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4"/>
    <p:sldMasterId id="2147483687" r:id="rId5"/>
    <p:sldMasterId id="214748368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5143500" cx="9144000"/>
  <p:notesSz cx="6858000" cy="9144000"/>
  <p:embeddedFontLst>
    <p:embeddedFont>
      <p:font typeface="Raleway"/>
      <p:regular r:id="rId30"/>
      <p:bold r:id="rId31"/>
      <p:italic r:id="rId32"/>
      <p:boldItalic r:id="rId33"/>
    </p:embeddedFont>
    <p:embeddedFont>
      <p:font typeface="Roboto"/>
      <p:regular r:id="rId34"/>
      <p:bold r:id="rId35"/>
      <p:italic r:id="rId36"/>
      <p:boldItalic r:id="rId37"/>
    </p:embeddedFont>
    <p:embeddedFont>
      <p:font typeface="Playfair Display"/>
      <p:regular r:id="rId38"/>
      <p:bold r:id="rId39"/>
      <p:italic r:id="rId40"/>
      <p:boldItalic r:id="rId41"/>
    </p:embeddedFont>
    <p:embeddedFont>
      <p:font typeface="Lato"/>
      <p:regular r:id="rId42"/>
      <p:bold r:id="rId43"/>
      <p:italic r:id="rId44"/>
      <p:boldItalic r:id="rId45"/>
    </p:embeddedFont>
    <p:embeddedFont>
      <p:font typeface="Montserrat"/>
      <p:regular r:id="rId46"/>
      <p:bold r:id="rId47"/>
      <p:italic r:id="rId48"/>
      <p:boldItalic r:id="rId49"/>
    </p:embeddedFont>
    <p:embeddedFont>
      <p:font typeface="Poppins"/>
      <p:regular r:id="rId50"/>
      <p:bold r:id="rId51"/>
      <p:italic r:id="rId52"/>
      <p:boldItalic r:id="rId53"/>
    </p:embeddedFont>
    <p:embeddedFont>
      <p:font typeface="Helvetica Neue"/>
      <p:regular r:id="rId54"/>
      <p:bold r:id="rId55"/>
      <p:italic r:id="rId56"/>
      <p:boldItalic r:id="rId57"/>
    </p:embeddedFont>
    <p:embeddedFont>
      <p:font typeface="Oswald"/>
      <p:regular r:id="rId58"/>
      <p:bold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-italic.fntdata"/><Relationship Id="rId42" Type="http://schemas.openxmlformats.org/officeDocument/2006/relationships/font" Target="fonts/Lato-regular.fntdata"/><Relationship Id="rId41" Type="http://schemas.openxmlformats.org/officeDocument/2006/relationships/font" Target="fonts/PlayfairDisplay-boldItalic.fntdata"/><Relationship Id="rId44" Type="http://schemas.openxmlformats.org/officeDocument/2006/relationships/font" Target="fonts/Lato-italic.fntdata"/><Relationship Id="rId43" Type="http://schemas.openxmlformats.org/officeDocument/2006/relationships/font" Target="fonts/Lato-bold.fntdata"/><Relationship Id="rId46" Type="http://schemas.openxmlformats.org/officeDocument/2006/relationships/font" Target="fonts/Montserrat-regular.fntdata"/><Relationship Id="rId45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33" Type="http://schemas.openxmlformats.org/officeDocument/2006/relationships/font" Target="fonts/Raleway-boldItalic.fntdata"/><Relationship Id="rId32" Type="http://schemas.openxmlformats.org/officeDocument/2006/relationships/font" Target="fonts/Raleway-italic.fntdata"/><Relationship Id="rId35" Type="http://schemas.openxmlformats.org/officeDocument/2006/relationships/font" Target="fonts/Roboto-bold.fntdata"/><Relationship Id="rId34" Type="http://schemas.openxmlformats.org/officeDocument/2006/relationships/font" Target="fonts/Roboto-regular.fntdata"/><Relationship Id="rId37" Type="http://schemas.openxmlformats.org/officeDocument/2006/relationships/font" Target="fonts/Roboto-boldItalic.fntdata"/><Relationship Id="rId36" Type="http://schemas.openxmlformats.org/officeDocument/2006/relationships/font" Target="fonts/Roboto-italic.fntdata"/><Relationship Id="rId39" Type="http://schemas.openxmlformats.org/officeDocument/2006/relationships/font" Target="fonts/PlayfairDisplay-bold.fntdata"/><Relationship Id="rId38" Type="http://schemas.openxmlformats.org/officeDocument/2006/relationships/font" Target="fonts/PlayfairDisplay-regular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Poppins-bold.fntdata"/><Relationship Id="rId50" Type="http://schemas.openxmlformats.org/officeDocument/2006/relationships/font" Target="fonts/Poppins-regular.fntdata"/><Relationship Id="rId53" Type="http://schemas.openxmlformats.org/officeDocument/2006/relationships/font" Target="fonts/Poppins-boldItalic.fntdata"/><Relationship Id="rId52" Type="http://schemas.openxmlformats.org/officeDocument/2006/relationships/font" Target="fonts/Poppins-italic.fntdata"/><Relationship Id="rId11" Type="http://schemas.openxmlformats.org/officeDocument/2006/relationships/slide" Target="slides/slide4.xml"/><Relationship Id="rId55" Type="http://schemas.openxmlformats.org/officeDocument/2006/relationships/font" Target="fonts/HelveticaNeue-bold.fntdata"/><Relationship Id="rId10" Type="http://schemas.openxmlformats.org/officeDocument/2006/relationships/slide" Target="slides/slide3.xml"/><Relationship Id="rId54" Type="http://schemas.openxmlformats.org/officeDocument/2006/relationships/font" Target="fonts/HelveticaNeue-regular.fntdata"/><Relationship Id="rId13" Type="http://schemas.openxmlformats.org/officeDocument/2006/relationships/slide" Target="slides/slide6.xml"/><Relationship Id="rId57" Type="http://schemas.openxmlformats.org/officeDocument/2006/relationships/font" Target="fonts/HelveticaNeue-boldItalic.fntdata"/><Relationship Id="rId12" Type="http://schemas.openxmlformats.org/officeDocument/2006/relationships/slide" Target="slides/slide5.xml"/><Relationship Id="rId56" Type="http://schemas.openxmlformats.org/officeDocument/2006/relationships/font" Target="fonts/HelveticaNeue-italic.fntdata"/><Relationship Id="rId15" Type="http://schemas.openxmlformats.org/officeDocument/2006/relationships/slide" Target="slides/slide8.xml"/><Relationship Id="rId59" Type="http://schemas.openxmlformats.org/officeDocument/2006/relationships/font" Target="fonts/Oswald-bold.fntdata"/><Relationship Id="rId14" Type="http://schemas.openxmlformats.org/officeDocument/2006/relationships/slide" Target="slides/slide7.xml"/><Relationship Id="rId58" Type="http://schemas.openxmlformats.org/officeDocument/2006/relationships/font" Target="fonts/Oswald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17892a912e_0_30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17892a912e_0_3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7f24ed7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17f24ed7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17892a912e_0_30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17892a912e_0_30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17892a912e_0_30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17892a912e_0_30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17892a912e_0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17892a912e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17892a912e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17892a912e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17892a912e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17892a912e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17892a912e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17892a912e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17892a912e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117892a912e_0_566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17892a912e_0_5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17892a912e_0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7892a912e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17892a912e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17f24ed7b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17f24ed7b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17f24ed7b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17f24ed7b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22ba319fd6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22ba319fd6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7892a912e_0_6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17892a912e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7892a912e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17892a912e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7892a912e_0_3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17892a912e_0_3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Do we want this?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17892a912e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17892a912e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7892a912e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17892a912e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363636"/>
                </a:solidFill>
                <a:highlight>
                  <a:srgbClr val="F8F8F8"/>
                </a:highlight>
              </a:rPr>
              <a:t>Impact Factor is a measure of the frequency with which the average article in a journal has been cited in a particular year. H-index tries to estimate productivity and impact of a research.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17892a912e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17892a912e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17892a912e_0_30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17892a912e_0_30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area science park">
  <p:cSld name="6_area science par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13"/>
          <p:cNvCxnSpPr>
            <a:endCxn id="84" idx="2"/>
          </p:cNvCxnSpPr>
          <p:nvPr/>
        </p:nvCxnSpPr>
        <p:spPr>
          <a:xfrm>
            <a:off x="943316" y="4843652"/>
            <a:ext cx="19725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" name="Google Shape;84;p13"/>
          <p:cNvSpPr/>
          <p:nvPr/>
        </p:nvSpPr>
        <p:spPr>
          <a:xfrm>
            <a:off x="2915816" y="4813052"/>
            <a:ext cx="61200" cy="612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2">
            <a:alphaModFix/>
          </a:blip>
          <a:srcRect b="-7851" l="0" r="60600" t="0"/>
          <a:stretch/>
        </p:blipFill>
        <p:spPr>
          <a:xfrm>
            <a:off x="2023520" y="4731990"/>
            <a:ext cx="892293" cy="104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orologio, segnale&#10;&#10;Descrizione generata automaticamente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4624192"/>
            <a:ext cx="835897" cy="39583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251520" y="1084145"/>
            <a:ext cx="864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type="title"/>
          </p:nvPr>
        </p:nvSpPr>
        <p:spPr>
          <a:xfrm>
            <a:off x="251520" y="483518"/>
            <a:ext cx="86409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b="1" sz="2400"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13"/>
          <p:cNvSpPr/>
          <p:nvPr>
            <p:ph idx="2" type="pic"/>
          </p:nvPr>
        </p:nvSpPr>
        <p:spPr>
          <a:xfrm>
            <a:off x="6300192" y="2143186"/>
            <a:ext cx="2589000" cy="22179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0" name="Google Shape;90;p13"/>
          <p:cNvSpPr/>
          <p:nvPr>
            <p:ph idx="3" type="pic"/>
          </p:nvPr>
        </p:nvSpPr>
        <p:spPr>
          <a:xfrm>
            <a:off x="3270335" y="2143186"/>
            <a:ext cx="2589000" cy="22179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1" name="Google Shape;91;p13"/>
          <p:cNvSpPr/>
          <p:nvPr>
            <p:ph idx="4" type="pic"/>
          </p:nvPr>
        </p:nvSpPr>
        <p:spPr>
          <a:xfrm>
            <a:off x="240478" y="2143186"/>
            <a:ext cx="2589000" cy="22179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 b="10602" l="0" r="0" t="0"/>
          <a:stretch/>
        </p:blipFill>
        <p:spPr>
          <a:xfrm>
            <a:off x="0" y="6190"/>
            <a:ext cx="9143999" cy="45872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3"/>
          <p:cNvGrpSpPr/>
          <p:nvPr/>
        </p:nvGrpSpPr>
        <p:grpSpPr>
          <a:xfrm>
            <a:off x="8100392" y="4531287"/>
            <a:ext cx="841438" cy="539501"/>
            <a:chOff x="1403648" y="4531287"/>
            <a:chExt cx="841438" cy="539501"/>
          </a:xfrm>
        </p:grpSpPr>
        <p:pic>
          <p:nvPicPr>
            <p:cNvPr id="94" name="Google Shape;94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92897" y="4531287"/>
              <a:ext cx="752189" cy="5395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5" name="Google Shape;95;p13"/>
            <p:cNvCxnSpPr/>
            <p:nvPr/>
          </p:nvCxnSpPr>
          <p:spPr>
            <a:xfrm>
              <a:off x="1403648" y="4665197"/>
              <a:ext cx="0" cy="2958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area science park">
  <p:cSld name="3_area science par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14"/>
          <p:cNvCxnSpPr>
            <a:endCxn id="98" idx="2"/>
          </p:cNvCxnSpPr>
          <p:nvPr/>
        </p:nvCxnSpPr>
        <p:spPr>
          <a:xfrm>
            <a:off x="943316" y="4843652"/>
            <a:ext cx="19725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14"/>
          <p:cNvSpPr/>
          <p:nvPr/>
        </p:nvSpPr>
        <p:spPr>
          <a:xfrm>
            <a:off x="2915816" y="4813052"/>
            <a:ext cx="61200" cy="612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2">
            <a:alphaModFix/>
          </a:blip>
          <a:srcRect b="-7851" l="0" r="60600" t="0"/>
          <a:stretch/>
        </p:blipFill>
        <p:spPr>
          <a:xfrm>
            <a:off x="2023520" y="4731990"/>
            <a:ext cx="892293" cy="104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orologio, segnale&#10;&#10;Descrizione generata automaticamente"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4624192"/>
            <a:ext cx="835897" cy="39583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>
            <p:ph type="title"/>
          </p:nvPr>
        </p:nvSpPr>
        <p:spPr>
          <a:xfrm>
            <a:off x="251520" y="483518"/>
            <a:ext cx="86409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b="1" sz="2400"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250825" y="1063625"/>
            <a:ext cx="8642400" cy="3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rgbClr val="3F3F3F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4">
            <a:alphaModFix/>
          </a:blip>
          <a:srcRect b="10602" l="0" r="0" t="0"/>
          <a:stretch/>
        </p:blipFill>
        <p:spPr>
          <a:xfrm>
            <a:off x="0" y="6190"/>
            <a:ext cx="9143999" cy="45872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4"/>
          <p:cNvGrpSpPr/>
          <p:nvPr/>
        </p:nvGrpSpPr>
        <p:grpSpPr>
          <a:xfrm>
            <a:off x="8100392" y="4531287"/>
            <a:ext cx="841438" cy="539501"/>
            <a:chOff x="1403648" y="4531287"/>
            <a:chExt cx="841438" cy="539501"/>
          </a:xfrm>
        </p:grpSpPr>
        <p:pic>
          <p:nvPicPr>
            <p:cNvPr id="105" name="Google Shape;105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92897" y="4531287"/>
              <a:ext cx="752189" cy="5395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6" name="Google Shape;106;p14"/>
            <p:cNvCxnSpPr/>
            <p:nvPr/>
          </p:nvCxnSpPr>
          <p:spPr>
            <a:xfrm>
              <a:off x="1403648" y="4665197"/>
              <a:ext cx="0" cy="2958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area science park">
  <p:cSld name="2_area science par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/>
          <p:cNvPicPr preferRelativeResize="0"/>
          <p:nvPr/>
        </p:nvPicPr>
        <p:blipFill rotWithShape="1">
          <a:blip r:embed="rId2">
            <a:alphaModFix/>
          </a:blip>
          <a:srcRect b="10602" l="0" r="0" t="0"/>
          <a:stretch/>
        </p:blipFill>
        <p:spPr>
          <a:xfrm>
            <a:off x="0" y="6190"/>
            <a:ext cx="9143999" cy="4587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5"/>
          <p:cNvCxnSpPr>
            <a:endCxn id="110" idx="2"/>
          </p:cNvCxnSpPr>
          <p:nvPr/>
        </p:nvCxnSpPr>
        <p:spPr>
          <a:xfrm>
            <a:off x="943316" y="4843652"/>
            <a:ext cx="19725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" name="Google Shape;110;p15"/>
          <p:cNvSpPr/>
          <p:nvPr/>
        </p:nvSpPr>
        <p:spPr>
          <a:xfrm>
            <a:off x="2915816" y="4813052"/>
            <a:ext cx="61200" cy="612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b="-7851" l="0" r="60600" t="0"/>
          <a:stretch/>
        </p:blipFill>
        <p:spPr>
          <a:xfrm>
            <a:off x="2023520" y="4731990"/>
            <a:ext cx="892293" cy="104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orologio, segnale&#10;&#10;Descrizione generata automaticamente" id="112" name="Google Shape;11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4624192"/>
            <a:ext cx="835897" cy="39583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251520" y="1084144"/>
            <a:ext cx="5221200" cy="3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type="title"/>
          </p:nvPr>
        </p:nvSpPr>
        <p:spPr>
          <a:xfrm>
            <a:off x="251520" y="483518"/>
            <a:ext cx="86409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b="1" sz="2400"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15"/>
          <p:cNvSpPr/>
          <p:nvPr>
            <p:ph idx="2" type="pic"/>
          </p:nvPr>
        </p:nvSpPr>
        <p:spPr>
          <a:xfrm>
            <a:off x="5723830" y="1084144"/>
            <a:ext cx="3168600" cy="3509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grpSp>
        <p:nvGrpSpPr>
          <p:cNvPr id="116" name="Google Shape;116;p15"/>
          <p:cNvGrpSpPr/>
          <p:nvPr/>
        </p:nvGrpSpPr>
        <p:grpSpPr>
          <a:xfrm>
            <a:off x="8100392" y="4531287"/>
            <a:ext cx="841438" cy="539501"/>
            <a:chOff x="1403648" y="4531287"/>
            <a:chExt cx="841438" cy="539501"/>
          </a:xfrm>
        </p:grpSpPr>
        <p:pic>
          <p:nvPicPr>
            <p:cNvPr id="117" name="Google Shape;117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92897" y="4531287"/>
              <a:ext cx="752189" cy="5395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8" name="Google Shape;118;p15"/>
            <p:cNvCxnSpPr/>
            <p:nvPr/>
          </p:nvCxnSpPr>
          <p:spPr>
            <a:xfrm>
              <a:off x="1403648" y="4665197"/>
              <a:ext cx="0" cy="2958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7" name="Google Shape;127;p17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0" name="Google Shape;140;p20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1" name="Google Shape;141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4" name="Google Shape;154;p2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5" name="Google Shape;155;p24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6" name="Google Shape;156;p24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7" name="Google Shape;157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161" name="Google Shape;161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65" name="Google Shape;165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della sezione 1">
  <p:cSld name="SECTION_HEADER_1">
    <p:bg>
      <p:bgPr>
        <a:solidFill>
          <a:schemeClr val="accent4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della sezione 2">
  <p:cSld name="SECTION_HEADER_2">
    <p:bg>
      <p:bgPr>
        <a:solidFill>
          <a:schemeClr val="accent4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area science park">
  <p:cSld name="8_area science par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3672285" y="1084144"/>
            <a:ext cx="5221200" cy="3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74" name="Google Shape;174;p30"/>
          <p:cNvSpPr txBox="1"/>
          <p:nvPr>
            <p:ph type="title"/>
          </p:nvPr>
        </p:nvSpPr>
        <p:spPr>
          <a:xfrm>
            <a:off x="251520" y="483518"/>
            <a:ext cx="86409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b="1" sz="2400"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5" name="Google Shape;175;p30"/>
          <p:cNvSpPr/>
          <p:nvPr>
            <p:ph idx="2" type="pic"/>
          </p:nvPr>
        </p:nvSpPr>
        <p:spPr>
          <a:xfrm>
            <a:off x="253008" y="1084144"/>
            <a:ext cx="3168600" cy="3509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area science park">
  <p:cSld name="2_area science par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idx="1" type="body"/>
          </p:nvPr>
        </p:nvSpPr>
        <p:spPr>
          <a:xfrm>
            <a:off x="251520" y="1084144"/>
            <a:ext cx="5221200" cy="3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78" name="Google Shape;178;p31"/>
          <p:cNvSpPr txBox="1"/>
          <p:nvPr>
            <p:ph type="title"/>
          </p:nvPr>
        </p:nvSpPr>
        <p:spPr>
          <a:xfrm>
            <a:off x="251520" y="483518"/>
            <a:ext cx="86409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b="1" sz="2400"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9" name="Google Shape;179;p31"/>
          <p:cNvSpPr/>
          <p:nvPr>
            <p:ph idx="2" type="pic"/>
          </p:nvPr>
        </p:nvSpPr>
        <p:spPr>
          <a:xfrm>
            <a:off x="5723830" y="1084144"/>
            <a:ext cx="3168600" cy="3509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area science park">
  <p:cSld name="6_area science park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251520" y="1084145"/>
            <a:ext cx="864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82" name="Google Shape;182;p32"/>
          <p:cNvSpPr txBox="1"/>
          <p:nvPr>
            <p:ph type="title"/>
          </p:nvPr>
        </p:nvSpPr>
        <p:spPr>
          <a:xfrm>
            <a:off x="251520" y="483518"/>
            <a:ext cx="86409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b="1" sz="2400"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3" name="Google Shape;183;p32"/>
          <p:cNvSpPr/>
          <p:nvPr>
            <p:ph idx="2" type="pic"/>
          </p:nvPr>
        </p:nvSpPr>
        <p:spPr>
          <a:xfrm>
            <a:off x="6300192" y="2143186"/>
            <a:ext cx="2589000" cy="22179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84" name="Google Shape;184;p32"/>
          <p:cNvSpPr/>
          <p:nvPr>
            <p:ph idx="3" type="pic"/>
          </p:nvPr>
        </p:nvSpPr>
        <p:spPr>
          <a:xfrm>
            <a:off x="3270335" y="2143186"/>
            <a:ext cx="2589000" cy="22179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85" name="Google Shape;185;p32"/>
          <p:cNvSpPr/>
          <p:nvPr>
            <p:ph idx="4" type="pic"/>
          </p:nvPr>
        </p:nvSpPr>
        <p:spPr>
          <a:xfrm>
            <a:off x="240478" y="2143186"/>
            <a:ext cx="2589000" cy="22179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area science park">
  <p:cSld name="3_area science park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251520" y="483518"/>
            <a:ext cx="86409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b="1" sz="2400"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250825" y="1063625"/>
            <a:ext cx="8642400" cy="3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rgbClr val="3F3F3F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della sezione 1 1">
  <p:cSld name="SECTION_HEADER_1_1">
    <p:bg>
      <p:bgPr>
        <a:solidFill>
          <a:schemeClr val="accent4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4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92" name="Google Shape;192;p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della sezione 3">
  <p:cSld name="SECTION_HEADER_3">
    <p:bg>
      <p:bgPr>
        <a:solidFill>
          <a:schemeClr val="accent4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della sezione 4">
  <p:cSld name="SECTION_HEADER_4">
    <p:bg>
      <p:bgPr>
        <a:solidFill>
          <a:schemeClr val="accent4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della sezione 1 2">
  <p:cSld name="SECTION_HEADER_1_2">
    <p:bg>
      <p:bgPr>
        <a:solidFill>
          <a:schemeClr val="accent4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00" name="Google Shape;200;p3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della sezione 5">
  <p:cSld name="SECTION_HEADER_5">
    <p:bg>
      <p:bgPr>
        <a:solidFill>
          <a:schemeClr val="accent4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209" name="Google Shape;209;p4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23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33.xml"/><Relationship Id="rId6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/>
          <p:nvPr>
            <p:ph type="title"/>
          </p:nvPr>
        </p:nvSpPr>
        <p:spPr>
          <a:xfrm>
            <a:off x="628650" y="2738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oppins"/>
              <a:buNone/>
              <a:defRPr b="1" i="0" sz="28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205" name="Google Shape;205;p3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hyperlink" Target="https://twitter.com/ka_schubert/status/1479450996535447553" TargetMode="External"/><Relationship Id="rId5" Type="http://schemas.openxmlformats.org/officeDocument/2006/relationships/hyperlink" Target="https://taylorandfrancis.com/partnership/commercial/accelerated-publication/" TargetMode="External"/><Relationship Id="rId6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ec.europa.eu/info/news/reforming-research-assessment-way-forward-2021-nov-30_en" TargetMode="External"/><Relationship Id="rId4" Type="http://schemas.openxmlformats.org/officeDocument/2006/relationships/hyperlink" Target="https://ec.europa.eu/info/news/reforming-research-assessment-way-forward-2021-nov-30_en" TargetMode="External"/><Relationship Id="rId5" Type="http://schemas.openxmlformats.org/officeDocument/2006/relationships/hyperlink" Target="https://op.europa.eu/en/publication-detail/-/publication/36ebb96c-50c5-11ec-91ac-01aa75ed71a1/language-en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twitter.com/hashtag/ResearchAssessment?src=hashtag_click" TargetMode="External"/><Relationship Id="rId4" Type="http://schemas.openxmlformats.org/officeDocument/2006/relationships/hyperlink" Target="https://ec.europa.eu/info/files/list-organisations-having-expressed-interest-being-part-coalition-reforming-research-assessment_en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g"/><Relationship Id="rId4" Type="http://schemas.openxmlformats.org/officeDocument/2006/relationships/hyperlink" Target="https://unsplash.com/@evan__bray?utm_source=unsplash&amp;utm_medium=referral&amp;utm_content=creditCopyText" TargetMode="External"/><Relationship Id="rId5" Type="http://schemas.openxmlformats.org/officeDocument/2006/relationships/hyperlink" Target="https://unsplash.com/@evan__bray?utm_source=unsplash&amp;utm_medium=referral&amp;utm_content=creditCopyText" TargetMode="External"/><Relationship Id="rId6" Type="http://schemas.openxmlformats.org/officeDocument/2006/relationships/hyperlink" Target="https://unsplash.com/s/photos/question?utm_source=unsplash&amp;utm_medium=referral&amp;utm_content=creditCopyText" TargetMode="External"/><Relationship Id="rId7" Type="http://schemas.openxmlformats.org/officeDocument/2006/relationships/hyperlink" Target="https://unsplash.com/s/photos/question?utm_source=unsplash&amp;utm_medium=referral&amp;utm_content=creditCopyText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Relationship Id="rId4" Type="http://schemas.openxmlformats.org/officeDocument/2006/relationships/hyperlink" Target="https://ec.europa.eu/info/news/process-towards-agreement-reforming-research-assessment-2022-jan-18_en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g"/><Relationship Id="rId4" Type="http://schemas.openxmlformats.org/officeDocument/2006/relationships/hyperlink" Target="http://www.menti.com" TargetMode="External"/><Relationship Id="rId5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29.png"/><Relationship Id="rId9" Type="http://schemas.openxmlformats.org/officeDocument/2006/relationships/image" Target="../media/image22.jpg"/><Relationship Id="rId5" Type="http://schemas.openxmlformats.org/officeDocument/2006/relationships/image" Target="../media/image19.png"/><Relationship Id="rId6" Type="http://schemas.openxmlformats.org/officeDocument/2006/relationships/image" Target="../media/image21.png"/><Relationship Id="rId7" Type="http://schemas.openxmlformats.org/officeDocument/2006/relationships/image" Target="../media/image31.jpg"/><Relationship Id="rId8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jpg"/><Relationship Id="rId4" Type="http://schemas.openxmlformats.org/officeDocument/2006/relationships/hyperlink" Target="https://unsplash.com/@sernarial?utm_source=unsplash&amp;utm_medium=referral&amp;utm_content=creditCopyText" TargetMode="External"/><Relationship Id="rId5" Type="http://schemas.openxmlformats.org/officeDocument/2006/relationships/hyperlink" Target="https://unsplash.com/s/photos/metrics?utm_source=unsplash&amp;utm_medium=referral&amp;utm_content=creditCopyTex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fdora.org/read/" TargetMode="External"/><Relationship Id="rId4" Type="http://schemas.openxmlformats.org/officeDocument/2006/relationships/hyperlink" Target="https://elifesciences.org/articles/47338" TargetMode="External"/><Relationship Id="rId5" Type="http://schemas.openxmlformats.org/officeDocument/2006/relationships/hyperlink" Target="https://www.biorxiv.org/content/10.1101/706622v1" TargetMode="External"/><Relationship Id="rId6" Type="http://schemas.openxmlformats.org/officeDocument/2006/relationships/hyperlink" Target="https://www.mathunion.org/fileadmin/IMU/Report/CitationStatistics.pd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irect.mit.edu/books/book/4598/Gaming-the-MetricsMisconduct-and-Manipulation-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3000"/>
              </a:spcBef>
              <a:spcAft>
                <a:spcPts val="1500"/>
              </a:spcAft>
              <a:buNone/>
            </a:pPr>
            <a:r>
              <a:rPr lang="it" sz="3150">
                <a:solidFill>
                  <a:srgbClr val="2D2E33"/>
                </a:solidFill>
                <a:latin typeface="Montserrat"/>
                <a:ea typeface="Montserrat"/>
                <a:cs typeface="Montserrat"/>
                <a:sym typeface="Montserrat"/>
              </a:rPr>
              <a:t>Practical course on FAIR Data Stewardship in Life Science</a:t>
            </a:r>
            <a:endParaRPr/>
          </a:p>
        </p:txBody>
      </p:sp>
      <p:sp>
        <p:nvSpPr>
          <p:cNvPr id="215" name="Google Shape;215;p4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Module 1.3 -</a:t>
            </a:r>
            <a:r>
              <a:rPr lang="it"/>
              <a:t> The problem with research assessment</a:t>
            </a:r>
            <a:endParaRPr/>
          </a:p>
        </p:txBody>
      </p:sp>
      <p:pic>
        <p:nvPicPr>
          <p:cNvPr id="216" name="Google Shape;21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0975" y="4695226"/>
            <a:ext cx="1129551" cy="39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2"/>
          <p:cNvSpPr txBox="1"/>
          <p:nvPr/>
        </p:nvSpPr>
        <p:spPr>
          <a:xfrm>
            <a:off x="838275" y="3808475"/>
            <a:ext cx="7498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Lato"/>
                <a:ea typeface="Lato"/>
                <a:cs typeface="Lato"/>
                <a:sym typeface="Lato"/>
              </a:rPr>
              <a:t>Gina Pavone, CNR-ISTI		0000-0003-0087-2151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Lato"/>
                <a:ea typeface="Lato"/>
                <a:cs typeface="Lato"/>
                <a:sym typeface="Lato"/>
              </a:rPr>
              <a:t>Emma Lazzeri, GARR		0000-0003-0506-046X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8" name="Google Shape;21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8100" y="3864475"/>
            <a:ext cx="282148" cy="28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5700" y="4245475"/>
            <a:ext cx="282148" cy="282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1"/>
          <p:cNvSpPr/>
          <p:nvPr/>
        </p:nvSpPr>
        <p:spPr>
          <a:xfrm>
            <a:off x="4542350" y="-8475"/>
            <a:ext cx="4652400" cy="518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51"/>
          <p:cNvPicPr preferRelativeResize="0"/>
          <p:nvPr/>
        </p:nvPicPr>
        <p:blipFill rotWithShape="1">
          <a:blip r:embed="rId3">
            <a:alphaModFix/>
          </a:blip>
          <a:srcRect b="0" l="6916" r="10054" t="0"/>
          <a:stretch/>
        </p:blipFill>
        <p:spPr>
          <a:xfrm>
            <a:off x="4033875" y="263875"/>
            <a:ext cx="5160874" cy="4422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1"/>
          <p:cNvSpPr txBox="1"/>
          <p:nvPr/>
        </p:nvSpPr>
        <p:spPr>
          <a:xfrm>
            <a:off x="167450" y="1750725"/>
            <a:ext cx="39447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A major publisher (Elsevier)  buys a well known scientific journal: The Journal of Biological Chemistry (JBC). This is what happens: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-"/>
            </a:pP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online articles reformatted and images available in low resolution only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-"/>
            </a:pP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in that type of journal that means less readable, less easy to double-check images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-"/>
            </a:pP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resistance to correction/retraction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82" name="Google Shape;282;p51"/>
          <p:cNvSpPr txBox="1"/>
          <p:nvPr>
            <p:ph type="title"/>
          </p:nvPr>
        </p:nvSpPr>
        <p:spPr>
          <a:xfrm>
            <a:off x="243650" y="291200"/>
            <a:ext cx="4045200" cy="14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Not only researchers’ fault</a:t>
            </a:r>
            <a:endParaRPr/>
          </a:p>
        </p:txBody>
      </p:sp>
      <p:sp>
        <p:nvSpPr>
          <p:cNvPr id="283" name="Google Shape;283;p51"/>
          <p:cNvSpPr txBox="1"/>
          <p:nvPr/>
        </p:nvSpPr>
        <p:spPr>
          <a:xfrm>
            <a:off x="243650" y="4686575"/>
            <a:ext cx="868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https://forbetterscience.com/2021/10/12/how-jbc-sold-its-soul-to-the-devil/?fbclid=IwAR3OMFpos_8hDdGhmV-6tE_xzMgYrEYoPLF3sC9LOrKrJ9sDoRu6qShjS7k</a:t>
            </a:r>
            <a:endParaRPr sz="9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2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It’s all about business</a:t>
            </a:r>
            <a:endParaRPr/>
          </a:p>
        </p:txBody>
      </p:sp>
      <p:sp>
        <p:nvSpPr>
          <p:cNvPr id="289" name="Google Shape;289;p52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not about science excellence</a:t>
            </a:r>
            <a:endParaRPr/>
          </a:p>
        </p:txBody>
      </p:sp>
      <p:sp>
        <p:nvSpPr>
          <p:cNvPr id="290" name="Google Shape;290;p5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1" name="Google Shape;29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513" y="82962"/>
            <a:ext cx="4336975" cy="497757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52"/>
          <p:cNvSpPr txBox="1"/>
          <p:nvPr/>
        </p:nvSpPr>
        <p:spPr>
          <a:xfrm>
            <a:off x="169650" y="4419300"/>
            <a:ext cx="4236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 u="sng">
                <a:solidFill>
                  <a:schemeClr val="hlink"/>
                </a:solidFill>
                <a:hlinkClick r:id="rId4"/>
              </a:rPr>
              <a:t>https://twitter.com/ka_schubert/status/1479450996535447553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 u="sng">
                <a:solidFill>
                  <a:schemeClr val="hlink"/>
                </a:solidFill>
                <a:hlinkClick r:id="rId5"/>
              </a:rPr>
              <a:t>https://taylorandfrancis.com/partnership/commercial/accelerated-publication/</a:t>
            </a:r>
            <a:r>
              <a:rPr lang="it" sz="700"/>
              <a:t> 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pic>
        <p:nvPicPr>
          <p:cNvPr id="293" name="Google Shape;293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7811" y="1880710"/>
            <a:ext cx="4236900" cy="282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3"/>
          <p:cNvSpPr txBox="1"/>
          <p:nvPr>
            <p:ph idx="4294967295" type="title"/>
          </p:nvPr>
        </p:nvSpPr>
        <p:spPr>
          <a:xfrm>
            <a:off x="490250" y="526350"/>
            <a:ext cx="7357200" cy="4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/>
              <a:t>Yet to many still take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/>
              <a:t>for granted that “prestigious journal = good paper”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Think on the example of hydroxychloroquine in COVID-19 research: high-profile, peer-reviewed journal articles were retracted!</a:t>
            </a:r>
            <a:endParaRPr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4"/>
          <p:cNvSpPr txBox="1"/>
          <p:nvPr>
            <p:ph idx="4294967295"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/>
              <a:t>But….good news!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/>
              <a:t>Things 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/>
              <a:t>are changing!</a:t>
            </a:r>
            <a:endParaRPr sz="4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5"/>
          <p:cNvSpPr txBox="1"/>
          <p:nvPr/>
        </p:nvSpPr>
        <p:spPr>
          <a:xfrm>
            <a:off x="170325" y="44861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highlight>
                  <a:schemeClr val="dk1"/>
                </a:highlight>
              </a:rPr>
              <a:t>https://sfdora.org/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309" name="Google Shape;309;p55"/>
          <p:cNvSpPr txBox="1"/>
          <p:nvPr/>
        </p:nvSpPr>
        <p:spPr>
          <a:xfrm>
            <a:off x="315000" y="435175"/>
            <a:ext cx="9833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it" sz="36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The Declaration on Research Assessment (DORA)</a:t>
            </a:r>
            <a:endParaRPr sz="3600">
              <a:solidFill>
                <a:schemeClr val="dk2"/>
              </a:solidFill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10" name="Google Shape;31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200" y="1400500"/>
            <a:ext cx="7741297" cy="293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6"/>
          <p:cNvSpPr txBox="1"/>
          <p:nvPr/>
        </p:nvSpPr>
        <p:spPr>
          <a:xfrm>
            <a:off x="1010325" y="1524675"/>
            <a:ext cx="734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16" name="Google Shape;316;p56"/>
          <p:cNvSpPr txBox="1"/>
          <p:nvPr>
            <p:ph type="title"/>
          </p:nvPr>
        </p:nvSpPr>
        <p:spPr>
          <a:xfrm>
            <a:off x="490250" y="450150"/>
            <a:ext cx="7868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“</a:t>
            </a:r>
            <a:r>
              <a:rPr lang="it" sz="4000"/>
              <a:t>There is a </a:t>
            </a:r>
            <a:r>
              <a:rPr lang="it" sz="4000">
                <a:solidFill>
                  <a:schemeClr val="dk2"/>
                </a:solidFill>
                <a:highlight>
                  <a:schemeClr val="dk1"/>
                </a:highlight>
              </a:rPr>
              <a:t>pressing need</a:t>
            </a:r>
            <a:r>
              <a:rPr lang="it" sz="4000"/>
              <a:t> to improve the ways in which the output of scientific research is evaluated by funding agencies, academic institutions, and other parties”.</a:t>
            </a:r>
            <a:endParaRPr sz="4000">
              <a:highlight>
                <a:schemeClr val="dk1"/>
              </a:highlight>
            </a:endParaRPr>
          </a:p>
        </p:txBody>
      </p:sp>
      <p:sp>
        <p:nvSpPr>
          <p:cNvPr id="317" name="Google Shape;317;p56"/>
          <p:cNvSpPr txBox="1"/>
          <p:nvPr/>
        </p:nvSpPr>
        <p:spPr>
          <a:xfrm>
            <a:off x="322725" y="46385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https://sfdora.org/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7"/>
          <p:cNvSpPr txBox="1"/>
          <p:nvPr>
            <p:ph idx="1" type="body"/>
          </p:nvPr>
        </p:nvSpPr>
        <p:spPr>
          <a:xfrm>
            <a:off x="506275" y="57502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Basic principles of DORA recommendations:</a:t>
            </a:r>
            <a:endParaRPr/>
          </a:p>
        </p:txBody>
      </p:sp>
      <p:sp>
        <p:nvSpPr>
          <p:cNvPr id="323" name="Google Shape;323;p57"/>
          <p:cNvSpPr txBox="1"/>
          <p:nvPr/>
        </p:nvSpPr>
        <p:spPr>
          <a:xfrm>
            <a:off x="495975" y="1261375"/>
            <a:ext cx="7899000" cy="27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3535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it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need to eliminate the use of journal-based metrics, such as Journal Impact Factors, in funding, appointment, and promotion considerations;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marR="0" rtl="0" algn="just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it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need to assess research on its own merits rather than on the basis of the journal in which the research is published;</a:t>
            </a:r>
            <a:endParaRPr sz="1800">
              <a:solidFill>
                <a:schemeClr val="dk2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24" name="Google Shape;324;p57"/>
          <p:cNvSpPr txBox="1"/>
          <p:nvPr/>
        </p:nvSpPr>
        <p:spPr>
          <a:xfrm>
            <a:off x="532725" y="4592400"/>
            <a:ext cx="7347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Playfair Display"/>
                <a:ea typeface="Playfair Display"/>
                <a:cs typeface="Playfair Display"/>
                <a:sym typeface="Playfair Display"/>
              </a:rPr>
              <a:t>https://sfdora.org/read/</a:t>
            </a:r>
            <a:endParaRPr sz="11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58"/>
          <p:cNvPicPr preferRelativeResize="0"/>
          <p:nvPr/>
        </p:nvPicPr>
        <p:blipFill rotWithShape="1">
          <a:blip r:embed="rId3">
            <a:alphaModFix/>
          </a:blip>
          <a:srcRect b="19297" l="29995" r="8939" t="41027"/>
          <a:stretch/>
        </p:blipFill>
        <p:spPr>
          <a:xfrm>
            <a:off x="5161225" y="771525"/>
            <a:ext cx="3449950" cy="373394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8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And again…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good news!</a:t>
            </a:r>
            <a:endParaRPr/>
          </a:p>
        </p:txBody>
      </p:sp>
      <p:sp>
        <p:nvSpPr>
          <p:cNvPr id="331" name="Google Shape;331;p58"/>
          <p:cNvSpPr txBox="1"/>
          <p:nvPr>
            <p:ph idx="1" type="subTitle"/>
          </p:nvPr>
        </p:nvSpPr>
        <p:spPr>
          <a:xfrm>
            <a:off x="265500" y="2921400"/>
            <a:ext cx="4045200" cy="15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800"/>
              <a:t>The DORA case studies: a list of institutions that have already introduced changes in academic career assessment</a:t>
            </a:r>
            <a:endParaRPr/>
          </a:p>
        </p:txBody>
      </p:sp>
      <p:sp>
        <p:nvSpPr>
          <p:cNvPr id="332" name="Google Shape;332;p58"/>
          <p:cNvSpPr txBox="1"/>
          <p:nvPr/>
        </p:nvSpPr>
        <p:spPr>
          <a:xfrm>
            <a:off x="265500" y="4427100"/>
            <a:ext cx="734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https://sfdora.org/dora-case-studies/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9"/>
          <p:cNvSpPr/>
          <p:nvPr/>
        </p:nvSpPr>
        <p:spPr>
          <a:xfrm>
            <a:off x="3574772" y="1894079"/>
            <a:ext cx="2000632" cy="2000161"/>
          </a:xfrm>
          <a:custGeom>
            <a:rect b="b" l="l" r="r" t="t"/>
            <a:pathLst>
              <a:path extrusionOk="0" h="4283" w="4283">
                <a:moveTo>
                  <a:pt x="4282" y="2140"/>
                </a:moveTo>
                <a:lnTo>
                  <a:pt x="4282" y="2140"/>
                </a:lnTo>
                <a:cubicBezTo>
                  <a:pt x="4282" y="3323"/>
                  <a:pt x="3323" y="4282"/>
                  <a:pt x="2141" y="4282"/>
                </a:cubicBezTo>
                <a:cubicBezTo>
                  <a:pt x="959" y="4282"/>
                  <a:pt x="0" y="3323"/>
                  <a:pt x="0" y="2140"/>
                </a:cubicBezTo>
                <a:cubicBezTo>
                  <a:pt x="0" y="959"/>
                  <a:pt x="959" y="0"/>
                  <a:pt x="2141" y="0"/>
                </a:cubicBezTo>
                <a:cubicBezTo>
                  <a:pt x="3323" y="0"/>
                  <a:pt x="4282" y="959"/>
                  <a:pt x="4282" y="214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8" name="Google Shape;338;p59"/>
          <p:cNvSpPr/>
          <p:nvPr/>
        </p:nvSpPr>
        <p:spPr>
          <a:xfrm>
            <a:off x="3698395" y="2017672"/>
            <a:ext cx="1755453" cy="1752968"/>
          </a:xfrm>
          <a:custGeom>
            <a:rect b="b" l="l" r="r" t="t"/>
            <a:pathLst>
              <a:path extrusionOk="0" h="3754" w="3755">
                <a:moveTo>
                  <a:pt x="3754" y="1876"/>
                </a:moveTo>
                <a:lnTo>
                  <a:pt x="3754" y="1876"/>
                </a:lnTo>
                <a:cubicBezTo>
                  <a:pt x="3754" y="2913"/>
                  <a:pt x="2913" y="3753"/>
                  <a:pt x="1877" y="3753"/>
                </a:cubicBezTo>
                <a:cubicBezTo>
                  <a:pt x="841" y="3753"/>
                  <a:pt x="0" y="2913"/>
                  <a:pt x="0" y="1876"/>
                </a:cubicBezTo>
                <a:cubicBezTo>
                  <a:pt x="0" y="840"/>
                  <a:pt x="841" y="0"/>
                  <a:pt x="1877" y="0"/>
                </a:cubicBezTo>
                <a:cubicBezTo>
                  <a:pt x="2913" y="0"/>
                  <a:pt x="3754" y="840"/>
                  <a:pt x="3754" y="1876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59"/>
          <p:cNvSpPr/>
          <p:nvPr/>
        </p:nvSpPr>
        <p:spPr>
          <a:xfrm>
            <a:off x="706713" y="1197836"/>
            <a:ext cx="1182661" cy="1182377"/>
          </a:xfrm>
          <a:custGeom>
            <a:rect b="b" l="l" r="r" t="t"/>
            <a:pathLst>
              <a:path extrusionOk="0" h="2530" w="2530">
                <a:moveTo>
                  <a:pt x="2529" y="1265"/>
                </a:moveTo>
                <a:lnTo>
                  <a:pt x="2529" y="1265"/>
                </a:lnTo>
                <a:cubicBezTo>
                  <a:pt x="2529" y="1963"/>
                  <a:pt x="1963" y="2529"/>
                  <a:pt x="1265" y="2529"/>
                </a:cubicBezTo>
                <a:cubicBezTo>
                  <a:pt x="566" y="2529"/>
                  <a:pt x="0" y="1963"/>
                  <a:pt x="0" y="1265"/>
                </a:cubicBezTo>
                <a:cubicBezTo>
                  <a:pt x="0" y="567"/>
                  <a:pt x="566" y="0"/>
                  <a:pt x="1265" y="0"/>
                </a:cubicBezTo>
                <a:cubicBezTo>
                  <a:pt x="1963" y="0"/>
                  <a:pt x="2529" y="567"/>
                  <a:pt x="2529" y="1265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59"/>
          <p:cNvSpPr/>
          <p:nvPr/>
        </p:nvSpPr>
        <p:spPr>
          <a:xfrm>
            <a:off x="797370" y="1288471"/>
            <a:ext cx="1001349" cy="1001107"/>
          </a:xfrm>
          <a:custGeom>
            <a:rect b="b" l="l" r="r" t="t"/>
            <a:pathLst>
              <a:path extrusionOk="0" h="2142" w="2143">
                <a:moveTo>
                  <a:pt x="2142" y="1071"/>
                </a:moveTo>
                <a:lnTo>
                  <a:pt x="2142" y="1071"/>
                </a:lnTo>
                <a:cubicBezTo>
                  <a:pt x="2142" y="1662"/>
                  <a:pt x="1662" y="2141"/>
                  <a:pt x="1071" y="2141"/>
                </a:cubicBezTo>
                <a:cubicBezTo>
                  <a:pt x="480" y="2141"/>
                  <a:pt x="0" y="1662"/>
                  <a:pt x="0" y="1071"/>
                </a:cubicBezTo>
                <a:cubicBezTo>
                  <a:pt x="0" y="479"/>
                  <a:pt x="480" y="0"/>
                  <a:pt x="1071" y="0"/>
                </a:cubicBezTo>
                <a:cubicBezTo>
                  <a:pt x="1662" y="0"/>
                  <a:pt x="2142" y="479"/>
                  <a:pt x="2142" y="107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59"/>
          <p:cNvSpPr/>
          <p:nvPr/>
        </p:nvSpPr>
        <p:spPr>
          <a:xfrm>
            <a:off x="706713" y="3410160"/>
            <a:ext cx="1182661" cy="1182377"/>
          </a:xfrm>
          <a:custGeom>
            <a:rect b="b" l="l" r="r" t="t"/>
            <a:pathLst>
              <a:path extrusionOk="0" h="2530" w="2530">
                <a:moveTo>
                  <a:pt x="2529" y="1264"/>
                </a:moveTo>
                <a:lnTo>
                  <a:pt x="2529" y="1264"/>
                </a:lnTo>
                <a:cubicBezTo>
                  <a:pt x="2529" y="1963"/>
                  <a:pt x="1963" y="2529"/>
                  <a:pt x="1265" y="2529"/>
                </a:cubicBezTo>
                <a:cubicBezTo>
                  <a:pt x="566" y="2529"/>
                  <a:pt x="0" y="1963"/>
                  <a:pt x="0" y="1264"/>
                </a:cubicBezTo>
                <a:cubicBezTo>
                  <a:pt x="0" y="567"/>
                  <a:pt x="566" y="0"/>
                  <a:pt x="1265" y="0"/>
                </a:cubicBezTo>
                <a:cubicBezTo>
                  <a:pt x="1963" y="0"/>
                  <a:pt x="2529" y="567"/>
                  <a:pt x="2529" y="1264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2" name="Google Shape;342;p59"/>
          <p:cNvSpPr/>
          <p:nvPr/>
        </p:nvSpPr>
        <p:spPr>
          <a:xfrm>
            <a:off x="797370" y="3500795"/>
            <a:ext cx="1001349" cy="1001107"/>
          </a:xfrm>
          <a:custGeom>
            <a:rect b="b" l="l" r="r" t="t"/>
            <a:pathLst>
              <a:path extrusionOk="0" h="2142" w="2143">
                <a:moveTo>
                  <a:pt x="2142" y="1070"/>
                </a:moveTo>
                <a:lnTo>
                  <a:pt x="2142" y="1070"/>
                </a:lnTo>
                <a:cubicBezTo>
                  <a:pt x="2142" y="1662"/>
                  <a:pt x="1662" y="2141"/>
                  <a:pt x="1071" y="2141"/>
                </a:cubicBezTo>
                <a:cubicBezTo>
                  <a:pt x="480" y="2141"/>
                  <a:pt x="0" y="1662"/>
                  <a:pt x="0" y="1070"/>
                </a:cubicBezTo>
                <a:cubicBezTo>
                  <a:pt x="0" y="480"/>
                  <a:pt x="480" y="0"/>
                  <a:pt x="1071" y="0"/>
                </a:cubicBezTo>
                <a:cubicBezTo>
                  <a:pt x="1662" y="0"/>
                  <a:pt x="2142" y="480"/>
                  <a:pt x="2142" y="107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p59"/>
          <p:cNvSpPr/>
          <p:nvPr/>
        </p:nvSpPr>
        <p:spPr>
          <a:xfrm>
            <a:off x="7256685" y="1197836"/>
            <a:ext cx="1182661" cy="1182377"/>
          </a:xfrm>
          <a:custGeom>
            <a:rect b="b" l="l" r="r" t="t"/>
            <a:pathLst>
              <a:path extrusionOk="0" h="2530" w="2530">
                <a:moveTo>
                  <a:pt x="2529" y="1265"/>
                </a:moveTo>
                <a:lnTo>
                  <a:pt x="2529" y="1265"/>
                </a:lnTo>
                <a:cubicBezTo>
                  <a:pt x="2529" y="1963"/>
                  <a:pt x="1963" y="2529"/>
                  <a:pt x="1264" y="2529"/>
                </a:cubicBezTo>
                <a:cubicBezTo>
                  <a:pt x="566" y="2529"/>
                  <a:pt x="0" y="1963"/>
                  <a:pt x="0" y="1265"/>
                </a:cubicBezTo>
                <a:cubicBezTo>
                  <a:pt x="0" y="567"/>
                  <a:pt x="566" y="0"/>
                  <a:pt x="1264" y="0"/>
                </a:cubicBezTo>
                <a:cubicBezTo>
                  <a:pt x="1963" y="0"/>
                  <a:pt x="2529" y="567"/>
                  <a:pt x="2529" y="1265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59"/>
          <p:cNvSpPr/>
          <p:nvPr/>
        </p:nvSpPr>
        <p:spPr>
          <a:xfrm>
            <a:off x="7345281" y="1288471"/>
            <a:ext cx="1001349" cy="1001107"/>
          </a:xfrm>
          <a:custGeom>
            <a:rect b="b" l="l" r="r" t="t"/>
            <a:pathLst>
              <a:path extrusionOk="0" h="2142" w="2143">
                <a:moveTo>
                  <a:pt x="2142" y="1071"/>
                </a:moveTo>
                <a:lnTo>
                  <a:pt x="2142" y="1071"/>
                </a:lnTo>
                <a:cubicBezTo>
                  <a:pt x="2142" y="1662"/>
                  <a:pt x="1663" y="2141"/>
                  <a:pt x="1071" y="2141"/>
                </a:cubicBezTo>
                <a:cubicBezTo>
                  <a:pt x="480" y="2141"/>
                  <a:pt x="0" y="1662"/>
                  <a:pt x="0" y="1071"/>
                </a:cubicBezTo>
                <a:cubicBezTo>
                  <a:pt x="0" y="479"/>
                  <a:pt x="480" y="0"/>
                  <a:pt x="1071" y="0"/>
                </a:cubicBezTo>
                <a:cubicBezTo>
                  <a:pt x="1663" y="0"/>
                  <a:pt x="2142" y="479"/>
                  <a:pt x="2142" y="107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59"/>
          <p:cNvSpPr/>
          <p:nvPr/>
        </p:nvSpPr>
        <p:spPr>
          <a:xfrm>
            <a:off x="7256685" y="3410160"/>
            <a:ext cx="1182661" cy="1182377"/>
          </a:xfrm>
          <a:custGeom>
            <a:rect b="b" l="l" r="r" t="t"/>
            <a:pathLst>
              <a:path extrusionOk="0" h="2530" w="2530">
                <a:moveTo>
                  <a:pt x="2529" y="1264"/>
                </a:moveTo>
                <a:lnTo>
                  <a:pt x="2529" y="1264"/>
                </a:lnTo>
                <a:cubicBezTo>
                  <a:pt x="2529" y="1963"/>
                  <a:pt x="1963" y="2529"/>
                  <a:pt x="1264" y="2529"/>
                </a:cubicBezTo>
                <a:cubicBezTo>
                  <a:pt x="566" y="2529"/>
                  <a:pt x="0" y="1963"/>
                  <a:pt x="0" y="1264"/>
                </a:cubicBezTo>
                <a:cubicBezTo>
                  <a:pt x="0" y="567"/>
                  <a:pt x="566" y="0"/>
                  <a:pt x="1264" y="0"/>
                </a:cubicBezTo>
                <a:cubicBezTo>
                  <a:pt x="1963" y="0"/>
                  <a:pt x="2529" y="567"/>
                  <a:pt x="2529" y="1264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59"/>
          <p:cNvSpPr/>
          <p:nvPr/>
        </p:nvSpPr>
        <p:spPr>
          <a:xfrm>
            <a:off x="7345281" y="3500795"/>
            <a:ext cx="1001349" cy="1001107"/>
          </a:xfrm>
          <a:custGeom>
            <a:rect b="b" l="l" r="r" t="t"/>
            <a:pathLst>
              <a:path extrusionOk="0" h="2142" w="2143">
                <a:moveTo>
                  <a:pt x="2142" y="1070"/>
                </a:moveTo>
                <a:lnTo>
                  <a:pt x="2142" y="1070"/>
                </a:lnTo>
                <a:cubicBezTo>
                  <a:pt x="2142" y="1662"/>
                  <a:pt x="1663" y="2141"/>
                  <a:pt x="1071" y="2141"/>
                </a:cubicBezTo>
                <a:cubicBezTo>
                  <a:pt x="480" y="2141"/>
                  <a:pt x="0" y="1662"/>
                  <a:pt x="0" y="1070"/>
                </a:cubicBezTo>
                <a:cubicBezTo>
                  <a:pt x="0" y="480"/>
                  <a:pt x="480" y="0"/>
                  <a:pt x="1071" y="0"/>
                </a:cubicBezTo>
                <a:cubicBezTo>
                  <a:pt x="1663" y="0"/>
                  <a:pt x="2142" y="480"/>
                  <a:pt x="2142" y="107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7" name="Google Shape;347;p59"/>
          <p:cNvSpPr txBox="1"/>
          <p:nvPr/>
        </p:nvSpPr>
        <p:spPr>
          <a:xfrm>
            <a:off x="570458" y="281809"/>
            <a:ext cx="8003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300" spcFirstLastPara="1" rIns="34300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EC on research assessment</a:t>
            </a:r>
            <a:endParaRPr sz="500"/>
          </a:p>
        </p:txBody>
      </p:sp>
      <p:sp>
        <p:nvSpPr>
          <p:cNvPr id="348" name="Google Shape;348;p59"/>
          <p:cNvSpPr txBox="1"/>
          <p:nvPr/>
        </p:nvSpPr>
        <p:spPr>
          <a:xfrm>
            <a:off x="570459" y="710808"/>
            <a:ext cx="80031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is going on in Europe  </a:t>
            </a:r>
            <a:endParaRPr sz="500"/>
          </a:p>
        </p:txBody>
      </p:sp>
      <p:sp>
        <p:nvSpPr>
          <p:cNvPr id="349" name="Google Shape;349;p59"/>
          <p:cNvSpPr txBox="1"/>
          <p:nvPr/>
        </p:nvSpPr>
        <p:spPr>
          <a:xfrm>
            <a:off x="2027440" y="1368328"/>
            <a:ext cx="16710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300" spcFirstLastPara="1" rIns="34300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Consultation</a:t>
            </a:r>
            <a:endParaRPr sz="500"/>
          </a:p>
        </p:txBody>
      </p:sp>
      <p:sp>
        <p:nvSpPr>
          <p:cNvPr id="350" name="Google Shape;350;p59"/>
          <p:cNvSpPr txBox="1"/>
          <p:nvPr/>
        </p:nvSpPr>
        <p:spPr>
          <a:xfrm>
            <a:off x="2027441" y="1613002"/>
            <a:ext cx="1671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with </a:t>
            </a:r>
            <a:r>
              <a:rPr lang="it" sz="9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 stakeholders</a:t>
            </a:r>
            <a:r>
              <a:rPr lang="it" sz="9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it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from March to November 2021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p59"/>
          <p:cNvSpPr txBox="1"/>
          <p:nvPr/>
        </p:nvSpPr>
        <p:spPr>
          <a:xfrm>
            <a:off x="998774" y="1588256"/>
            <a:ext cx="585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sz="500"/>
          </a:p>
        </p:txBody>
      </p:sp>
      <p:sp>
        <p:nvSpPr>
          <p:cNvPr id="352" name="Google Shape;352;p59"/>
          <p:cNvSpPr txBox="1"/>
          <p:nvPr/>
        </p:nvSpPr>
        <p:spPr>
          <a:xfrm>
            <a:off x="2027440" y="3581269"/>
            <a:ext cx="16710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300" spcFirstLastPara="1" rIns="34300" wrap="square" tIns="171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Report</a:t>
            </a:r>
            <a:endParaRPr sz="500"/>
          </a:p>
        </p:txBody>
      </p:sp>
      <p:sp>
        <p:nvSpPr>
          <p:cNvPr id="353" name="Google Shape;353;p59"/>
          <p:cNvSpPr txBox="1"/>
          <p:nvPr/>
        </p:nvSpPr>
        <p:spPr>
          <a:xfrm>
            <a:off x="2027450" y="3825950"/>
            <a:ext cx="2054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November 2021, publication of the report “</a:t>
            </a:r>
            <a:r>
              <a:rPr i="1" lang="it" sz="9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Towards a reform of the research assessment system”</a:t>
            </a:r>
            <a:endParaRPr i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59"/>
          <p:cNvSpPr txBox="1"/>
          <p:nvPr/>
        </p:nvSpPr>
        <p:spPr>
          <a:xfrm>
            <a:off x="998774" y="3801198"/>
            <a:ext cx="585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sz="500"/>
          </a:p>
        </p:txBody>
      </p:sp>
      <p:sp>
        <p:nvSpPr>
          <p:cNvPr id="355" name="Google Shape;355;p59"/>
          <p:cNvSpPr txBox="1"/>
          <p:nvPr/>
        </p:nvSpPr>
        <p:spPr>
          <a:xfrm>
            <a:off x="3903688" y="2639430"/>
            <a:ext cx="13365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Research</a:t>
            </a:r>
            <a:endParaRPr b="1"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assessment</a:t>
            </a:r>
            <a:endParaRPr b="1"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6" name="Google Shape;356;p59"/>
          <p:cNvSpPr txBox="1"/>
          <p:nvPr/>
        </p:nvSpPr>
        <p:spPr>
          <a:xfrm>
            <a:off x="5445612" y="1368328"/>
            <a:ext cx="16710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300" spcFirstLastPara="1" rIns="34300" wrap="square" tIns="171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Bilateral meetings</a:t>
            </a:r>
            <a:endParaRPr sz="500"/>
          </a:p>
        </p:txBody>
      </p:sp>
      <p:sp>
        <p:nvSpPr>
          <p:cNvPr id="357" name="Google Shape;357;p59"/>
          <p:cNvSpPr txBox="1"/>
          <p:nvPr/>
        </p:nvSpPr>
        <p:spPr>
          <a:xfrm>
            <a:off x="5445613" y="1613003"/>
            <a:ext cx="16710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between EC and member state representatives 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(for Italy: MUR and ANVUR)</a:t>
            </a:r>
            <a:endParaRPr sz="500"/>
          </a:p>
        </p:txBody>
      </p:sp>
      <p:sp>
        <p:nvSpPr>
          <p:cNvPr id="358" name="Google Shape;358;p59"/>
          <p:cNvSpPr txBox="1"/>
          <p:nvPr/>
        </p:nvSpPr>
        <p:spPr>
          <a:xfrm>
            <a:off x="7559884" y="1588256"/>
            <a:ext cx="585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 sz="500"/>
          </a:p>
        </p:txBody>
      </p:sp>
      <p:sp>
        <p:nvSpPr>
          <p:cNvPr id="359" name="Google Shape;359;p59"/>
          <p:cNvSpPr txBox="1"/>
          <p:nvPr/>
        </p:nvSpPr>
        <p:spPr>
          <a:xfrm>
            <a:off x="5445612" y="3581266"/>
            <a:ext cx="16710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34300" spcFirstLastPara="1" rIns="34300" wrap="square" tIns="171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Stakeholder</a:t>
            </a:r>
            <a:endParaRPr b="1" sz="13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Meeting </a:t>
            </a:r>
            <a:endParaRPr b="1" sz="13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0" name="Google Shape;360;p59"/>
          <p:cNvSpPr txBox="1"/>
          <p:nvPr/>
        </p:nvSpPr>
        <p:spPr>
          <a:xfrm>
            <a:off x="5493850" y="3825950"/>
            <a:ext cx="1671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endParaRPr sz="500"/>
          </a:p>
        </p:txBody>
      </p:sp>
      <p:sp>
        <p:nvSpPr>
          <p:cNvPr id="361" name="Google Shape;361;p59"/>
          <p:cNvSpPr txBox="1"/>
          <p:nvPr/>
        </p:nvSpPr>
        <p:spPr>
          <a:xfrm>
            <a:off x="7559884" y="3801198"/>
            <a:ext cx="585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 sz="500"/>
          </a:p>
        </p:txBody>
      </p:sp>
      <p:sp>
        <p:nvSpPr>
          <p:cNvPr id="362" name="Google Shape;362;p59"/>
          <p:cNvSpPr/>
          <p:nvPr/>
        </p:nvSpPr>
        <p:spPr>
          <a:xfrm>
            <a:off x="1319381" y="2485677"/>
            <a:ext cx="2150009" cy="295344"/>
          </a:xfrm>
          <a:custGeom>
            <a:rect b="b" l="l" r="r" t="t"/>
            <a:pathLst>
              <a:path extrusionOk="0" h="787585" w="5733356">
                <a:moveTo>
                  <a:pt x="5733356" y="787585"/>
                </a:moveTo>
                <a:lnTo>
                  <a:pt x="461238" y="783198"/>
                </a:lnTo>
                <a:cubicBezTo>
                  <a:pt x="187306" y="781736"/>
                  <a:pt x="-555" y="518862"/>
                  <a:pt x="1" y="340397"/>
                </a:cubicBezTo>
                <a:cubicBezTo>
                  <a:pt x="557" y="161932"/>
                  <a:pt x="45" y="163265"/>
                  <a:pt x="1" y="0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3" name="Google Shape;363;p59"/>
          <p:cNvSpPr/>
          <p:nvPr/>
        </p:nvSpPr>
        <p:spPr>
          <a:xfrm flipH="1" rot="10800000">
            <a:off x="1323245" y="3007060"/>
            <a:ext cx="2150009" cy="295344"/>
          </a:xfrm>
          <a:custGeom>
            <a:rect b="b" l="l" r="r" t="t"/>
            <a:pathLst>
              <a:path extrusionOk="0" h="787585" w="5733356">
                <a:moveTo>
                  <a:pt x="5733356" y="787585"/>
                </a:moveTo>
                <a:lnTo>
                  <a:pt x="461238" y="783198"/>
                </a:lnTo>
                <a:cubicBezTo>
                  <a:pt x="187306" y="781736"/>
                  <a:pt x="-555" y="518862"/>
                  <a:pt x="1" y="340397"/>
                </a:cubicBezTo>
                <a:cubicBezTo>
                  <a:pt x="557" y="161932"/>
                  <a:pt x="45" y="163265"/>
                  <a:pt x="1" y="0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4" name="Google Shape;364;p59"/>
          <p:cNvSpPr/>
          <p:nvPr/>
        </p:nvSpPr>
        <p:spPr>
          <a:xfrm flipH="1">
            <a:off x="5674681" y="2485677"/>
            <a:ext cx="2150009" cy="295344"/>
          </a:xfrm>
          <a:custGeom>
            <a:rect b="b" l="l" r="r" t="t"/>
            <a:pathLst>
              <a:path extrusionOk="0" h="787585" w="5733356">
                <a:moveTo>
                  <a:pt x="5733356" y="787585"/>
                </a:moveTo>
                <a:lnTo>
                  <a:pt x="461238" y="783198"/>
                </a:lnTo>
                <a:cubicBezTo>
                  <a:pt x="187306" y="781736"/>
                  <a:pt x="-555" y="518862"/>
                  <a:pt x="1" y="340397"/>
                </a:cubicBezTo>
                <a:cubicBezTo>
                  <a:pt x="557" y="161932"/>
                  <a:pt x="45" y="163265"/>
                  <a:pt x="1" y="0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5" name="Google Shape;365;p59"/>
          <p:cNvSpPr/>
          <p:nvPr/>
        </p:nvSpPr>
        <p:spPr>
          <a:xfrm rot="10800000">
            <a:off x="5678544" y="3007060"/>
            <a:ext cx="2150009" cy="295344"/>
          </a:xfrm>
          <a:custGeom>
            <a:rect b="b" l="l" r="r" t="t"/>
            <a:pathLst>
              <a:path extrusionOk="0" h="787585" w="5733356">
                <a:moveTo>
                  <a:pt x="5733356" y="787585"/>
                </a:moveTo>
                <a:lnTo>
                  <a:pt x="461238" y="783198"/>
                </a:lnTo>
                <a:cubicBezTo>
                  <a:pt x="187306" y="781736"/>
                  <a:pt x="-555" y="518862"/>
                  <a:pt x="1" y="340397"/>
                </a:cubicBezTo>
                <a:cubicBezTo>
                  <a:pt x="557" y="161932"/>
                  <a:pt x="45" y="163265"/>
                  <a:pt x="1" y="0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6" name="Google Shape;366;p59"/>
          <p:cNvSpPr txBox="1"/>
          <p:nvPr/>
        </p:nvSpPr>
        <p:spPr>
          <a:xfrm>
            <a:off x="5227850" y="4054550"/>
            <a:ext cx="2054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with RFOs, RPOs, agencies for evaluation,, associations, learned societies. For Italy: MUR and ANVUR</a:t>
            </a:r>
            <a:endParaRPr i="1"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/>
          <p:nvPr/>
        </p:nvSpPr>
        <p:spPr>
          <a:xfrm>
            <a:off x="28996" y="1263400"/>
            <a:ext cx="394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0F1419"/>
                </a:solidFill>
                <a:highlight>
                  <a:srgbClr val="F8E71C"/>
                </a:highlight>
              </a:rPr>
              <a:t>Over </a:t>
            </a:r>
            <a:r>
              <a:rPr b="1" lang="it" sz="2400">
                <a:solidFill>
                  <a:srgbClr val="0F1419"/>
                </a:solidFill>
                <a:highlight>
                  <a:srgbClr val="F8E71C"/>
                </a:highlight>
              </a:rPr>
              <a:t>2</a:t>
            </a:r>
            <a:r>
              <a:rPr b="1" lang="it" sz="2400">
                <a:solidFill>
                  <a:srgbClr val="0F1419"/>
                </a:solidFill>
                <a:highlight>
                  <a:srgbClr val="F8E71C"/>
                </a:highlight>
              </a:rPr>
              <a:t>60 institutions</a:t>
            </a:r>
            <a:r>
              <a:rPr lang="it" sz="2400">
                <a:solidFill>
                  <a:srgbClr val="0F1419"/>
                </a:solidFill>
                <a:highlight>
                  <a:srgbClr val="F8E71C"/>
                </a:highlight>
              </a:rPr>
              <a:t> and initiatives (13 Italian) joined the </a:t>
            </a:r>
            <a:r>
              <a:rPr b="1" lang="it" sz="2400">
                <a:solidFill>
                  <a:srgbClr val="0F1419"/>
                </a:solidFill>
                <a:highlight>
                  <a:srgbClr val="F8E71C"/>
                </a:highlight>
              </a:rPr>
              <a:t>coalition to reform</a:t>
            </a:r>
            <a:r>
              <a:rPr b="1" lang="it" sz="2400">
                <a:solidFill>
                  <a:srgbClr val="0F1419"/>
                </a:solidFill>
                <a:highlight>
                  <a:srgbClr val="F8E71C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Research Assessment</a:t>
            </a:r>
            <a:endParaRPr b="1" sz="2400">
              <a:highlight>
                <a:srgbClr val="F8E71C"/>
              </a:highlight>
            </a:endParaRPr>
          </a:p>
        </p:txBody>
      </p:sp>
      <p:sp>
        <p:nvSpPr>
          <p:cNvPr id="372" name="Google Shape;372;p60"/>
          <p:cNvSpPr txBox="1"/>
          <p:nvPr/>
        </p:nvSpPr>
        <p:spPr>
          <a:xfrm>
            <a:off x="1156800" y="4820400"/>
            <a:ext cx="6830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u="sng">
                <a:solidFill>
                  <a:schemeClr val="hlink"/>
                </a:solidFill>
                <a:hlinkClick r:id="rId4"/>
              </a:rPr>
              <a:t>https://ec.europa.eu/info/files/list-organisations-having-expressed-interest-being-part-coalition-reforming-research-assessment_en</a:t>
            </a:r>
            <a:r>
              <a:rPr lang="it" sz="900"/>
              <a:t> </a:t>
            </a:r>
            <a:endParaRPr sz="900"/>
          </a:p>
        </p:txBody>
      </p:sp>
      <p:pic>
        <p:nvPicPr>
          <p:cNvPr id="373" name="Google Shape;373;p60"/>
          <p:cNvPicPr preferRelativeResize="0"/>
          <p:nvPr/>
        </p:nvPicPr>
        <p:blipFill rotWithShape="1">
          <a:blip r:embed="rId5">
            <a:alphaModFix/>
          </a:blip>
          <a:srcRect b="0" l="1387" r="1572" t="2429"/>
          <a:stretch/>
        </p:blipFill>
        <p:spPr>
          <a:xfrm>
            <a:off x="4080700" y="591550"/>
            <a:ext cx="4832699" cy="233415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4" name="Google Shape;374;p60"/>
          <p:cNvPicPr preferRelativeResize="0"/>
          <p:nvPr/>
        </p:nvPicPr>
        <p:blipFill rotWithShape="1">
          <a:blip r:embed="rId6">
            <a:alphaModFix/>
          </a:blip>
          <a:srcRect b="0" l="1426" r="1533" t="0"/>
          <a:stretch/>
        </p:blipFill>
        <p:spPr>
          <a:xfrm>
            <a:off x="4080700" y="2888850"/>
            <a:ext cx="4832699" cy="160327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3"/>
          <p:cNvPicPr preferRelativeResize="0"/>
          <p:nvPr/>
        </p:nvPicPr>
        <p:blipFill rotWithShape="1">
          <a:blip r:embed="rId3">
            <a:alphaModFix/>
          </a:blip>
          <a:srcRect b="0" l="0" r="0" t="15597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3"/>
          <p:cNvSpPr txBox="1"/>
          <p:nvPr/>
        </p:nvSpPr>
        <p:spPr>
          <a:xfrm>
            <a:off x="5143525" y="2708075"/>
            <a:ext cx="3525900" cy="12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6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Why?</a:t>
            </a:r>
            <a:endParaRPr b="1" sz="67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6" name="Google Shape;226;p43"/>
          <p:cNvSpPr txBox="1"/>
          <p:nvPr/>
        </p:nvSpPr>
        <p:spPr>
          <a:xfrm>
            <a:off x="0" y="4866600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Photo by</a:t>
            </a:r>
            <a:r>
              <a:rPr lang="it" sz="600">
                <a:solidFill>
                  <a:schemeClr val="lt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it" sz="6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Evan Dennis</a:t>
            </a:r>
            <a:r>
              <a:rPr lang="it" sz="6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on</a:t>
            </a:r>
            <a:r>
              <a:rPr lang="it" sz="600">
                <a:solidFill>
                  <a:schemeClr val="lt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it" sz="6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9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913" y="244725"/>
            <a:ext cx="6466200" cy="3188700"/>
          </a:xfrm>
          <a:prstGeom prst="roundRect">
            <a:avLst>
              <a:gd fmla="val 10912" name="adj"/>
            </a:avLst>
          </a:prstGeom>
          <a:noFill/>
          <a:ln>
            <a:noFill/>
          </a:ln>
        </p:spPr>
      </p:pic>
      <p:sp>
        <p:nvSpPr>
          <p:cNvPr id="380" name="Google Shape;380;p61"/>
          <p:cNvSpPr txBox="1"/>
          <p:nvPr>
            <p:ph type="title"/>
          </p:nvPr>
        </p:nvSpPr>
        <p:spPr>
          <a:xfrm>
            <a:off x="344275" y="3806925"/>
            <a:ext cx="8455500" cy="940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solidFill>
                  <a:schemeClr val="lt1"/>
                </a:solidFill>
              </a:rPr>
              <a:t>The core group has already started drafting the agreement representing the diversity of the research community across Europe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381" name="Google Shape;381;p61"/>
          <p:cNvSpPr txBox="1"/>
          <p:nvPr/>
        </p:nvSpPr>
        <p:spPr>
          <a:xfrm>
            <a:off x="92200" y="4835700"/>
            <a:ext cx="8455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u="sng">
                <a:solidFill>
                  <a:schemeClr val="l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https://ec.europa.eu/info/news/process-towards-agreement-reforming-research-assessment-2022-jan-18_en</a:t>
            </a:r>
            <a:r>
              <a:rPr lang="it" sz="800">
                <a:solidFill>
                  <a:schemeClr val="lt2"/>
                </a:solidFill>
              </a:rPr>
              <a:t> </a:t>
            </a:r>
            <a:endParaRPr sz="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62"/>
          <p:cNvSpPr txBox="1"/>
          <p:nvPr/>
        </p:nvSpPr>
        <p:spPr>
          <a:xfrm>
            <a:off x="175950" y="449675"/>
            <a:ext cx="5961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And now,</a:t>
            </a:r>
            <a:endParaRPr sz="2400">
              <a:highlight>
                <a:schemeClr val="dk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have your say!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88" name="Google Shape;388;p62"/>
          <p:cNvSpPr txBox="1"/>
          <p:nvPr/>
        </p:nvSpPr>
        <p:spPr>
          <a:xfrm>
            <a:off x="341500" y="4067200"/>
            <a:ext cx="5961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www.menti.com</a:t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latin typeface="Playfair Display"/>
                <a:ea typeface="Playfair Display"/>
                <a:cs typeface="Playfair Display"/>
                <a:sym typeface="Playfair Display"/>
              </a:rPr>
              <a:t>Voting code:  </a:t>
            </a:r>
            <a:r>
              <a:rPr b="1" lang="it" sz="2200">
                <a:latin typeface="Playfair Display"/>
                <a:ea typeface="Playfair Display"/>
                <a:cs typeface="Playfair Display"/>
                <a:sym typeface="Playfair Display"/>
              </a:rPr>
              <a:t>5722 0579</a:t>
            </a:r>
            <a:endParaRPr b="1" sz="22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89" name="Google Shape;389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613" y="1765350"/>
            <a:ext cx="1330425" cy="13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3"/>
          <p:cNvSpPr/>
          <p:nvPr/>
        </p:nvSpPr>
        <p:spPr>
          <a:xfrm>
            <a:off x="0" y="3523300"/>
            <a:ext cx="9151500" cy="106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63"/>
          <p:cNvSpPr txBox="1"/>
          <p:nvPr>
            <p:ph type="title"/>
          </p:nvPr>
        </p:nvSpPr>
        <p:spPr>
          <a:xfrm>
            <a:off x="729450" y="733950"/>
            <a:ext cx="7688400" cy="13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3000"/>
              </a:spcBef>
              <a:spcAft>
                <a:spcPts val="1500"/>
              </a:spcAft>
              <a:buSzPts val="990"/>
              <a:buNone/>
            </a:pPr>
            <a:r>
              <a:rPr lang="it" sz="1535">
                <a:solidFill>
                  <a:srgbClr val="2D2E33"/>
                </a:solidFill>
                <a:latin typeface="Montserrat"/>
                <a:ea typeface="Montserrat"/>
                <a:cs typeface="Montserrat"/>
                <a:sym typeface="Montserrat"/>
              </a:rPr>
              <a:t>This presentation is part of a project that has received funding from the European Union’s Horizon 2020 research and innovation programme under grant agreement Nos 857650 (EOSC-Pillar), 824087 (EOSC-Life), and 676559 (ELIXIR-EXCELERATE), and was supported by the Italian Computing and Data Infrastructure (ICDI).</a:t>
            </a:r>
            <a:endParaRPr sz="5900"/>
          </a:p>
        </p:txBody>
      </p:sp>
      <p:sp>
        <p:nvSpPr>
          <p:cNvPr id="396" name="Google Shape;396;p63"/>
          <p:cNvSpPr txBox="1"/>
          <p:nvPr>
            <p:ph idx="1" type="body"/>
          </p:nvPr>
        </p:nvSpPr>
        <p:spPr>
          <a:xfrm>
            <a:off x="729450" y="2212521"/>
            <a:ext cx="7688400" cy="10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This presentation is released under a CC-BY 4.0 licence. To cite this presentation, please copy and paste: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Pavone, Gina, Lazzeri, Emma, Carta, Claudio, Chiara, Matteo, &amp; Quaglia, Federica. (2022, March 11). Practical course on FAIR Data Stewardship in Life Science. Zenodo. https://doi.org/10.5281/zenodo.6323375.</a:t>
            </a:r>
            <a:endParaRPr/>
          </a:p>
        </p:txBody>
      </p:sp>
      <p:pic>
        <p:nvPicPr>
          <p:cNvPr id="397" name="Google Shape;39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0978" y="4671837"/>
            <a:ext cx="1129551" cy="3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8008" y="3616960"/>
            <a:ext cx="988325" cy="87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300" y="3620350"/>
            <a:ext cx="869678" cy="86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09084" y="3641131"/>
            <a:ext cx="1446800" cy="82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8729" y="3761825"/>
            <a:ext cx="1546527" cy="5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58635" y="3588550"/>
            <a:ext cx="1244399" cy="9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05786" y="3561038"/>
            <a:ext cx="988325" cy="9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96863" y="3746162"/>
            <a:ext cx="1075174" cy="65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Publish or perish!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5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Research evaluation</a:t>
            </a:r>
            <a:endParaRPr/>
          </a:p>
        </p:txBody>
      </p:sp>
      <p:sp>
        <p:nvSpPr>
          <p:cNvPr id="237" name="Google Shape;237;p45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Based on bibliometric indexes or, </a:t>
            </a:r>
            <a:br>
              <a:rPr lang="it"/>
            </a:br>
            <a:r>
              <a:rPr lang="it"/>
              <a:t>for non-bibliometric sectors, on selected «fascia A» list of journals</a:t>
            </a:r>
            <a:endParaRPr/>
          </a:p>
        </p:txBody>
      </p:sp>
      <p:pic>
        <p:nvPicPr>
          <p:cNvPr id="238" name="Google Shape;238;p45"/>
          <p:cNvPicPr preferRelativeResize="0"/>
          <p:nvPr/>
        </p:nvPicPr>
        <p:blipFill rotWithShape="1">
          <a:blip r:embed="rId3">
            <a:alphaModFix/>
          </a:blip>
          <a:srcRect b="0" l="7246" r="37937" t="0"/>
          <a:stretch/>
        </p:blipFill>
        <p:spPr>
          <a:xfrm>
            <a:off x="4572000" y="0"/>
            <a:ext cx="4572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5"/>
          <p:cNvSpPr txBox="1"/>
          <p:nvPr/>
        </p:nvSpPr>
        <p:spPr>
          <a:xfrm>
            <a:off x="4702625" y="4781550"/>
            <a:ext cx="734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chemeClr val="accent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Photo by </a:t>
            </a:r>
            <a:r>
              <a:rPr lang="it" sz="1000" u="sng">
                <a:solidFill>
                  <a:schemeClr val="accent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patricia serna</a:t>
            </a:r>
            <a:r>
              <a:rPr lang="it" sz="1000">
                <a:solidFill>
                  <a:schemeClr val="accent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lang="it" sz="1000" u="sng">
                <a:solidFill>
                  <a:schemeClr val="accent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>
              <a:solidFill>
                <a:schemeClr val="accent1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6"/>
          <p:cNvSpPr txBox="1"/>
          <p:nvPr>
            <p:ph type="title"/>
          </p:nvPr>
        </p:nvSpPr>
        <p:spPr>
          <a:xfrm>
            <a:off x="265500" y="1386475"/>
            <a:ext cx="4045200" cy="100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Researcher’s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survival kit?</a:t>
            </a:r>
            <a:endParaRPr/>
          </a:p>
        </p:txBody>
      </p:sp>
      <p:sp>
        <p:nvSpPr>
          <p:cNvPr id="245" name="Google Shape;245;p46"/>
          <p:cNvSpPr txBox="1"/>
          <p:nvPr>
            <p:ph idx="1" type="subTitle"/>
          </p:nvPr>
        </p:nvSpPr>
        <p:spPr>
          <a:xfrm>
            <a:off x="265500" y="2540400"/>
            <a:ext cx="4045200" cy="24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it"/>
              <a:t>many many publications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it"/>
              <a:t>high citation rate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it"/>
              <a:t>“important” venus (read: high IF)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But this does not in itself imply excellence in research!</a:t>
            </a:r>
            <a:endParaRPr/>
          </a:p>
        </p:txBody>
      </p:sp>
      <p:pic>
        <p:nvPicPr>
          <p:cNvPr id="246" name="Google Shape;24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571500"/>
            <a:ext cx="451485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7"/>
          <p:cNvSpPr txBox="1"/>
          <p:nvPr>
            <p:ph idx="1" type="body"/>
          </p:nvPr>
        </p:nvSpPr>
        <p:spPr>
          <a:xfrm>
            <a:off x="235500" y="4967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000">
                <a:latin typeface="Oswald"/>
                <a:ea typeface="Oswald"/>
                <a:cs typeface="Oswald"/>
                <a:sym typeface="Oswald"/>
              </a:rPr>
              <a:t>What are we evaluating?</a:t>
            </a:r>
            <a:endParaRPr/>
          </a:p>
        </p:txBody>
      </p:sp>
      <p:sp>
        <p:nvSpPr>
          <p:cNvPr id="252" name="Google Shape;252;p47"/>
          <p:cNvSpPr txBox="1"/>
          <p:nvPr/>
        </p:nvSpPr>
        <p:spPr>
          <a:xfrm>
            <a:off x="600875" y="1038400"/>
            <a:ext cx="72798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layfair Display"/>
              <a:buChar char="-"/>
            </a:pPr>
            <a:r>
              <a:rPr lang="it" sz="3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Researchers are evaluated by looking at the Impact Factors of the Journals where they publish papers</a:t>
            </a:r>
            <a:endParaRPr sz="3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layfair Display"/>
              <a:buChar char="-"/>
            </a:pPr>
            <a:r>
              <a:rPr lang="it" sz="3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Commercial publishers are responsible for assessing ranking (Impact Factor) of the Scientific Journals</a:t>
            </a:r>
            <a:endParaRPr sz="30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3" name="Google Shape;253;p47"/>
          <p:cNvSpPr txBox="1"/>
          <p:nvPr/>
        </p:nvSpPr>
        <p:spPr>
          <a:xfrm>
            <a:off x="5996750" y="2473200"/>
            <a:ext cx="692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8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two most important bibliometric indexes</a:t>
            </a:r>
            <a:endParaRPr/>
          </a:p>
        </p:txBody>
      </p:sp>
      <p:sp>
        <p:nvSpPr>
          <p:cNvPr id="259" name="Google Shape;259;p48"/>
          <p:cNvSpPr txBox="1"/>
          <p:nvPr>
            <p:ph idx="1" type="body"/>
          </p:nvPr>
        </p:nvSpPr>
        <p:spPr>
          <a:xfrm>
            <a:off x="311700" y="14626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Journal Impact Factor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800"/>
              <a:t>For a given year, the two-year jif is the ratio between the number of citations received in that year for publications in that journal that were </a:t>
            </a:r>
            <a:r>
              <a:rPr lang="it" sz="1800">
                <a:highlight>
                  <a:schemeClr val="dk1"/>
                </a:highlight>
              </a:rPr>
              <a:t>published in the two preceding years</a:t>
            </a:r>
            <a:r>
              <a:rPr lang="it" sz="1800"/>
              <a:t> and the total number of "citable items" published in that journal during the two preceding years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0" name="Google Shape;260;p48"/>
          <p:cNvSpPr txBox="1"/>
          <p:nvPr>
            <p:ph idx="2" type="body"/>
          </p:nvPr>
        </p:nvSpPr>
        <p:spPr>
          <a:xfrm>
            <a:off x="4832400" y="14626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H-index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800"/>
              <a:t>For a researcher: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800"/>
              <a:t>the maximum value of h such that the given author has published h </a:t>
            </a:r>
            <a:r>
              <a:rPr lang="it" sz="1800">
                <a:highlight>
                  <a:schemeClr val="dk1"/>
                </a:highlight>
              </a:rPr>
              <a:t>papers</a:t>
            </a:r>
            <a:r>
              <a:rPr lang="it" sz="1800"/>
              <a:t> that have each been </a:t>
            </a:r>
            <a:r>
              <a:rPr lang="it" sz="1800">
                <a:highlight>
                  <a:schemeClr val="dk1"/>
                </a:highlight>
              </a:rPr>
              <a:t>cited</a:t>
            </a:r>
            <a:r>
              <a:rPr lang="it" sz="1800"/>
              <a:t> at least h times. 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800"/>
              <a:t>As an example, an h-index of 10 means that among all publications by one author, 10 of these publications have received at least 10 citations each.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261" name="Google Shape;26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350" y="3847200"/>
            <a:ext cx="3845599" cy="9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Citation index criticism</a:t>
            </a:r>
            <a:endParaRPr/>
          </a:p>
        </p:txBody>
      </p:sp>
      <p:sp>
        <p:nvSpPr>
          <p:cNvPr id="267" name="Google Shape;267;p49"/>
          <p:cNvSpPr txBox="1"/>
          <p:nvPr/>
        </p:nvSpPr>
        <p:spPr>
          <a:xfrm>
            <a:off x="408600" y="1153675"/>
            <a:ext cx="81333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-"/>
            </a:pPr>
            <a:r>
              <a:rPr lang="it" sz="1800"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Early career </a:t>
            </a:r>
            <a:r>
              <a:rPr lang="it" sz="1800">
                <a:latin typeface="Playfair Display"/>
                <a:ea typeface="Playfair Display"/>
                <a:cs typeface="Playfair Display"/>
                <a:sym typeface="Playfair Display"/>
              </a:rPr>
              <a:t>researchers are penalised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-"/>
            </a:pPr>
            <a:r>
              <a:rPr lang="it" sz="1800">
                <a:latin typeface="Playfair Display"/>
                <a:ea typeface="Playfair Display"/>
                <a:cs typeface="Playfair Display"/>
                <a:sym typeface="Playfair Display"/>
              </a:rPr>
              <a:t>The citation context is not considered (e.g. </a:t>
            </a:r>
            <a:r>
              <a:rPr lang="it" sz="1800"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negative</a:t>
            </a:r>
            <a:r>
              <a:rPr lang="it" sz="1800">
                <a:latin typeface="Playfair Display"/>
                <a:ea typeface="Playfair Display"/>
                <a:cs typeface="Playfair Display"/>
                <a:sym typeface="Playfair Display"/>
              </a:rPr>
              <a:t> citation) 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-"/>
            </a:pPr>
            <a:r>
              <a:rPr lang="it" sz="1800">
                <a:latin typeface="Playfair Display"/>
                <a:ea typeface="Playfair Display"/>
                <a:cs typeface="Playfair Display"/>
                <a:sym typeface="Playfair Display"/>
              </a:rPr>
              <a:t>They are influenced by the limitation of the citational </a:t>
            </a:r>
            <a:r>
              <a:rPr lang="it" sz="1800"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databases</a:t>
            </a:r>
            <a:r>
              <a:rPr lang="it" sz="1800">
                <a:latin typeface="Playfair Display"/>
                <a:ea typeface="Playfair Display"/>
                <a:cs typeface="Playfair Display"/>
                <a:sym typeface="Playfair Display"/>
              </a:rPr>
              <a:t> (which are all owned by big scientific publishers and not publicly available)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-"/>
            </a:pPr>
            <a:r>
              <a:rPr lang="it" sz="1800">
                <a:latin typeface="Playfair Display"/>
                <a:ea typeface="Playfair Display"/>
                <a:cs typeface="Playfair Display"/>
                <a:sym typeface="Playfair Display"/>
              </a:rPr>
              <a:t>It can be </a:t>
            </a:r>
            <a:r>
              <a:rPr lang="it" sz="1800"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manipulated</a:t>
            </a:r>
            <a:r>
              <a:rPr lang="it" sz="1800">
                <a:latin typeface="Playfair Display"/>
                <a:ea typeface="Playfair Display"/>
                <a:cs typeface="Playfair Display"/>
                <a:sym typeface="Playfair Display"/>
              </a:rPr>
              <a:t> by both authors and reviewers (self and cross citations)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-"/>
            </a:pPr>
            <a:r>
              <a:rPr lang="it" sz="1800">
                <a:latin typeface="Playfair Display"/>
                <a:ea typeface="Playfair Display"/>
                <a:cs typeface="Playfair Display"/>
                <a:sym typeface="Playfair Display"/>
              </a:rPr>
              <a:t>It does not take into account the number of authors in a paper and their contribution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-"/>
            </a:pPr>
            <a:r>
              <a:rPr lang="it" sz="1800">
                <a:latin typeface="Playfair Display"/>
                <a:ea typeface="Playfair Display"/>
                <a:cs typeface="Playfair Display"/>
                <a:sym typeface="Playfair Display"/>
              </a:rPr>
              <a:t>It does not take into account research </a:t>
            </a:r>
            <a:r>
              <a:rPr lang="it" sz="1800"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multidisciplinarity</a:t>
            </a:r>
            <a:r>
              <a:rPr lang="it" sz="1800">
                <a:latin typeface="Playfair Display"/>
                <a:ea typeface="Playfair Display"/>
                <a:cs typeface="Playfair Display"/>
                <a:sym typeface="Playfair Display"/>
              </a:rPr>
              <a:t> (i.e.  citation conventions differ widely among different fields)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-"/>
            </a:pPr>
            <a:r>
              <a:rPr lang="it" sz="1800">
                <a:latin typeface="Playfair Display"/>
                <a:ea typeface="Playfair Display"/>
                <a:cs typeface="Playfair Display"/>
                <a:sym typeface="Playfair Display"/>
              </a:rPr>
              <a:t>It does not facilitate science freedom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68" name="Google Shape;268;p49"/>
          <p:cNvSpPr txBox="1"/>
          <p:nvPr/>
        </p:nvSpPr>
        <p:spPr>
          <a:xfrm>
            <a:off x="3759350" y="4282350"/>
            <a:ext cx="5301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900">
                <a:latin typeface="Playfair Display"/>
                <a:ea typeface="Playfair Display"/>
                <a:cs typeface="Playfair Display"/>
                <a:sym typeface="Playfair Display"/>
              </a:rPr>
              <a:t>DORA, 2013, </a:t>
            </a:r>
            <a:r>
              <a:rPr lang="it" sz="900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https://sfdora.org/read/</a:t>
            </a:r>
            <a:r>
              <a:rPr lang="it" sz="900">
                <a:latin typeface="Playfair Display"/>
                <a:ea typeface="Playfair Display"/>
                <a:cs typeface="Playfair Display"/>
                <a:sym typeface="Playfair Display"/>
              </a:rPr>
              <a:t>    </a:t>
            </a:r>
            <a:endParaRPr sz="9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900">
                <a:latin typeface="Playfair Display"/>
                <a:ea typeface="Playfair Display"/>
                <a:cs typeface="Playfair Display"/>
                <a:sym typeface="Playfair Display"/>
              </a:rPr>
              <a:t>McKiernan, et al, 2019. </a:t>
            </a:r>
            <a:r>
              <a:rPr lang="it" sz="900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https://elifesciences.org/articles/47338</a:t>
            </a:r>
            <a:r>
              <a:rPr lang="it" sz="900">
                <a:latin typeface="Playfair Display"/>
                <a:ea typeface="Playfair Display"/>
                <a:cs typeface="Playfair Display"/>
                <a:sym typeface="Playfair Display"/>
              </a:rPr>
              <a:t>   </a:t>
            </a:r>
            <a:endParaRPr sz="9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900">
                <a:latin typeface="Playfair Display"/>
                <a:ea typeface="Playfair Display"/>
                <a:cs typeface="Playfair Display"/>
                <a:sym typeface="Playfair Display"/>
              </a:rPr>
              <a:t>Niles, et al, 2019. </a:t>
            </a:r>
            <a:r>
              <a:rPr lang="it" sz="900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/>
              </a:rPr>
              <a:t>https://www.biorxiv.org/content/10.1101/706622v1</a:t>
            </a:r>
            <a:r>
              <a:rPr lang="it" sz="9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9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900">
                <a:latin typeface="Playfair Display"/>
                <a:ea typeface="Playfair Display"/>
                <a:cs typeface="Playfair Display"/>
                <a:sym typeface="Playfair Display"/>
              </a:rPr>
              <a:t>Alder, et al, 2008. </a:t>
            </a:r>
            <a:r>
              <a:rPr lang="it" sz="900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6"/>
              </a:rPr>
              <a:t>https://www.mathunion.org/fileadmin/IMU/Report/CitationStatistics.pdf</a:t>
            </a:r>
            <a:r>
              <a:rPr lang="it" sz="900">
                <a:latin typeface="Playfair Display"/>
                <a:ea typeface="Playfair Display"/>
                <a:cs typeface="Playfair Display"/>
                <a:sym typeface="Playfair Display"/>
              </a:rPr>
              <a:t>   </a:t>
            </a:r>
            <a:endParaRPr sz="9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0"/>
          <p:cNvSpPr txBox="1"/>
          <p:nvPr>
            <p:ph type="title"/>
          </p:nvPr>
        </p:nvSpPr>
        <p:spPr>
          <a:xfrm>
            <a:off x="1041325" y="526350"/>
            <a:ext cx="733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“Researchers will do anything to publish papers in some journals, including even creating fake authors”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“ [...] publishing papers in certain journals is </a:t>
            </a:r>
            <a:r>
              <a:rPr lang="it" sz="3000">
                <a:solidFill>
                  <a:schemeClr val="dk2"/>
                </a:solidFill>
                <a:highlight>
                  <a:schemeClr val="dk1"/>
                </a:highlight>
              </a:rPr>
              <a:t>the only way to earn grants, tenure, and promotions</a:t>
            </a:r>
            <a:r>
              <a:rPr lang="it" sz="3000"/>
              <a:t>”</a:t>
            </a:r>
            <a:endParaRPr sz="3000"/>
          </a:p>
        </p:txBody>
      </p:sp>
      <p:sp>
        <p:nvSpPr>
          <p:cNvPr id="274" name="Google Shape;274;p50"/>
          <p:cNvSpPr txBox="1"/>
          <p:nvPr/>
        </p:nvSpPr>
        <p:spPr>
          <a:xfrm>
            <a:off x="171550" y="4494550"/>
            <a:ext cx="7787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>
                <a:solidFill>
                  <a:schemeClr val="lt1"/>
                </a:solidFill>
              </a:rPr>
              <a:t>Gaming the Metrics: Misconduct and Manipulation in Academic Research </a:t>
            </a:r>
            <a:r>
              <a:rPr lang="it" sz="1000" u="sng">
                <a:solidFill>
                  <a:schemeClr val="hlink"/>
                </a:solidFill>
                <a:hlinkClick r:id="rId3"/>
              </a:rPr>
              <a:t>https://direct.mit.edu/books/book/4598/Gaming-the-MetricsMisconduct-and-Manipulation-in</a:t>
            </a:r>
            <a:r>
              <a:rPr lang="it" sz="1000">
                <a:solidFill>
                  <a:schemeClr val="dk2"/>
                </a:solidFill>
              </a:rPr>
              <a:t> 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Theme">
  <a:themeElements>
    <a:clrScheme name="AI - Numbers Infographics - S1">
      <a:dk1>
        <a:srgbClr val="747994"/>
      </a:dk1>
      <a:lt1>
        <a:srgbClr val="FFFFFF"/>
      </a:lt1>
      <a:dk2>
        <a:srgbClr val="111340"/>
      </a:dk2>
      <a:lt2>
        <a:srgbClr val="FFFFFF"/>
      </a:lt2>
      <a:accent1>
        <a:srgbClr val="3C348B"/>
      </a:accent1>
      <a:accent2>
        <a:srgbClr val="7678ED"/>
      </a:accent2>
      <a:accent3>
        <a:srgbClr val="F7B801"/>
      </a:accent3>
      <a:accent4>
        <a:srgbClr val="F18701"/>
      </a:accent4>
      <a:accent5>
        <a:srgbClr val="F35B04"/>
      </a:accent5>
      <a:accent6>
        <a:srgbClr val="C3C8CE"/>
      </a:accent6>
      <a:hlink>
        <a:srgbClr val="335FFE"/>
      </a:hlink>
      <a:folHlink>
        <a:srgbClr val="CA64D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