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 id="214748369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Raleway"/>
      <p:regular r:id="rId37"/>
      <p:bold r:id="rId38"/>
      <p:italic r:id="rId39"/>
      <p:boldItalic r:id="rId40"/>
    </p:embeddedFon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p:regular r:id="rId49"/>
      <p:bold r:id="rId50"/>
      <p:italic r:id="rId51"/>
      <p:boldItalic r:id="rId52"/>
    </p:embeddedFont>
    <p:embeddedFont>
      <p:font typeface="Lato"/>
      <p:regular r:id="rId53"/>
      <p:bold r:id="rId54"/>
      <p:italic r:id="rId55"/>
      <p:boldItalic r:id="rId56"/>
    </p:embeddedFont>
    <p:embeddedFont>
      <p:font typeface="Oswald"/>
      <p:regular r:id="rId57"/>
      <p:bold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aleway-regular.fntdata"/><Relationship Id="rId36" Type="http://schemas.openxmlformats.org/officeDocument/2006/relationships/slide" Target="slides/slide29.xml"/><Relationship Id="rId39" Type="http://schemas.openxmlformats.org/officeDocument/2006/relationships/font" Target="fonts/Raleway-italic.fntdata"/><Relationship Id="rId38" Type="http://schemas.openxmlformats.org/officeDocument/2006/relationships/font" Target="fonts/Raleway-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Lato-regular.fntdata"/><Relationship Id="rId52" Type="http://schemas.openxmlformats.org/officeDocument/2006/relationships/font" Target="fonts/Montserrat-boldItalic.fntdata"/><Relationship Id="rId11" Type="http://schemas.openxmlformats.org/officeDocument/2006/relationships/slide" Target="slides/slide4.xml"/><Relationship Id="rId55" Type="http://schemas.openxmlformats.org/officeDocument/2006/relationships/font" Target="fonts/Lato-italic.fntdata"/><Relationship Id="rId10" Type="http://schemas.openxmlformats.org/officeDocument/2006/relationships/slide" Target="slides/slide3.xml"/><Relationship Id="rId54" Type="http://schemas.openxmlformats.org/officeDocument/2006/relationships/font" Target="fonts/Lato-bold.fntdata"/><Relationship Id="rId13" Type="http://schemas.openxmlformats.org/officeDocument/2006/relationships/slide" Target="slides/slide6.xml"/><Relationship Id="rId57" Type="http://schemas.openxmlformats.org/officeDocument/2006/relationships/font" Target="fonts/Oswald-regular.fntdata"/><Relationship Id="rId12" Type="http://schemas.openxmlformats.org/officeDocument/2006/relationships/slide" Target="slides/slide5.xml"/><Relationship Id="rId56" Type="http://schemas.openxmlformats.org/officeDocument/2006/relationships/font" Target="fonts/Lato-boldItalic.fntdata"/><Relationship Id="rId15" Type="http://schemas.openxmlformats.org/officeDocument/2006/relationships/slide" Target="slides/slide8.xml"/><Relationship Id="rId14" Type="http://schemas.openxmlformats.org/officeDocument/2006/relationships/slide" Target="slides/slide7.xml"/><Relationship Id="rId58" Type="http://schemas.openxmlformats.org/officeDocument/2006/relationships/font" Target="fonts/Oswald-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18174d506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18174d506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18174d506d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18174d506d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18174d506d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18174d506d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18174d506d_0_7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18174d506d_0_7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18174d506d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18174d506d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18174d506d_0_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18174d506d_0_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18174d506d_0_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18174d506d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18174d506d_0_7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18174d506d_0_7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18174d506d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18174d506d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18174d506d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18174d506d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18174d506d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18174d506d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18174d506d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18174d506d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Nessun onere per gli autori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18174d506d_0_7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18174d506d_0_7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18174d506d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18174d506d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18174d506d_0_7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18174d506d_0_7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118174d506d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118174d506d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18174d506d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18174d506d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18174d506d_0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118174d506d_0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118174d506d_0_8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118174d506d_0_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18174d506d_0_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18174d506d_0_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183d3ff0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183d3ff0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2785ee99a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2785ee99a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18174d506d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118174d506d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18174d506d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18174d506d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18174d506d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18174d506d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18174d506d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18174d506d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18174d506d_0_7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18174d506d_0_7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18174d506d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18174d506d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18174d506d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18174d506d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050">
                <a:solidFill>
                  <a:srgbClr val="202122"/>
                </a:solidFill>
                <a:highlight>
                  <a:srgbClr val="FFFFFF"/>
                </a:highlight>
              </a:rPr>
              <a:t>Le APC sono pagate centralmente da SCOAP</a:t>
            </a:r>
            <a:r>
              <a:rPr baseline="30000" lang="it">
                <a:solidFill>
                  <a:srgbClr val="202122"/>
                </a:solidFill>
                <a:highlight>
                  <a:srgbClr val="FFFFFF"/>
                </a:highlight>
              </a:rPr>
              <a:t>3</a:t>
            </a:r>
            <a:r>
              <a:rPr lang="it" sz="1050">
                <a:solidFill>
                  <a:srgbClr val="202122"/>
                </a:solidFill>
                <a:highlight>
                  <a:srgbClr val="FFFFFF"/>
                </a:highlight>
              </a:rPr>
              <a:t>, grazie a un fondo comune istituito da biblioteche, consorzi, enti di ricerca ed agenzie di finanziamento.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29.png"/><Relationship Id="rId4" Type="http://schemas.openxmlformats.org/officeDocument/2006/relationships/image" Target="../media/image5.png"/><Relationship Id="rId5"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4286250" y="0"/>
            <a:ext cx="723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4358475" y="0"/>
            <a:ext cx="38532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txBox="1"/>
          <p:nvPr>
            <p:ph type="ctr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rtl="0"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58" name="Google Shape;58;p14"/>
          <p:cNvSpPr txBox="1"/>
          <p:nvPr>
            <p:ph idx="1" type="subTitle"/>
          </p:nvPr>
        </p:nvSpPr>
        <p:spPr>
          <a:xfrm>
            <a:off x="344250" y="3550650"/>
            <a:ext cx="4910100" cy="577800"/>
          </a:xfrm>
          <a:prstGeom prst="rect">
            <a:avLst/>
          </a:prstGeom>
          <a:solidFill>
            <a:schemeClr val="dk2"/>
          </a:solidFill>
        </p:spPr>
        <p:txBody>
          <a:bodyPr anchorCtr="0" anchor="ctr" bIns="91425" lIns="91425" spcFirstLastPara="1" rIns="91425" wrap="square" tIns="91425">
            <a:normAutofit/>
          </a:bodyPr>
          <a:lstStyle>
            <a:lvl1pPr lvl="0"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59" name="Google Shape;59;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60" name="Shape 60"/>
        <p:cNvGrpSpPr/>
        <p:nvPr/>
      </p:nvGrpSpPr>
      <p:grpSpPr>
        <a:xfrm>
          <a:off x="0" y="0"/>
          <a:ext cx="0" cy="0"/>
          <a:chOff x="0" y="0"/>
          <a:chExt cx="0" cy="0"/>
        </a:xfrm>
      </p:grpSpPr>
      <p:sp>
        <p:nvSpPr>
          <p:cNvPr id="61" name="Google Shape;61;p15"/>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5"/>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63" name="Google Shape;63;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6" name="Google Shape;66;p16"/>
          <p:cNvSpPr txBox="1"/>
          <p:nvPr>
            <p:ph idx="1" type="body"/>
          </p:nvPr>
        </p:nvSpPr>
        <p:spPr>
          <a:xfrm>
            <a:off x="311700" y="1234075"/>
            <a:ext cx="8520600" cy="33348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67" name="Google Shape;67;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8" name="Shape 68"/>
        <p:cNvGrpSpPr/>
        <p:nvPr/>
      </p:nvGrpSpPr>
      <p:grpSpPr>
        <a:xfrm>
          <a:off x="0" y="0"/>
          <a:ext cx="0" cy="0"/>
          <a:chOff x="0" y="0"/>
          <a:chExt cx="0" cy="0"/>
        </a:xfrm>
      </p:grpSpPr>
      <p:sp>
        <p:nvSpPr>
          <p:cNvPr id="69" name="Google Shape;69;p1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0" name="Google Shape;70;p17"/>
          <p:cNvSpPr txBox="1"/>
          <p:nvPr>
            <p:ph idx="1" type="body"/>
          </p:nvPr>
        </p:nvSpPr>
        <p:spPr>
          <a:xfrm>
            <a:off x="3117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1" name="Google Shape;71;p17"/>
          <p:cNvSpPr txBox="1"/>
          <p:nvPr>
            <p:ph idx="2" type="body"/>
          </p:nvPr>
        </p:nvSpPr>
        <p:spPr>
          <a:xfrm>
            <a:off x="4832400" y="1234050"/>
            <a:ext cx="3999900" cy="33348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2" name="Google Shape;72;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6" name="Shape 76"/>
        <p:cNvGrpSpPr/>
        <p:nvPr/>
      </p:nvGrpSpPr>
      <p:grpSpPr>
        <a:xfrm>
          <a:off x="0" y="0"/>
          <a:ext cx="0" cy="0"/>
          <a:chOff x="0" y="0"/>
          <a:chExt cx="0" cy="0"/>
        </a:xfrm>
      </p:grpSpPr>
      <p:sp>
        <p:nvSpPr>
          <p:cNvPr id="77" name="Google Shape;77;p1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8" name="Google Shape;78;p1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0" name="Shape 80"/>
        <p:cNvGrpSpPr/>
        <p:nvPr/>
      </p:nvGrpSpPr>
      <p:grpSpPr>
        <a:xfrm>
          <a:off x="0" y="0"/>
          <a:ext cx="0" cy="0"/>
          <a:chOff x="0" y="0"/>
          <a:chExt cx="0" cy="0"/>
        </a:xfrm>
      </p:grpSpPr>
      <p:sp>
        <p:nvSpPr>
          <p:cNvPr id="81" name="Google Shape;81;p20"/>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82" name="Google Shape;82;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3" name="Shape 83"/>
        <p:cNvGrpSpPr/>
        <p:nvPr/>
      </p:nvGrpSpPr>
      <p:grpSpPr>
        <a:xfrm>
          <a:off x="0" y="0"/>
          <a:ext cx="0" cy="0"/>
          <a:chOff x="0" y="0"/>
          <a:chExt cx="0" cy="0"/>
        </a:xfrm>
      </p:grpSpPr>
      <p:sp>
        <p:nvSpPr>
          <p:cNvPr id="84" name="Google Shape;84;p21"/>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5" name="Google Shape;85;p21"/>
          <p:cNvCxnSpPr/>
          <p:nvPr/>
        </p:nvCxnSpPr>
        <p:spPr>
          <a:xfrm>
            <a:off x="5029675" y="4495500"/>
            <a:ext cx="468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21"/>
          <p:cNvSpPr txBox="1"/>
          <p:nvPr>
            <p:ph type="title"/>
          </p:nvPr>
        </p:nvSpPr>
        <p:spPr>
          <a:xfrm>
            <a:off x="265500" y="1081675"/>
            <a:ext cx="4045200" cy="178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7" name="Google Shape;87;p21"/>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8" name="Google Shape;88;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highlight>
                  <a:schemeClr val="lt1"/>
                </a:highlight>
              </a:defRPr>
            </a:lvl1pPr>
            <a:lvl2pPr indent="-317500" lvl="1" marL="914400" rtl="0">
              <a:spcBef>
                <a:spcPts val="0"/>
              </a:spcBef>
              <a:spcAft>
                <a:spcPts val="0"/>
              </a:spcAft>
              <a:buSzPts val="1400"/>
              <a:buChar char="○"/>
              <a:defRPr>
                <a:highlight>
                  <a:schemeClr val="lt1"/>
                </a:highlight>
              </a:defRPr>
            </a:lvl2pPr>
            <a:lvl3pPr indent="-317500" lvl="2" marL="1371600" rtl="0">
              <a:spcBef>
                <a:spcPts val="0"/>
              </a:spcBef>
              <a:spcAft>
                <a:spcPts val="0"/>
              </a:spcAft>
              <a:buSzPts val="1400"/>
              <a:buChar char="■"/>
              <a:defRPr>
                <a:highlight>
                  <a:schemeClr val="lt1"/>
                </a:highlight>
              </a:defRPr>
            </a:lvl3pPr>
            <a:lvl4pPr indent="-317500" lvl="3" marL="1828800" rtl="0">
              <a:spcBef>
                <a:spcPts val="0"/>
              </a:spcBef>
              <a:spcAft>
                <a:spcPts val="0"/>
              </a:spcAft>
              <a:buSzPts val="1400"/>
              <a:buChar char="●"/>
              <a:defRPr>
                <a:highlight>
                  <a:schemeClr val="lt1"/>
                </a:highlight>
              </a:defRPr>
            </a:lvl4pPr>
            <a:lvl5pPr indent="-317500" lvl="4" marL="2286000" rtl="0">
              <a:spcBef>
                <a:spcPts val="0"/>
              </a:spcBef>
              <a:spcAft>
                <a:spcPts val="0"/>
              </a:spcAft>
              <a:buSzPts val="1400"/>
              <a:buChar char="○"/>
              <a:defRPr>
                <a:highlight>
                  <a:schemeClr val="lt1"/>
                </a:highlight>
              </a:defRPr>
            </a:lvl5pPr>
            <a:lvl6pPr indent="-317500" lvl="5" marL="2743200" rtl="0">
              <a:spcBef>
                <a:spcPts val="0"/>
              </a:spcBef>
              <a:spcAft>
                <a:spcPts val="0"/>
              </a:spcAft>
              <a:buSzPts val="1400"/>
              <a:buChar char="■"/>
              <a:defRPr>
                <a:highlight>
                  <a:schemeClr val="lt1"/>
                </a:highlight>
              </a:defRPr>
            </a:lvl6pPr>
            <a:lvl7pPr indent="-317500" lvl="6" marL="3200400" rtl="0">
              <a:spcBef>
                <a:spcPts val="0"/>
              </a:spcBef>
              <a:spcAft>
                <a:spcPts val="0"/>
              </a:spcAft>
              <a:buSzPts val="1400"/>
              <a:buChar char="●"/>
              <a:defRPr>
                <a:highlight>
                  <a:schemeClr val="lt1"/>
                </a:highlight>
              </a:defRPr>
            </a:lvl7pPr>
            <a:lvl8pPr indent="-317500" lvl="7" marL="3657600" rtl="0">
              <a:spcBef>
                <a:spcPts val="0"/>
              </a:spcBef>
              <a:spcAft>
                <a:spcPts val="0"/>
              </a:spcAft>
              <a:buSzPts val="1400"/>
              <a:buChar char="○"/>
              <a:defRPr>
                <a:highlight>
                  <a:schemeClr val="lt1"/>
                </a:highlight>
              </a:defRPr>
            </a:lvl8pPr>
            <a:lvl9pPr indent="-317500" lvl="8" marL="4114800" rtl="0">
              <a:spcBef>
                <a:spcPts val="0"/>
              </a:spcBef>
              <a:spcAft>
                <a:spcPts val="0"/>
              </a:spcAft>
              <a:buSzPts val="1400"/>
              <a:buChar char="■"/>
              <a:defRPr>
                <a:highlight>
                  <a:schemeClr val="lt1"/>
                </a:highlight>
              </a:defRPr>
            </a:lvl9pPr>
          </a:lstStyle>
          <a:p/>
        </p:txBody>
      </p:sp>
      <p:sp>
        <p:nvSpPr>
          <p:cNvPr id="89" name="Google Shape;89;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0" name="Shape 90"/>
        <p:cNvGrpSpPr/>
        <p:nvPr/>
      </p:nvGrpSpPr>
      <p:grpSpPr>
        <a:xfrm>
          <a:off x="0" y="0"/>
          <a:ext cx="0" cy="0"/>
          <a:chOff x="0" y="0"/>
          <a:chExt cx="0" cy="0"/>
        </a:xfrm>
      </p:grpSpPr>
      <p:sp>
        <p:nvSpPr>
          <p:cNvPr id="91" name="Google Shape;91;p2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highlight>
                  <a:schemeClr val="dk1"/>
                </a:highlight>
              </a:defRPr>
            </a:lvl1pPr>
          </a:lstStyle>
          <a:p/>
        </p:txBody>
      </p:sp>
      <p:sp>
        <p:nvSpPr>
          <p:cNvPr id="92" name="Google Shape;92;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3" name="Shape 93"/>
        <p:cNvGrpSpPr/>
        <p:nvPr/>
      </p:nvGrpSpPr>
      <p:grpSpPr>
        <a:xfrm>
          <a:off x="0" y="0"/>
          <a:ext cx="0" cy="0"/>
          <a:chOff x="0" y="0"/>
          <a:chExt cx="0" cy="0"/>
        </a:xfrm>
      </p:grpSpPr>
      <p:sp>
        <p:nvSpPr>
          <p:cNvPr id="94" name="Google Shape;94;p23"/>
          <p:cNvSpPr txBox="1"/>
          <p:nvPr>
            <p:ph hasCustomPrompt="1" type="title"/>
          </p:nvPr>
        </p:nvSpPr>
        <p:spPr>
          <a:xfrm>
            <a:off x="311700" y="999925"/>
            <a:ext cx="8520600" cy="21462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4000"/>
              <a:buFont typeface="Montserrat"/>
              <a:buNone/>
              <a:defRPr sz="14000">
                <a:latin typeface="Montserrat"/>
                <a:ea typeface="Montserrat"/>
                <a:cs typeface="Montserrat"/>
                <a:sym typeface="Montserrat"/>
              </a:defRPr>
            </a:lvl1pPr>
            <a:lvl2pPr lvl="1" rtl="0" algn="ctr">
              <a:spcBef>
                <a:spcPts val="0"/>
              </a:spcBef>
              <a:spcAft>
                <a:spcPts val="0"/>
              </a:spcAft>
              <a:buSzPts val="14000"/>
              <a:buFont typeface="Montserrat"/>
              <a:buNone/>
              <a:defRPr sz="14000">
                <a:latin typeface="Montserrat"/>
                <a:ea typeface="Montserrat"/>
                <a:cs typeface="Montserrat"/>
                <a:sym typeface="Montserrat"/>
              </a:defRPr>
            </a:lvl2pPr>
            <a:lvl3pPr lvl="2" rtl="0" algn="ctr">
              <a:spcBef>
                <a:spcPts val="0"/>
              </a:spcBef>
              <a:spcAft>
                <a:spcPts val="0"/>
              </a:spcAft>
              <a:buSzPts val="14000"/>
              <a:buFont typeface="Montserrat"/>
              <a:buNone/>
              <a:defRPr sz="14000">
                <a:latin typeface="Montserrat"/>
                <a:ea typeface="Montserrat"/>
                <a:cs typeface="Montserrat"/>
                <a:sym typeface="Montserrat"/>
              </a:defRPr>
            </a:lvl3pPr>
            <a:lvl4pPr lvl="3" rtl="0" algn="ctr">
              <a:spcBef>
                <a:spcPts val="0"/>
              </a:spcBef>
              <a:spcAft>
                <a:spcPts val="0"/>
              </a:spcAft>
              <a:buSzPts val="14000"/>
              <a:buFont typeface="Montserrat"/>
              <a:buNone/>
              <a:defRPr sz="14000">
                <a:latin typeface="Montserrat"/>
                <a:ea typeface="Montserrat"/>
                <a:cs typeface="Montserrat"/>
                <a:sym typeface="Montserrat"/>
              </a:defRPr>
            </a:lvl4pPr>
            <a:lvl5pPr lvl="4" rtl="0" algn="ctr">
              <a:spcBef>
                <a:spcPts val="0"/>
              </a:spcBef>
              <a:spcAft>
                <a:spcPts val="0"/>
              </a:spcAft>
              <a:buSzPts val="14000"/>
              <a:buFont typeface="Montserrat"/>
              <a:buNone/>
              <a:defRPr sz="14000">
                <a:latin typeface="Montserrat"/>
                <a:ea typeface="Montserrat"/>
                <a:cs typeface="Montserrat"/>
                <a:sym typeface="Montserrat"/>
              </a:defRPr>
            </a:lvl5pPr>
            <a:lvl6pPr lvl="5" rtl="0" algn="ctr">
              <a:spcBef>
                <a:spcPts val="0"/>
              </a:spcBef>
              <a:spcAft>
                <a:spcPts val="0"/>
              </a:spcAft>
              <a:buSzPts val="14000"/>
              <a:buFont typeface="Montserrat"/>
              <a:buNone/>
              <a:defRPr sz="14000">
                <a:latin typeface="Montserrat"/>
                <a:ea typeface="Montserrat"/>
                <a:cs typeface="Montserrat"/>
                <a:sym typeface="Montserrat"/>
              </a:defRPr>
            </a:lvl6pPr>
            <a:lvl7pPr lvl="6" rtl="0" algn="ctr">
              <a:spcBef>
                <a:spcPts val="0"/>
              </a:spcBef>
              <a:spcAft>
                <a:spcPts val="0"/>
              </a:spcAft>
              <a:buSzPts val="14000"/>
              <a:buFont typeface="Montserrat"/>
              <a:buNone/>
              <a:defRPr sz="14000">
                <a:latin typeface="Montserrat"/>
                <a:ea typeface="Montserrat"/>
                <a:cs typeface="Montserrat"/>
                <a:sym typeface="Montserrat"/>
              </a:defRPr>
            </a:lvl7pPr>
            <a:lvl8pPr lvl="7" rtl="0" algn="ctr">
              <a:spcBef>
                <a:spcPts val="0"/>
              </a:spcBef>
              <a:spcAft>
                <a:spcPts val="0"/>
              </a:spcAft>
              <a:buSzPts val="14000"/>
              <a:buFont typeface="Montserrat"/>
              <a:buNone/>
              <a:defRPr sz="14000">
                <a:latin typeface="Montserrat"/>
                <a:ea typeface="Montserrat"/>
                <a:cs typeface="Montserrat"/>
                <a:sym typeface="Montserrat"/>
              </a:defRPr>
            </a:lvl8pPr>
            <a:lvl9pPr lvl="8" rtl="0"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95" name="Google Shape;95;p23"/>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highlight>
                  <a:schemeClr val="dk1"/>
                </a:highlight>
              </a:defRPr>
            </a:lvl1pPr>
            <a:lvl2pPr indent="-317500" lvl="1" marL="914400" rtl="0" algn="ctr">
              <a:spcBef>
                <a:spcPts val="0"/>
              </a:spcBef>
              <a:spcAft>
                <a:spcPts val="0"/>
              </a:spcAft>
              <a:buSzPts val="1400"/>
              <a:buChar char="○"/>
              <a:defRPr>
                <a:highlight>
                  <a:schemeClr val="dk1"/>
                </a:highlight>
              </a:defRPr>
            </a:lvl2pPr>
            <a:lvl3pPr indent="-317500" lvl="2" marL="1371600" rtl="0" algn="ctr">
              <a:spcBef>
                <a:spcPts val="0"/>
              </a:spcBef>
              <a:spcAft>
                <a:spcPts val="0"/>
              </a:spcAft>
              <a:buSzPts val="1400"/>
              <a:buChar char="■"/>
              <a:defRPr>
                <a:highlight>
                  <a:schemeClr val="dk1"/>
                </a:highlight>
              </a:defRPr>
            </a:lvl3pPr>
            <a:lvl4pPr indent="-317500" lvl="3" marL="1828800" rtl="0" algn="ctr">
              <a:spcBef>
                <a:spcPts val="0"/>
              </a:spcBef>
              <a:spcAft>
                <a:spcPts val="0"/>
              </a:spcAft>
              <a:buSzPts val="1400"/>
              <a:buChar char="●"/>
              <a:defRPr>
                <a:highlight>
                  <a:schemeClr val="dk1"/>
                </a:highlight>
              </a:defRPr>
            </a:lvl4pPr>
            <a:lvl5pPr indent="-317500" lvl="4" marL="2286000" rtl="0" algn="ctr">
              <a:spcBef>
                <a:spcPts val="0"/>
              </a:spcBef>
              <a:spcAft>
                <a:spcPts val="0"/>
              </a:spcAft>
              <a:buSzPts val="1400"/>
              <a:buChar char="○"/>
              <a:defRPr>
                <a:highlight>
                  <a:schemeClr val="dk1"/>
                </a:highlight>
              </a:defRPr>
            </a:lvl5pPr>
            <a:lvl6pPr indent="-317500" lvl="5" marL="2743200" rtl="0" algn="ctr">
              <a:spcBef>
                <a:spcPts val="0"/>
              </a:spcBef>
              <a:spcAft>
                <a:spcPts val="0"/>
              </a:spcAft>
              <a:buSzPts val="1400"/>
              <a:buChar char="■"/>
              <a:defRPr>
                <a:highlight>
                  <a:schemeClr val="dk1"/>
                </a:highlight>
              </a:defRPr>
            </a:lvl6pPr>
            <a:lvl7pPr indent="-317500" lvl="6" marL="3200400" rtl="0" algn="ctr">
              <a:spcBef>
                <a:spcPts val="0"/>
              </a:spcBef>
              <a:spcAft>
                <a:spcPts val="0"/>
              </a:spcAft>
              <a:buSzPts val="1400"/>
              <a:buChar char="●"/>
              <a:defRPr>
                <a:highlight>
                  <a:schemeClr val="dk1"/>
                </a:highlight>
              </a:defRPr>
            </a:lvl7pPr>
            <a:lvl8pPr indent="-317500" lvl="7" marL="3657600" rtl="0" algn="ctr">
              <a:spcBef>
                <a:spcPts val="0"/>
              </a:spcBef>
              <a:spcAft>
                <a:spcPts val="0"/>
              </a:spcAft>
              <a:buSzPts val="1400"/>
              <a:buChar char="○"/>
              <a:defRPr>
                <a:highlight>
                  <a:schemeClr val="dk1"/>
                </a:highlight>
              </a:defRPr>
            </a:lvl8pPr>
            <a:lvl9pPr indent="-317500" lvl="8" marL="4114800" rtl="0" algn="ctr">
              <a:spcBef>
                <a:spcPts val="0"/>
              </a:spcBef>
              <a:spcAft>
                <a:spcPts val="0"/>
              </a:spcAft>
              <a:buSzPts val="1400"/>
              <a:buChar char="■"/>
              <a:defRPr>
                <a:highlight>
                  <a:schemeClr val="dk1"/>
                </a:highlight>
              </a:defRPr>
            </a:lvl9pPr>
          </a:lstStyle>
          <a:p/>
        </p:txBody>
      </p:sp>
      <p:sp>
        <p:nvSpPr>
          <p:cNvPr id="96" name="Google Shape;96;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p:cSld name="SECTION_HEADER_1">
    <p:bg>
      <p:bgPr>
        <a:solidFill>
          <a:schemeClr val="accent4"/>
        </a:solidFill>
      </p:bgPr>
    </p:bg>
    <p:spTree>
      <p:nvGrpSpPr>
        <p:cNvPr id="99" name="Shape 99"/>
        <p:cNvGrpSpPr/>
        <p:nvPr/>
      </p:nvGrpSpPr>
      <p:grpSpPr>
        <a:xfrm>
          <a:off x="0" y="0"/>
          <a:ext cx="0" cy="0"/>
          <a:chOff x="0" y="0"/>
          <a:chExt cx="0" cy="0"/>
        </a:xfrm>
      </p:grpSpPr>
      <p:sp>
        <p:nvSpPr>
          <p:cNvPr id="100" name="Google Shape;100;p2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2">
  <p:cSld name="SECTION_HEADER_2">
    <p:bg>
      <p:bgPr>
        <a:solidFill>
          <a:schemeClr val="accent4"/>
        </a:solidFill>
      </p:bgPr>
    </p:bg>
    <p:spTree>
      <p:nvGrpSpPr>
        <p:cNvPr id="101" name="Shape 101"/>
        <p:cNvGrpSpPr/>
        <p:nvPr/>
      </p:nvGrpSpPr>
      <p:grpSpPr>
        <a:xfrm>
          <a:off x="0" y="0"/>
          <a:ext cx="0" cy="0"/>
          <a:chOff x="0" y="0"/>
          <a:chExt cx="0" cy="0"/>
        </a:xfrm>
      </p:grpSpPr>
      <p:sp>
        <p:nvSpPr>
          <p:cNvPr id="102" name="Google Shape;102;p2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area science park">
  <p:cSld name="8_area science park">
    <p:spTree>
      <p:nvGrpSpPr>
        <p:cNvPr id="103" name="Shape 103"/>
        <p:cNvGrpSpPr/>
        <p:nvPr/>
      </p:nvGrpSpPr>
      <p:grpSpPr>
        <a:xfrm>
          <a:off x="0" y="0"/>
          <a:ext cx="0" cy="0"/>
          <a:chOff x="0" y="0"/>
          <a:chExt cx="0" cy="0"/>
        </a:xfrm>
      </p:grpSpPr>
      <p:sp>
        <p:nvSpPr>
          <p:cNvPr id="104" name="Google Shape;104;p27"/>
          <p:cNvSpPr txBox="1"/>
          <p:nvPr>
            <p:ph idx="1" type="body"/>
          </p:nvPr>
        </p:nvSpPr>
        <p:spPr>
          <a:xfrm>
            <a:off x="3672285"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05" name="Google Shape;105;p2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6" name="Google Shape;106;p27"/>
          <p:cNvSpPr/>
          <p:nvPr>
            <p:ph idx="2" type="pic"/>
          </p:nvPr>
        </p:nvSpPr>
        <p:spPr>
          <a:xfrm>
            <a:off x="253008" y="1084144"/>
            <a:ext cx="3168600" cy="3509400"/>
          </a:xfrm>
          <a:prstGeom prst="rect">
            <a:avLst/>
          </a:prstGeom>
          <a:solidFill>
            <a:srgbClr val="D8D8D8"/>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107" name="Shape 107"/>
        <p:cNvGrpSpPr/>
        <p:nvPr/>
      </p:nvGrpSpPr>
      <p:grpSpPr>
        <a:xfrm>
          <a:off x="0" y="0"/>
          <a:ext cx="0" cy="0"/>
          <a:chOff x="0" y="0"/>
          <a:chExt cx="0" cy="0"/>
        </a:xfrm>
      </p:grpSpPr>
      <p:sp>
        <p:nvSpPr>
          <p:cNvPr id="108" name="Google Shape;108;p28"/>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09" name="Google Shape;109;p2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0" name="Google Shape;110;p28"/>
          <p:cNvSpPr/>
          <p:nvPr>
            <p:ph idx="2" type="pic"/>
          </p:nvPr>
        </p:nvSpPr>
        <p:spPr>
          <a:xfrm>
            <a:off x="5723830" y="1084144"/>
            <a:ext cx="3168600" cy="3509400"/>
          </a:xfrm>
          <a:prstGeom prst="rect">
            <a:avLst/>
          </a:prstGeom>
          <a:solidFill>
            <a:srgbClr val="D8D8D8"/>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111" name="Shape 111"/>
        <p:cNvGrpSpPr/>
        <p:nvPr/>
      </p:nvGrpSpPr>
      <p:grpSpPr>
        <a:xfrm>
          <a:off x="0" y="0"/>
          <a:ext cx="0" cy="0"/>
          <a:chOff x="0" y="0"/>
          <a:chExt cx="0" cy="0"/>
        </a:xfrm>
      </p:grpSpPr>
      <p:sp>
        <p:nvSpPr>
          <p:cNvPr id="112" name="Google Shape;112;p29"/>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113" name="Google Shape;113;p29"/>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4" name="Google Shape;114;p29"/>
          <p:cNvSpPr/>
          <p:nvPr>
            <p:ph idx="2" type="pic"/>
          </p:nvPr>
        </p:nvSpPr>
        <p:spPr>
          <a:xfrm>
            <a:off x="6300192" y="2143186"/>
            <a:ext cx="2589000" cy="2217900"/>
          </a:xfrm>
          <a:prstGeom prst="rect">
            <a:avLst/>
          </a:prstGeom>
          <a:solidFill>
            <a:srgbClr val="D8D8D8"/>
          </a:solidFill>
          <a:ln>
            <a:noFill/>
          </a:ln>
        </p:spPr>
      </p:sp>
      <p:sp>
        <p:nvSpPr>
          <p:cNvPr id="115" name="Google Shape;115;p29"/>
          <p:cNvSpPr/>
          <p:nvPr>
            <p:ph idx="3" type="pic"/>
          </p:nvPr>
        </p:nvSpPr>
        <p:spPr>
          <a:xfrm>
            <a:off x="3270335" y="2143186"/>
            <a:ext cx="2589000" cy="2217900"/>
          </a:xfrm>
          <a:prstGeom prst="rect">
            <a:avLst/>
          </a:prstGeom>
          <a:solidFill>
            <a:srgbClr val="D8D8D8"/>
          </a:solidFill>
          <a:ln>
            <a:noFill/>
          </a:ln>
        </p:spPr>
      </p:sp>
      <p:sp>
        <p:nvSpPr>
          <p:cNvPr id="116" name="Google Shape;116;p29"/>
          <p:cNvSpPr/>
          <p:nvPr>
            <p:ph idx="4" type="pic"/>
          </p:nvPr>
        </p:nvSpPr>
        <p:spPr>
          <a:xfrm>
            <a:off x="240478" y="2143186"/>
            <a:ext cx="2589000" cy="2217900"/>
          </a:xfrm>
          <a:prstGeom prst="rect">
            <a:avLst/>
          </a:prstGeom>
          <a:solidFill>
            <a:srgbClr val="D8D8D8"/>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117" name="Shape 117"/>
        <p:cNvGrpSpPr/>
        <p:nvPr/>
      </p:nvGrpSpPr>
      <p:grpSpPr>
        <a:xfrm>
          <a:off x="0" y="0"/>
          <a:ext cx="0" cy="0"/>
          <a:chOff x="0" y="0"/>
          <a:chExt cx="0" cy="0"/>
        </a:xfrm>
      </p:grpSpPr>
      <p:sp>
        <p:nvSpPr>
          <p:cNvPr id="118" name="Google Shape;118;p30"/>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9" name="Google Shape;119;p30"/>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1 1">
  <p:cSld name="SECTION_HEADER_1_1">
    <p:bg>
      <p:bgPr>
        <a:solidFill>
          <a:schemeClr val="accent4"/>
        </a:solidFill>
      </p:bgPr>
    </p:bg>
    <p:spTree>
      <p:nvGrpSpPr>
        <p:cNvPr id="120" name="Shape 120"/>
        <p:cNvGrpSpPr/>
        <p:nvPr/>
      </p:nvGrpSpPr>
      <p:grpSpPr>
        <a:xfrm>
          <a:off x="0" y="0"/>
          <a:ext cx="0" cy="0"/>
          <a:chOff x="0" y="0"/>
          <a:chExt cx="0" cy="0"/>
        </a:xfrm>
      </p:grpSpPr>
      <p:sp>
        <p:nvSpPr>
          <p:cNvPr id="121" name="Google Shape;121;p31"/>
          <p:cNvSpPr/>
          <p:nvPr/>
        </p:nvSpPr>
        <p:spPr>
          <a:xfrm rot="5400000">
            <a:off x="4550700" y="-498600"/>
            <a:ext cx="42600" cy="84558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1"/>
          <p:cNvSpPr txBox="1"/>
          <p:nvPr>
            <p:ph type="title"/>
          </p:nvPr>
        </p:nvSpPr>
        <p:spPr>
          <a:xfrm>
            <a:off x="344250" y="1403850"/>
            <a:ext cx="8455500" cy="2146800"/>
          </a:xfrm>
          <a:prstGeom prst="rect">
            <a:avLst/>
          </a:prstGeom>
          <a:solidFill>
            <a:srgbClr val="FFFFFF"/>
          </a:solidFill>
        </p:spPr>
        <p:txBody>
          <a:bodyPr anchorCtr="0" anchor="ctr" bIns="91425" lIns="91425" spcFirstLastPara="1" rIns="91425" wrap="square" tIns="91425">
            <a:normAutofit/>
          </a:bodyPr>
          <a:lstStyle>
            <a:lvl1pPr lvl="0"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rtl="0"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23" name="Google Shape;123;p3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3">
  <p:cSld name="SECTION_HEADER_3">
    <p:bg>
      <p:bgPr>
        <a:solidFill>
          <a:schemeClr val="accent4"/>
        </a:solidFill>
      </p:bgPr>
    </p:bg>
    <p:spTree>
      <p:nvGrpSpPr>
        <p:cNvPr id="124" name="Shape 124"/>
        <p:cNvGrpSpPr/>
        <p:nvPr/>
      </p:nvGrpSpPr>
      <p:grpSpPr>
        <a:xfrm>
          <a:off x="0" y="0"/>
          <a:ext cx="0" cy="0"/>
          <a:chOff x="0" y="0"/>
          <a:chExt cx="0" cy="0"/>
        </a:xfrm>
      </p:grpSpPr>
      <p:sp>
        <p:nvSpPr>
          <p:cNvPr id="125" name="Google Shape;125;p3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della sezione 4">
  <p:cSld name="SECTION_HEADER_4">
    <p:bg>
      <p:bgPr>
        <a:solidFill>
          <a:schemeClr val="accent4"/>
        </a:solidFill>
      </p:bgPr>
    </p:bg>
    <p:spTree>
      <p:nvGrpSpPr>
        <p:cNvPr id="126" name="Shape 126"/>
        <p:cNvGrpSpPr/>
        <p:nvPr/>
      </p:nvGrpSpPr>
      <p:grpSpPr>
        <a:xfrm>
          <a:off x="0" y="0"/>
          <a:ext cx="0" cy="0"/>
          <a:chOff x="0" y="0"/>
          <a:chExt cx="0" cy="0"/>
        </a:xfrm>
      </p:grpSpPr>
      <p:sp>
        <p:nvSpPr>
          <p:cNvPr id="127" name="Google Shape;127;p3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2" name="Shape 132"/>
        <p:cNvGrpSpPr/>
        <p:nvPr/>
      </p:nvGrpSpPr>
      <p:grpSpPr>
        <a:xfrm>
          <a:off x="0" y="0"/>
          <a:ext cx="0" cy="0"/>
          <a:chOff x="0" y="0"/>
          <a:chExt cx="0" cy="0"/>
        </a:xfrm>
      </p:grpSpPr>
      <p:sp>
        <p:nvSpPr>
          <p:cNvPr id="133" name="Google Shape;133;p35"/>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4" name="Google Shape;134;p35"/>
          <p:cNvGrpSpPr/>
          <p:nvPr/>
        </p:nvGrpSpPr>
        <p:grpSpPr>
          <a:xfrm>
            <a:off x="830392" y="1191256"/>
            <a:ext cx="745763" cy="45826"/>
            <a:chOff x="4580561" y="2589004"/>
            <a:chExt cx="1064464" cy="25200"/>
          </a:xfrm>
        </p:grpSpPr>
        <p:sp>
          <p:nvSpPr>
            <p:cNvPr id="135" name="Google Shape;135;p3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 name="Google Shape;137;p3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
        <p:nvSpPr>
          <p:cNvPr id="138" name="Google Shape;138;p35"/>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39" name="Google Shape;139;p3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0" name="Shape 140"/>
        <p:cNvGrpSpPr/>
        <p:nvPr/>
      </p:nvGrpSpPr>
      <p:grpSpPr>
        <a:xfrm>
          <a:off x="0" y="0"/>
          <a:ext cx="0" cy="0"/>
          <a:chOff x="0" y="0"/>
          <a:chExt cx="0" cy="0"/>
        </a:xfrm>
      </p:grpSpPr>
      <p:grpSp>
        <p:nvGrpSpPr>
          <p:cNvPr id="141" name="Google Shape;141;p36"/>
          <p:cNvGrpSpPr/>
          <p:nvPr/>
        </p:nvGrpSpPr>
        <p:grpSpPr>
          <a:xfrm>
            <a:off x="830392" y="1191256"/>
            <a:ext cx="745763" cy="45826"/>
            <a:chOff x="4580561" y="2589004"/>
            <a:chExt cx="1064464" cy="25200"/>
          </a:xfrm>
        </p:grpSpPr>
        <p:sp>
          <p:nvSpPr>
            <p:cNvPr id="142" name="Google Shape;142;p36"/>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 name="Google Shape;144;p36"/>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45" name="Google Shape;145;p3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6" name="Shape 146"/>
        <p:cNvGrpSpPr/>
        <p:nvPr/>
      </p:nvGrpSpPr>
      <p:grpSpPr>
        <a:xfrm>
          <a:off x="0" y="0"/>
          <a:ext cx="0" cy="0"/>
          <a:chOff x="0" y="0"/>
          <a:chExt cx="0" cy="0"/>
        </a:xfrm>
      </p:grpSpPr>
      <p:sp>
        <p:nvSpPr>
          <p:cNvPr id="147" name="Google Shape;147;p3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8" name="Google Shape;148;p37"/>
          <p:cNvGrpSpPr/>
          <p:nvPr/>
        </p:nvGrpSpPr>
        <p:grpSpPr>
          <a:xfrm>
            <a:off x="830392" y="1191256"/>
            <a:ext cx="745763" cy="45826"/>
            <a:chOff x="4580561" y="2589004"/>
            <a:chExt cx="1064464" cy="25200"/>
          </a:xfrm>
        </p:grpSpPr>
        <p:sp>
          <p:nvSpPr>
            <p:cNvPr id="149" name="Google Shape;149;p3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1" name="Google Shape;151;p37"/>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52" name="Google Shape;152;p37"/>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53" name="Google Shape;153;p3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4" name="Shape 154"/>
        <p:cNvGrpSpPr/>
        <p:nvPr/>
      </p:nvGrpSpPr>
      <p:grpSpPr>
        <a:xfrm>
          <a:off x="0" y="0"/>
          <a:ext cx="0" cy="0"/>
          <a:chOff x="0" y="0"/>
          <a:chExt cx="0" cy="0"/>
        </a:xfrm>
      </p:grpSpPr>
      <p:sp>
        <p:nvSpPr>
          <p:cNvPr id="155" name="Google Shape;155;p3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 name="Google Shape;156;p38"/>
          <p:cNvGrpSpPr/>
          <p:nvPr/>
        </p:nvGrpSpPr>
        <p:grpSpPr>
          <a:xfrm>
            <a:off x="830392" y="1191256"/>
            <a:ext cx="745763" cy="45826"/>
            <a:chOff x="4580561" y="2589004"/>
            <a:chExt cx="1064464" cy="25200"/>
          </a:xfrm>
        </p:grpSpPr>
        <p:sp>
          <p:nvSpPr>
            <p:cNvPr id="157" name="Google Shape;157;p3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38"/>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60" name="Google Shape;160;p38"/>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61" name="Google Shape;161;p38"/>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62" name="Google Shape;162;p3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3" name="Shape 163"/>
        <p:cNvGrpSpPr/>
        <p:nvPr/>
      </p:nvGrpSpPr>
      <p:grpSpPr>
        <a:xfrm>
          <a:off x="0" y="0"/>
          <a:ext cx="0" cy="0"/>
          <a:chOff x="0" y="0"/>
          <a:chExt cx="0" cy="0"/>
        </a:xfrm>
      </p:grpSpPr>
      <p:sp>
        <p:nvSpPr>
          <p:cNvPr id="164" name="Google Shape;164;p3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 name="Google Shape;165;p39"/>
          <p:cNvGrpSpPr/>
          <p:nvPr/>
        </p:nvGrpSpPr>
        <p:grpSpPr>
          <a:xfrm>
            <a:off x="830392" y="1191256"/>
            <a:ext cx="745763" cy="45826"/>
            <a:chOff x="4580561" y="2589004"/>
            <a:chExt cx="1064464" cy="25200"/>
          </a:xfrm>
        </p:grpSpPr>
        <p:sp>
          <p:nvSpPr>
            <p:cNvPr id="166" name="Google Shape;166;p3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8" name="Google Shape;168;p39"/>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69" name="Google Shape;169;p3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0" name="Shape 170"/>
        <p:cNvGrpSpPr/>
        <p:nvPr/>
      </p:nvGrpSpPr>
      <p:grpSpPr>
        <a:xfrm>
          <a:off x="0" y="0"/>
          <a:ext cx="0" cy="0"/>
          <a:chOff x="0" y="0"/>
          <a:chExt cx="0" cy="0"/>
        </a:xfrm>
      </p:grpSpPr>
      <p:sp>
        <p:nvSpPr>
          <p:cNvPr id="171" name="Google Shape;171;p4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 name="Google Shape;172;p40"/>
          <p:cNvGrpSpPr/>
          <p:nvPr/>
        </p:nvGrpSpPr>
        <p:grpSpPr>
          <a:xfrm>
            <a:off x="830392" y="1191256"/>
            <a:ext cx="745763" cy="45826"/>
            <a:chOff x="4580561" y="2589004"/>
            <a:chExt cx="1064464" cy="25200"/>
          </a:xfrm>
        </p:grpSpPr>
        <p:sp>
          <p:nvSpPr>
            <p:cNvPr id="173" name="Google Shape;173;p4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4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76" name="Google Shape;176;p40"/>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77" name="Google Shape;177;p4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8" name="Shape 178"/>
        <p:cNvGrpSpPr/>
        <p:nvPr/>
      </p:nvGrpSpPr>
      <p:grpSpPr>
        <a:xfrm>
          <a:off x="0" y="0"/>
          <a:ext cx="0" cy="0"/>
          <a:chOff x="0" y="0"/>
          <a:chExt cx="0" cy="0"/>
        </a:xfrm>
      </p:grpSpPr>
      <p:grpSp>
        <p:nvGrpSpPr>
          <p:cNvPr id="179" name="Google Shape;179;p41"/>
          <p:cNvGrpSpPr/>
          <p:nvPr/>
        </p:nvGrpSpPr>
        <p:grpSpPr>
          <a:xfrm>
            <a:off x="830392" y="4169130"/>
            <a:ext cx="745763" cy="45826"/>
            <a:chOff x="4580561" y="2589004"/>
            <a:chExt cx="1064464" cy="25200"/>
          </a:xfrm>
        </p:grpSpPr>
        <p:sp>
          <p:nvSpPr>
            <p:cNvPr id="180" name="Google Shape;180;p4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2" name="Google Shape;182;p41"/>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83" name="Google Shape;183;p4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4" name="Shape 184"/>
        <p:cNvGrpSpPr/>
        <p:nvPr/>
      </p:nvGrpSpPr>
      <p:grpSpPr>
        <a:xfrm>
          <a:off x="0" y="0"/>
          <a:ext cx="0" cy="0"/>
          <a:chOff x="0" y="0"/>
          <a:chExt cx="0" cy="0"/>
        </a:xfrm>
      </p:grpSpPr>
      <p:sp>
        <p:nvSpPr>
          <p:cNvPr id="185" name="Google Shape;185;p4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6" name="Google Shape;186;p42"/>
          <p:cNvGrpSpPr/>
          <p:nvPr/>
        </p:nvGrpSpPr>
        <p:grpSpPr>
          <a:xfrm>
            <a:off x="830392" y="1191256"/>
            <a:ext cx="745763" cy="45826"/>
            <a:chOff x="4580561" y="2589004"/>
            <a:chExt cx="1064464" cy="25200"/>
          </a:xfrm>
        </p:grpSpPr>
        <p:sp>
          <p:nvSpPr>
            <p:cNvPr id="187" name="Google Shape;187;p4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42"/>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90" name="Google Shape;190;p42"/>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91" name="Google Shape;191;p42"/>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92" name="Google Shape;192;p4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3" name="Shape 193"/>
        <p:cNvGrpSpPr/>
        <p:nvPr/>
      </p:nvGrpSpPr>
      <p:grpSpPr>
        <a:xfrm>
          <a:off x="0" y="0"/>
          <a:ext cx="0" cy="0"/>
          <a:chOff x="0" y="0"/>
          <a:chExt cx="0" cy="0"/>
        </a:xfrm>
      </p:grpSpPr>
      <p:sp>
        <p:nvSpPr>
          <p:cNvPr id="194" name="Google Shape;194;p43"/>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95" name="Google Shape;195;p4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96" name="Shape 196"/>
        <p:cNvGrpSpPr/>
        <p:nvPr/>
      </p:nvGrpSpPr>
      <p:grpSpPr>
        <a:xfrm>
          <a:off x="0" y="0"/>
          <a:ext cx="0" cy="0"/>
          <a:chOff x="0" y="0"/>
          <a:chExt cx="0" cy="0"/>
        </a:xfrm>
      </p:grpSpPr>
      <p:grpSp>
        <p:nvGrpSpPr>
          <p:cNvPr id="197" name="Google Shape;197;p44"/>
          <p:cNvGrpSpPr/>
          <p:nvPr/>
        </p:nvGrpSpPr>
        <p:grpSpPr>
          <a:xfrm>
            <a:off x="830392" y="4169130"/>
            <a:ext cx="745763" cy="45826"/>
            <a:chOff x="4580561" y="2589004"/>
            <a:chExt cx="1064464" cy="25200"/>
          </a:xfrm>
        </p:grpSpPr>
        <p:sp>
          <p:nvSpPr>
            <p:cNvPr id="198" name="Google Shape;198;p44"/>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4"/>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44"/>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201" name="Google Shape;201;p44"/>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0"/>
              </a:spcBef>
              <a:spcAft>
                <a:spcPts val="0"/>
              </a:spcAft>
              <a:buClr>
                <a:schemeClr val="lt1"/>
              </a:buClr>
              <a:buSzPts val="1100"/>
              <a:buChar char="○"/>
              <a:defRPr>
                <a:solidFill>
                  <a:schemeClr val="lt1"/>
                </a:solidFill>
              </a:defRPr>
            </a:lvl2pPr>
            <a:lvl3pPr indent="-298450" lvl="2" marL="1371600" rtl="0">
              <a:spcBef>
                <a:spcPts val="0"/>
              </a:spcBef>
              <a:spcAft>
                <a:spcPts val="0"/>
              </a:spcAft>
              <a:buClr>
                <a:schemeClr val="lt1"/>
              </a:buClr>
              <a:buSzPts val="1100"/>
              <a:buChar char="■"/>
              <a:defRPr>
                <a:solidFill>
                  <a:schemeClr val="lt1"/>
                </a:solidFill>
              </a:defRPr>
            </a:lvl3pPr>
            <a:lvl4pPr indent="-298450" lvl="3" marL="1828800" rtl="0">
              <a:spcBef>
                <a:spcPts val="0"/>
              </a:spcBef>
              <a:spcAft>
                <a:spcPts val="0"/>
              </a:spcAft>
              <a:buClr>
                <a:schemeClr val="lt1"/>
              </a:buClr>
              <a:buSzPts val="1100"/>
              <a:buChar char="●"/>
              <a:defRPr>
                <a:solidFill>
                  <a:schemeClr val="lt1"/>
                </a:solidFill>
              </a:defRPr>
            </a:lvl4pPr>
            <a:lvl5pPr indent="-298450" lvl="4" marL="2286000" rtl="0">
              <a:spcBef>
                <a:spcPts val="0"/>
              </a:spcBef>
              <a:spcAft>
                <a:spcPts val="0"/>
              </a:spcAft>
              <a:buClr>
                <a:schemeClr val="lt1"/>
              </a:buClr>
              <a:buSzPts val="1100"/>
              <a:buChar char="○"/>
              <a:defRPr>
                <a:solidFill>
                  <a:schemeClr val="lt1"/>
                </a:solidFill>
              </a:defRPr>
            </a:lvl5pPr>
            <a:lvl6pPr indent="-298450" lvl="5" marL="2743200" rtl="0">
              <a:spcBef>
                <a:spcPts val="0"/>
              </a:spcBef>
              <a:spcAft>
                <a:spcPts val="0"/>
              </a:spcAft>
              <a:buClr>
                <a:schemeClr val="lt1"/>
              </a:buClr>
              <a:buSzPts val="1100"/>
              <a:buChar char="■"/>
              <a:defRPr>
                <a:solidFill>
                  <a:schemeClr val="lt1"/>
                </a:solidFill>
              </a:defRPr>
            </a:lvl6pPr>
            <a:lvl7pPr indent="-298450" lvl="6" marL="3200400" rtl="0">
              <a:spcBef>
                <a:spcPts val="0"/>
              </a:spcBef>
              <a:spcAft>
                <a:spcPts val="0"/>
              </a:spcAft>
              <a:buClr>
                <a:schemeClr val="lt1"/>
              </a:buClr>
              <a:buSzPts val="1100"/>
              <a:buChar char="●"/>
              <a:defRPr>
                <a:solidFill>
                  <a:schemeClr val="lt1"/>
                </a:solidFill>
              </a:defRPr>
            </a:lvl7pPr>
            <a:lvl8pPr indent="-298450" lvl="7" marL="3657600" rtl="0">
              <a:spcBef>
                <a:spcPts val="0"/>
              </a:spcBef>
              <a:spcAft>
                <a:spcPts val="0"/>
              </a:spcAft>
              <a:buClr>
                <a:schemeClr val="lt1"/>
              </a:buClr>
              <a:buSzPts val="1100"/>
              <a:buChar char="○"/>
              <a:defRPr>
                <a:solidFill>
                  <a:schemeClr val="lt1"/>
                </a:solidFill>
              </a:defRPr>
            </a:lvl8pPr>
            <a:lvl9pPr indent="-298450" lvl="8" marL="4114800" rtl="0">
              <a:spcBef>
                <a:spcPts val="0"/>
              </a:spcBef>
              <a:spcAft>
                <a:spcPts val="0"/>
              </a:spcAft>
              <a:buClr>
                <a:schemeClr val="lt1"/>
              </a:buClr>
              <a:buSzPts val="1100"/>
              <a:buChar char="■"/>
              <a:defRPr>
                <a:solidFill>
                  <a:schemeClr val="lt1"/>
                </a:solidFill>
              </a:defRPr>
            </a:lvl9pPr>
          </a:lstStyle>
          <a:p/>
        </p:txBody>
      </p:sp>
      <p:sp>
        <p:nvSpPr>
          <p:cNvPr id="202" name="Google Shape;202;p4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p4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area science park">
  <p:cSld name="6_area science park">
    <p:spTree>
      <p:nvGrpSpPr>
        <p:cNvPr id="205" name="Shape 205"/>
        <p:cNvGrpSpPr/>
        <p:nvPr/>
      </p:nvGrpSpPr>
      <p:grpSpPr>
        <a:xfrm>
          <a:off x="0" y="0"/>
          <a:ext cx="0" cy="0"/>
          <a:chOff x="0" y="0"/>
          <a:chExt cx="0" cy="0"/>
        </a:xfrm>
      </p:grpSpPr>
      <p:cxnSp>
        <p:nvCxnSpPr>
          <p:cNvPr id="206" name="Google Shape;206;p46"/>
          <p:cNvCxnSpPr>
            <a:endCxn id="207"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207" name="Google Shape;207;p46"/>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8" name="Google Shape;208;p46"/>
          <p:cNvPicPr preferRelativeResize="0"/>
          <p:nvPr/>
        </p:nvPicPr>
        <p:blipFill rotWithShape="1">
          <a:blip r:embed="rId2">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209" name="Google Shape;209;p46"/>
          <p:cNvPicPr preferRelativeResize="0"/>
          <p:nvPr/>
        </p:nvPicPr>
        <p:blipFill rotWithShape="1">
          <a:blip r:embed="rId3">
            <a:alphaModFix/>
          </a:blip>
          <a:srcRect b="0" l="0" r="0" t="0"/>
          <a:stretch/>
        </p:blipFill>
        <p:spPr>
          <a:xfrm>
            <a:off x="107504" y="4624192"/>
            <a:ext cx="835897" cy="395830"/>
          </a:xfrm>
          <a:prstGeom prst="rect">
            <a:avLst/>
          </a:prstGeom>
          <a:noFill/>
          <a:ln>
            <a:noFill/>
          </a:ln>
        </p:spPr>
      </p:pic>
      <p:sp>
        <p:nvSpPr>
          <p:cNvPr id="210" name="Google Shape;210;p46"/>
          <p:cNvSpPr txBox="1"/>
          <p:nvPr>
            <p:ph idx="1" type="body"/>
          </p:nvPr>
        </p:nvSpPr>
        <p:spPr>
          <a:xfrm>
            <a:off x="251520" y="1084145"/>
            <a:ext cx="8640900" cy="8394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11" name="Google Shape;211;p46"/>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2" name="Google Shape;212;p46"/>
          <p:cNvSpPr/>
          <p:nvPr>
            <p:ph idx="2" type="pic"/>
          </p:nvPr>
        </p:nvSpPr>
        <p:spPr>
          <a:xfrm>
            <a:off x="6300192" y="2143186"/>
            <a:ext cx="2589000" cy="2217900"/>
          </a:xfrm>
          <a:prstGeom prst="rect">
            <a:avLst/>
          </a:prstGeom>
          <a:solidFill>
            <a:srgbClr val="D8D8D8"/>
          </a:solidFill>
          <a:ln>
            <a:noFill/>
          </a:ln>
        </p:spPr>
      </p:sp>
      <p:sp>
        <p:nvSpPr>
          <p:cNvPr id="213" name="Google Shape;213;p46"/>
          <p:cNvSpPr/>
          <p:nvPr>
            <p:ph idx="3" type="pic"/>
          </p:nvPr>
        </p:nvSpPr>
        <p:spPr>
          <a:xfrm>
            <a:off x="3270335" y="2143186"/>
            <a:ext cx="2589000" cy="2217900"/>
          </a:xfrm>
          <a:prstGeom prst="rect">
            <a:avLst/>
          </a:prstGeom>
          <a:solidFill>
            <a:srgbClr val="D8D8D8"/>
          </a:solidFill>
          <a:ln>
            <a:noFill/>
          </a:ln>
        </p:spPr>
      </p:sp>
      <p:sp>
        <p:nvSpPr>
          <p:cNvPr id="214" name="Google Shape;214;p46"/>
          <p:cNvSpPr/>
          <p:nvPr>
            <p:ph idx="4" type="pic"/>
          </p:nvPr>
        </p:nvSpPr>
        <p:spPr>
          <a:xfrm>
            <a:off x="240478" y="2143186"/>
            <a:ext cx="2589000" cy="2217900"/>
          </a:xfrm>
          <a:prstGeom prst="rect">
            <a:avLst/>
          </a:prstGeom>
          <a:solidFill>
            <a:srgbClr val="D8D8D8"/>
          </a:solidFill>
          <a:ln>
            <a:noFill/>
          </a:ln>
        </p:spPr>
      </p:sp>
      <p:pic>
        <p:nvPicPr>
          <p:cNvPr id="215" name="Google Shape;215;p46"/>
          <p:cNvPicPr preferRelativeResize="0"/>
          <p:nvPr/>
        </p:nvPicPr>
        <p:blipFill rotWithShape="1">
          <a:blip r:embed="rId4">
            <a:alphaModFix/>
          </a:blip>
          <a:srcRect b="10602" l="0" r="0" t="0"/>
          <a:stretch/>
        </p:blipFill>
        <p:spPr>
          <a:xfrm>
            <a:off x="0" y="6190"/>
            <a:ext cx="9143999" cy="4587269"/>
          </a:xfrm>
          <a:prstGeom prst="rect">
            <a:avLst/>
          </a:prstGeom>
          <a:noFill/>
          <a:ln>
            <a:noFill/>
          </a:ln>
        </p:spPr>
      </p:pic>
      <p:grpSp>
        <p:nvGrpSpPr>
          <p:cNvPr id="216" name="Google Shape;216;p46"/>
          <p:cNvGrpSpPr/>
          <p:nvPr/>
        </p:nvGrpSpPr>
        <p:grpSpPr>
          <a:xfrm>
            <a:off x="8100392" y="4531287"/>
            <a:ext cx="841438" cy="539501"/>
            <a:chOff x="1403648" y="4531287"/>
            <a:chExt cx="841438" cy="539501"/>
          </a:xfrm>
        </p:grpSpPr>
        <p:pic>
          <p:nvPicPr>
            <p:cNvPr id="217" name="Google Shape;217;p46"/>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218" name="Google Shape;218;p46"/>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rea science park">
  <p:cSld name="3_area science park">
    <p:spTree>
      <p:nvGrpSpPr>
        <p:cNvPr id="219" name="Shape 219"/>
        <p:cNvGrpSpPr/>
        <p:nvPr/>
      </p:nvGrpSpPr>
      <p:grpSpPr>
        <a:xfrm>
          <a:off x="0" y="0"/>
          <a:ext cx="0" cy="0"/>
          <a:chOff x="0" y="0"/>
          <a:chExt cx="0" cy="0"/>
        </a:xfrm>
      </p:grpSpPr>
      <p:cxnSp>
        <p:nvCxnSpPr>
          <p:cNvPr id="220" name="Google Shape;220;p47"/>
          <p:cNvCxnSpPr>
            <a:endCxn id="221"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221" name="Google Shape;221;p47"/>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2" name="Google Shape;222;p47"/>
          <p:cNvPicPr preferRelativeResize="0"/>
          <p:nvPr/>
        </p:nvPicPr>
        <p:blipFill rotWithShape="1">
          <a:blip r:embed="rId2">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223" name="Google Shape;223;p47"/>
          <p:cNvPicPr preferRelativeResize="0"/>
          <p:nvPr/>
        </p:nvPicPr>
        <p:blipFill rotWithShape="1">
          <a:blip r:embed="rId3">
            <a:alphaModFix/>
          </a:blip>
          <a:srcRect b="0" l="0" r="0" t="0"/>
          <a:stretch/>
        </p:blipFill>
        <p:spPr>
          <a:xfrm>
            <a:off x="107504" y="4624192"/>
            <a:ext cx="835897" cy="395830"/>
          </a:xfrm>
          <a:prstGeom prst="rect">
            <a:avLst/>
          </a:prstGeom>
          <a:noFill/>
          <a:ln>
            <a:noFill/>
          </a:ln>
        </p:spPr>
      </p:pic>
      <p:sp>
        <p:nvSpPr>
          <p:cNvPr id="224" name="Google Shape;224;p47"/>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5" name="Google Shape;225;p47"/>
          <p:cNvSpPr txBox="1"/>
          <p:nvPr>
            <p:ph idx="1" type="body"/>
          </p:nvPr>
        </p:nvSpPr>
        <p:spPr>
          <a:xfrm>
            <a:off x="250825" y="1063625"/>
            <a:ext cx="8642400" cy="3560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1000"/>
              </a:spcBef>
              <a:spcAft>
                <a:spcPts val="0"/>
              </a:spcAft>
              <a:buClr>
                <a:schemeClr val="accent1"/>
              </a:buClr>
              <a:buSzPts val="1600"/>
              <a:buChar char="●"/>
              <a:defRPr sz="1600">
                <a:solidFill>
                  <a:srgbClr val="3F3F3F"/>
                </a:solidFill>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pic>
        <p:nvPicPr>
          <p:cNvPr id="226" name="Google Shape;226;p47"/>
          <p:cNvPicPr preferRelativeResize="0"/>
          <p:nvPr/>
        </p:nvPicPr>
        <p:blipFill rotWithShape="1">
          <a:blip r:embed="rId4">
            <a:alphaModFix/>
          </a:blip>
          <a:srcRect b="10602" l="0" r="0" t="0"/>
          <a:stretch/>
        </p:blipFill>
        <p:spPr>
          <a:xfrm>
            <a:off x="0" y="6190"/>
            <a:ext cx="9143999" cy="4587269"/>
          </a:xfrm>
          <a:prstGeom prst="rect">
            <a:avLst/>
          </a:prstGeom>
          <a:noFill/>
          <a:ln>
            <a:noFill/>
          </a:ln>
        </p:spPr>
      </p:pic>
      <p:grpSp>
        <p:nvGrpSpPr>
          <p:cNvPr id="227" name="Google Shape;227;p47"/>
          <p:cNvGrpSpPr/>
          <p:nvPr/>
        </p:nvGrpSpPr>
        <p:grpSpPr>
          <a:xfrm>
            <a:off x="8100392" y="4531287"/>
            <a:ext cx="841438" cy="539501"/>
            <a:chOff x="1403648" y="4531287"/>
            <a:chExt cx="841438" cy="539501"/>
          </a:xfrm>
        </p:grpSpPr>
        <p:pic>
          <p:nvPicPr>
            <p:cNvPr id="228" name="Google Shape;228;p47"/>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229" name="Google Shape;229;p47"/>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area science park">
  <p:cSld name="2_area science park">
    <p:spTree>
      <p:nvGrpSpPr>
        <p:cNvPr id="230" name="Shape 230"/>
        <p:cNvGrpSpPr/>
        <p:nvPr/>
      </p:nvGrpSpPr>
      <p:grpSpPr>
        <a:xfrm>
          <a:off x="0" y="0"/>
          <a:ext cx="0" cy="0"/>
          <a:chOff x="0" y="0"/>
          <a:chExt cx="0" cy="0"/>
        </a:xfrm>
      </p:grpSpPr>
      <p:pic>
        <p:nvPicPr>
          <p:cNvPr id="231" name="Google Shape;231;p48"/>
          <p:cNvPicPr preferRelativeResize="0"/>
          <p:nvPr/>
        </p:nvPicPr>
        <p:blipFill rotWithShape="1">
          <a:blip r:embed="rId2">
            <a:alphaModFix/>
          </a:blip>
          <a:srcRect b="10602" l="0" r="0" t="0"/>
          <a:stretch/>
        </p:blipFill>
        <p:spPr>
          <a:xfrm>
            <a:off x="0" y="6190"/>
            <a:ext cx="9143999" cy="4587269"/>
          </a:xfrm>
          <a:prstGeom prst="rect">
            <a:avLst/>
          </a:prstGeom>
          <a:noFill/>
          <a:ln>
            <a:noFill/>
          </a:ln>
        </p:spPr>
      </p:pic>
      <p:cxnSp>
        <p:nvCxnSpPr>
          <p:cNvPr id="232" name="Google Shape;232;p48"/>
          <p:cNvCxnSpPr>
            <a:endCxn id="233" idx="2"/>
          </p:cNvCxnSpPr>
          <p:nvPr/>
        </p:nvCxnSpPr>
        <p:spPr>
          <a:xfrm>
            <a:off x="943316" y="4843652"/>
            <a:ext cx="1972500" cy="0"/>
          </a:xfrm>
          <a:prstGeom prst="straightConnector1">
            <a:avLst/>
          </a:prstGeom>
          <a:noFill/>
          <a:ln cap="flat" cmpd="sng" w="9525">
            <a:solidFill>
              <a:srgbClr val="BFBFBF"/>
            </a:solidFill>
            <a:prstDash val="solid"/>
            <a:miter lim="800000"/>
            <a:headEnd len="sm" w="sm" type="none"/>
            <a:tailEnd len="sm" w="sm" type="none"/>
          </a:ln>
        </p:spPr>
      </p:cxnSp>
      <p:sp>
        <p:nvSpPr>
          <p:cNvPr id="233" name="Google Shape;233;p48"/>
          <p:cNvSpPr/>
          <p:nvPr/>
        </p:nvSpPr>
        <p:spPr>
          <a:xfrm>
            <a:off x="2915816" y="4813052"/>
            <a:ext cx="61200" cy="61200"/>
          </a:xfrm>
          <a:prstGeom prst="ellipse">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4" name="Google Shape;234;p48"/>
          <p:cNvPicPr preferRelativeResize="0"/>
          <p:nvPr/>
        </p:nvPicPr>
        <p:blipFill rotWithShape="1">
          <a:blip r:embed="rId3">
            <a:alphaModFix/>
          </a:blip>
          <a:srcRect b="-7851" l="0" r="60600" t="0"/>
          <a:stretch/>
        </p:blipFill>
        <p:spPr>
          <a:xfrm>
            <a:off x="2023520" y="4731990"/>
            <a:ext cx="892293" cy="104295"/>
          </a:xfrm>
          <a:prstGeom prst="rect">
            <a:avLst/>
          </a:prstGeom>
          <a:noFill/>
          <a:ln>
            <a:noFill/>
          </a:ln>
        </p:spPr>
      </p:pic>
      <p:pic>
        <p:nvPicPr>
          <p:cNvPr descr="Immagine che contiene orologio, segnale&#10;&#10;Descrizione generata automaticamente" id="235" name="Google Shape;235;p48"/>
          <p:cNvPicPr preferRelativeResize="0"/>
          <p:nvPr/>
        </p:nvPicPr>
        <p:blipFill rotWithShape="1">
          <a:blip r:embed="rId4">
            <a:alphaModFix/>
          </a:blip>
          <a:srcRect b="0" l="0" r="0" t="0"/>
          <a:stretch/>
        </p:blipFill>
        <p:spPr>
          <a:xfrm>
            <a:off x="107504" y="4624192"/>
            <a:ext cx="835897" cy="395830"/>
          </a:xfrm>
          <a:prstGeom prst="rect">
            <a:avLst/>
          </a:prstGeom>
          <a:noFill/>
          <a:ln>
            <a:noFill/>
          </a:ln>
        </p:spPr>
      </p:pic>
      <p:sp>
        <p:nvSpPr>
          <p:cNvPr id="236" name="Google Shape;236;p48"/>
          <p:cNvSpPr txBox="1"/>
          <p:nvPr>
            <p:ph idx="1" type="body"/>
          </p:nvPr>
        </p:nvSpPr>
        <p:spPr>
          <a:xfrm>
            <a:off x="251520" y="1084144"/>
            <a:ext cx="5221200" cy="3499200"/>
          </a:xfrm>
          <a:prstGeom prst="rect">
            <a:avLst/>
          </a:prstGeom>
          <a:noFill/>
          <a:ln>
            <a:noFill/>
          </a:ln>
        </p:spPr>
        <p:txBody>
          <a:bodyPr anchorCtr="0" anchor="t" bIns="45700" lIns="91425" spcFirstLastPara="1" rIns="91425" wrap="square" tIns="45700">
            <a:normAutofit/>
          </a:bodyPr>
          <a:lstStyle>
            <a:lvl1pPr indent="-228600" lvl="0" marL="457200" rtl="0" algn="just">
              <a:lnSpc>
                <a:spcPct val="90000"/>
              </a:lnSpc>
              <a:spcBef>
                <a:spcPts val="1000"/>
              </a:spcBef>
              <a:spcAft>
                <a:spcPts val="0"/>
              </a:spcAft>
              <a:buClr>
                <a:srgbClr val="3F3F3F"/>
              </a:buClr>
              <a:buSzPts val="1600"/>
              <a:buFont typeface="Calibri"/>
              <a:buNone/>
              <a:defRPr sz="1600">
                <a:solidFill>
                  <a:srgbClr val="3F3F3F"/>
                </a:solidFill>
                <a:latin typeface="Calibri"/>
                <a:ea typeface="Calibri"/>
                <a:cs typeface="Calibri"/>
                <a:sym typeface="Calibri"/>
              </a:defRPr>
            </a:lvl1pPr>
            <a:lvl2pPr indent="-342900" lvl="1" marL="914400" rtl="0" algn="l">
              <a:lnSpc>
                <a:spcPct val="90000"/>
              </a:lnSpc>
              <a:spcBef>
                <a:spcPts val="1200"/>
              </a:spcBef>
              <a:spcAft>
                <a:spcPts val="0"/>
              </a:spcAft>
              <a:buClr>
                <a:schemeClr val="dk1"/>
              </a:buClr>
              <a:buSzPts val="1800"/>
              <a:buChar char="○"/>
              <a:defRPr/>
            </a:lvl2pPr>
            <a:lvl3pPr indent="-342900" lvl="2" marL="1371600" rtl="0" algn="l">
              <a:lnSpc>
                <a:spcPct val="90000"/>
              </a:lnSpc>
              <a:spcBef>
                <a:spcPts val="1200"/>
              </a:spcBef>
              <a:spcAft>
                <a:spcPts val="0"/>
              </a:spcAft>
              <a:buClr>
                <a:schemeClr val="dk1"/>
              </a:buClr>
              <a:buSzPts val="1800"/>
              <a:buChar char="■"/>
              <a:defRPr/>
            </a:lvl3pPr>
            <a:lvl4pPr indent="-342900" lvl="3" marL="1828800" rtl="0" algn="l">
              <a:lnSpc>
                <a:spcPct val="90000"/>
              </a:lnSpc>
              <a:spcBef>
                <a:spcPts val="1200"/>
              </a:spcBef>
              <a:spcAft>
                <a:spcPts val="0"/>
              </a:spcAft>
              <a:buClr>
                <a:schemeClr val="dk1"/>
              </a:buClr>
              <a:buSzPts val="1800"/>
              <a:buChar char="●"/>
              <a:defRPr/>
            </a:lvl4pPr>
            <a:lvl5pPr indent="-342900" lvl="4" marL="2286000" rtl="0" algn="l">
              <a:lnSpc>
                <a:spcPct val="90000"/>
              </a:lnSpc>
              <a:spcBef>
                <a:spcPts val="1200"/>
              </a:spcBef>
              <a:spcAft>
                <a:spcPts val="0"/>
              </a:spcAft>
              <a:buClr>
                <a:schemeClr val="dk1"/>
              </a:buClr>
              <a:buSzPts val="1800"/>
              <a:buChar char="○"/>
              <a:defRPr/>
            </a:lvl5pPr>
            <a:lvl6pPr indent="-342900" lvl="5" marL="2743200" rtl="0" algn="l">
              <a:lnSpc>
                <a:spcPct val="90000"/>
              </a:lnSpc>
              <a:spcBef>
                <a:spcPts val="1200"/>
              </a:spcBef>
              <a:spcAft>
                <a:spcPts val="0"/>
              </a:spcAft>
              <a:buClr>
                <a:schemeClr val="dk1"/>
              </a:buClr>
              <a:buSzPts val="1800"/>
              <a:buChar char="■"/>
              <a:defRPr/>
            </a:lvl6pPr>
            <a:lvl7pPr indent="-342900" lvl="6" marL="3200400" rtl="0" algn="l">
              <a:lnSpc>
                <a:spcPct val="90000"/>
              </a:lnSpc>
              <a:spcBef>
                <a:spcPts val="1200"/>
              </a:spcBef>
              <a:spcAft>
                <a:spcPts val="0"/>
              </a:spcAft>
              <a:buClr>
                <a:schemeClr val="dk1"/>
              </a:buClr>
              <a:buSzPts val="1800"/>
              <a:buChar char="●"/>
              <a:defRPr/>
            </a:lvl7pPr>
            <a:lvl8pPr indent="-342900" lvl="7" marL="3657600" rtl="0" algn="l">
              <a:lnSpc>
                <a:spcPct val="90000"/>
              </a:lnSpc>
              <a:spcBef>
                <a:spcPts val="1200"/>
              </a:spcBef>
              <a:spcAft>
                <a:spcPts val="0"/>
              </a:spcAft>
              <a:buClr>
                <a:schemeClr val="dk1"/>
              </a:buClr>
              <a:buSzPts val="1800"/>
              <a:buChar char="○"/>
              <a:defRPr/>
            </a:lvl8pPr>
            <a:lvl9pPr indent="-342900" lvl="8" marL="4114800" rtl="0" algn="l">
              <a:lnSpc>
                <a:spcPct val="90000"/>
              </a:lnSpc>
              <a:spcBef>
                <a:spcPts val="1200"/>
              </a:spcBef>
              <a:spcAft>
                <a:spcPts val="1200"/>
              </a:spcAft>
              <a:buClr>
                <a:schemeClr val="dk1"/>
              </a:buClr>
              <a:buSzPts val="1800"/>
              <a:buChar char="■"/>
              <a:defRPr/>
            </a:lvl9pPr>
          </a:lstStyle>
          <a:p/>
        </p:txBody>
      </p:sp>
      <p:sp>
        <p:nvSpPr>
          <p:cNvPr id="237" name="Google Shape;237;p48"/>
          <p:cNvSpPr txBox="1"/>
          <p:nvPr>
            <p:ph type="title"/>
          </p:nvPr>
        </p:nvSpPr>
        <p:spPr>
          <a:xfrm>
            <a:off x="251520" y="483518"/>
            <a:ext cx="8640900" cy="579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3F3F3F"/>
              </a:buClr>
              <a:buSzPts val="2400"/>
              <a:buFont typeface="Calibri"/>
              <a:buNone/>
              <a:defRPr b="1" sz="2400">
                <a:solidFill>
                  <a:srgbClr val="3F3F3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8" name="Google Shape;238;p48"/>
          <p:cNvSpPr/>
          <p:nvPr>
            <p:ph idx="2" type="pic"/>
          </p:nvPr>
        </p:nvSpPr>
        <p:spPr>
          <a:xfrm>
            <a:off x="5723830" y="1084144"/>
            <a:ext cx="3168600" cy="3509400"/>
          </a:xfrm>
          <a:prstGeom prst="rect">
            <a:avLst/>
          </a:prstGeom>
          <a:solidFill>
            <a:srgbClr val="D8D8D8"/>
          </a:solidFill>
          <a:ln>
            <a:noFill/>
          </a:ln>
        </p:spPr>
      </p:sp>
      <p:grpSp>
        <p:nvGrpSpPr>
          <p:cNvPr id="239" name="Google Shape;239;p48"/>
          <p:cNvGrpSpPr/>
          <p:nvPr/>
        </p:nvGrpSpPr>
        <p:grpSpPr>
          <a:xfrm>
            <a:off x="8100392" y="4531287"/>
            <a:ext cx="841438" cy="539501"/>
            <a:chOff x="1403648" y="4531287"/>
            <a:chExt cx="841438" cy="539501"/>
          </a:xfrm>
        </p:grpSpPr>
        <p:pic>
          <p:nvPicPr>
            <p:cNvPr id="240" name="Google Shape;240;p48"/>
            <p:cNvPicPr preferRelativeResize="0"/>
            <p:nvPr/>
          </p:nvPicPr>
          <p:blipFill rotWithShape="1">
            <a:blip r:embed="rId5">
              <a:alphaModFix/>
            </a:blip>
            <a:srcRect b="0" l="0" r="0" t="0"/>
            <a:stretch/>
          </p:blipFill>
          <p:spPr>
            <a:xfrm>
              <a:off x="1492897" y="4531287"/>
              <a:ext cx="752189" cy="539501"/>
            </a:xfrm>
            <a:prstGeom prst="rect">
              <a:avLst/>
            </a:prstGeom>
            <a:noFill/>
            <a:ln>
              <a:noFill/>
            </a:ln>
          </p:spPr>
        </p:pic>
        <p:cxnSp>
          <p:nvCxnSpPr>
            <p:cNvPr id="241" name="Google Shape;241;p48"/>
            <p:cNvCxnSpPr/>
            <p:nvPr/>
          </p:nvCxnSpPr>
          <p:spPr>
            <a:xfrm>
              <a:off x="1403648" y="4665197"/>
              <a:ext cx="0" cy="295800"/>
            </a:xfrm>
            <a:prstGeom prst="straightConnector1">
              <a:avLst/>
            </a:prstGeom>
            <a:noFill/>
            <a:ln cap="flat" cmpd="sng" w="25400">
              <a:solidFill>
                <a:schemeClr val="accent1"/>
              </a:solidFill>
              <a:prstDash val="solid"/>
              <a:miter lim="800000"/>
              <a:headEnd len="sm" w="sm" type="none"/>
              <a:tailEnd len="sm" w="sm" type="none"/>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1">
  <p:cSld name="SECTION_HEADER_2">
    <p:bg>
      <p:bgPr>
        <a:solidFill>
          <a:srgbClr val="434343"/>
        </a:solidFill>
      </p:bgPr>
    </p:bg>
    <p:spTree>
      <p:nvGrpSpPr>
        <p:cNvPr id="242" name="Shape 242"/>
        <p:cNvGrpSpPr/>
        <p:nvPr/>
      </p:nvGrpSpPr>
      <p:grpSpPr>
        <a:xfrm>
          <a:off x="0" y="0"/>
          <a:ext cx="0" cy="0"/>
          <a:chOff x="0" y="0"/>
          <a:chExt cx="0" cy="0"/>
        </a:xfrm>
      </p:grpSpPr>
      <p:grpSp>
        <p:nvGrpSpPr>
          <p:cNvPr id="243" name="Google Shape;243;p49"/>
          <p:cNvGrpSpPr/>
          <p:nvPr/>
        </p:nvGrpSpPr>
        <p:grpSpPr>
          <a:xfrm>
            <a:off x="830392" y="1191256"/>
            <a:ext cx="745763" cy="45826"/>
            <a:chOff x="4580561" y="2589004"/>
            <a:chExt cx="1064464" cy="25200"/>
          </a:xfrm>
        </p:grpSpPr>
        <p:sp>
          <p:nvSpPr>
            <p:cNvPr id="244" name="Google Shape;244;p4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49"/>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247" name="Google Shape;247;p4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
        <p:nvSpPr>
          <p:cNvPr id="248" name="Google Shape;248;p49">
            <a:hlinkClick/>
          </p:cNvPr>
          <p:cNvSpPr/>
          <p:nvPr/>
        </p:nvSpPr>
        <p:spPr>
          <a:xfrm>
            <a:off x="8280450" y="0"/>
            <a:ext cx="863400" cy="454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9" name="Google Shape;249;p49">
            <a:hlinkClick/>
          </p:cNvPr>
          <p:cNvCxnSpPr/>
          <p:nvPr/>
        </p:nvCxnSpPr>
        <p:spPr>
          <a:xfrm>
            <a:off x="8598817" y="216350"/>
            <a:ext cx="216300" cy="0"/>
          </a:xfrm>
          <a:prstGeom prst="straightConnector1">
            <a:avLst/>
          </a:prstGeom>
          <a:noFill/>
          <a:ln cap="flat" cmpd="sng" w="9525">
            <a:solidFill>
              <a:schemeClr val="lt2"/>
            </a:solidFill>
            <a:prstDash val="solid"/>
            <a:round/>
            <a:headEnd len="med" w="med" type="none"/>
            <a:tailEnd len="med" w="med" type="none"/>
          </a:ln>
        </p:spPr>
      </p:cxnSp>
      <p:cxnSp>
        <p:nvCxnSpPr>
          <p:cNvPr id="250" name="Google Shape;250;p49">
            <a:hlinkClick/>
          </p:cNvPr>
          <p:cNvCxnSpPr/>
          <p:nvPr/>
        </p:nvCxnSpPr>
        <p:spPr>
          <a:xfrm>
            <a:off x="8598817" y="250138"/>
            <a:ext cx="216300" cy="0"/>
          </a:xfrm>
          <a:prstGeom prst="straightConnector1">
            <a:avLst/>
          </a:prstGeom>
          <a:noFill/>
          <a:ln cap="flat" cmpd="sng" w="9525">
            <a:solidFill>
              <a:schemeClr val="lt2"/>
            </a:solidFill>
            <a:prstDash val="solid"/>
            <a:round/>
            <a:headEnd len="med" w="med" type="none"/>
            <a:tailEnd len="med" w="med" type="none"/>
          </a:ln>
        </p:spPr>
      </p:cxnSp>
      <p:cxnSp>
        <p:nvCxnSpPr>
          <p:cNvPr id="251" name="Google Shape;251;p49">
            <a:hlinkClick/>
          </p:cNvPr>
          <p:cNvCxnSpPr/>
          <p:nvPr/>
        </p:nvCxnSpPr>
        <p:spPr>
          <a:xfrm>
            <a:off x="8598817" y="283925"/>
            <a:ext cx="216300" cy="0"/>
          </a:xfrm>
          <a:prstGeom prst="straightConnector1">
            <a:avLst/>
          </a:prstGeom>
          <a:noFill/>
          <a:ln cap="flat" cmpd="sng" w="9525">
            <a:solidFill>
              <a:schemeClr val="lt2"/>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21" Type="http://schemas.openxmlformats.org/officeDocument/2006/relationships/theme" Target="../theme/theme3.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6"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52" name="Google Shape;52;p13"/>
          <p:cNvSpPr txBox="1"/>
          <p:nvPr>
            <p:ph idx="1" type="body"/>
          </p:nvPr>
        </p:nvSpPr>
        <p:spPr>
          <a:xfrm>
            <a:off x="311700" y="1234075"/>
            <a:ext cx="8520600" cy="33348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rtl="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Playfair Display"/>
                <a:ea typeface="Playfair Display"/>
                <a:cs typeface="Playfair Display"/>
                <a:sym typeface="Playfair Display"/>
              </a:defRPr>
            </a:lvl1pPr>
            <a:lvl2pPr lvl="1" rtl="0" algn="r">
              <a:buNone/>
              <a:defRPr sz="1000">
                <a:solidFill>
                  <a:schemeClr val="dk2"/>
                </a:solidFill>
                <a:latin typeface="Playfair Display"/>
                <a:ea typeface="Playfair Display"/>
                <a:cs typeface="Playfair Display"/>
                <a:sym typeface="Playfair Display"/>
              </a:defRPr>
            </a:lvl2pPr>
            <a:lvl3pPr lvl="2" rtl="0" algn="r">
              <a:buNone/>
              <a:defRPr sz="1000">
                <a:solidFill>
                  <a:schemeClr val="dk2"/>
                </a:solidFill>
                <a:latin typeface="Playfair Display"/>
                <a:ea typeface="Playfair Display"/>
                <a:cs typeface="Playfair Display"/>
                <a:sym typeface="Playfair Display"/>
              </a:defRPr>
            </a:lvl3pPr>
            <a:lvl4pPr lvl="3" rtl="0" algn="r">
              <a:buNone/>
              <a:defRPr sz="1000">
                <a:solidFill>
                  <a:schemeClr val="dk2"/>
                </a:solidFill>
                <a:latin typeface="Playfair Display"/>
                <a:ea typeface="Playfair Display"/>
                <a:cs typeface="Playfair Display"/>
                <a:sym typeface="Playfair Display"/>
              </a:defRPr>
            </a:lvl4pPr>
            <a:lvl5pPr lvl="4" rtl="0" algn="r">
              <a:buNone/>
              <a:defRPr sz="1000">
                <a:solidFill>
                  <a:schemeClr val="dk2"/>
                </a:solidFill>
                <a:latin typeface="Playfair Display"/>
                <a:ea typeface="Playfair Display"/>
                <a:cs typeface="Playfair Display"/>
                <a:sym typeface="Playfair Display"/>
              </a:defRPr>
            </a:lvl5pPr>
            <a:lvl6pPr lvl="5" rtl="0" algn="r">
              <a:buNone/>
              <a:defRPr sz="1000">
                <a:solidFill>
                  <a:schemeClr val="dk2"/>
                </a:solidFill>
                <a:latin typeface="Playfair Display"/>
                <a:ea typeface="Playfair Display"/>
                <a:cs typeface="Playfair Display"/>
                <a:sym typeface="Playfair Display"/>
              </a:defRPr>
            </a:lvl6pPr>
            <a:lvl7pPr lvl="6" rtl="0" algn="r">
              <a:buNone/>
              <a:defRPr sz="1000">
                <a:solidFill>
                  <a:schemeClr val="dk2"/>
                </a:solidFill>
                <a:latin typeface="Playfair Display"/>
                <a:ea typeface="Playfair Display"/>
                <a:cs typeface="Playfair Display"/>
                <a:sym typeface="Playfair Display"/>
              </a:defRPr>
            </a:lvl7pPr>
            <a:lvl8pPr lvl="7" rtl="0" algn="r">
              <a:buNone/>
              <a:defRPr sz="1000">
                <a:solidFill>
                  <a:schemeClr val="dk2"/>
                </a:solidFill>
                <a:latin typeface="Playfair Display"/>
                <a:ea typeface="Playfair Display"/>
                <a:cs typeface="Playfair Display"/>
                <a:sym typeface="Playfair Display"/>
              </a:defRPr>
            </a:lvl8pPr>
            <a:lvl9pPr lvl="8" rtl="0"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28" name="Shape 128"/>
        <p:cNvGrpSpPr/>
        <p:nvPr/>
      </p:nvGrpSpPr>
      <p:grpSpPr>
        <a:xfrm>
          <a:off x="0" y="0"/>
          <a:ext cx="0" cy="0"/>
          <a:chOff x="0" y="0"/>
          <a:chExt cx="0" cy="0"/>
        </a:xfrm>
      </p:grpSpPr>
      <p:sp>
        <p:nvSpPr>
          <p:cNvPr id="129" name="Google Shape;129;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rt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130" name="Google Shape;130;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131" name="Google Shape;131;p3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 Id="rId3" Type="http://schemas.openxmlformats.org/officeDocument/2006/relationships/hyperlink" Target="http://www.archcalc.cnr.it/pages/oai-pmh.php" TargetMode="External"/><Relationship Id="rId4" Type="http://schemas.openxmlformats.org/officeDocument/2006/relationships/hyperlink" Target="http://www.openarchives.org/Register/BrowseSites" TargetMode="External"/><Relationship Id="rId9" Type="http://schemas.openxmlformats.org/officeDocument/2006/relationships/image" Target="../media/image12.jpg"/><Relationship Id="rId5" Type="http://schemas.openxmlformats.org/officeDocument/2006/relationships/hyperlink" Target="http://www.oclc.org/oaister/contributors.en.html#C" TargetMode="External"/><Relationship Id="rId6" Type="http://schemas.openxmlformats.org/officeDocument/2006/relationships/hyperlink" Target="http://www.oclc.org/oaister/contributors.en.html#C" TargetMode="External"/><Relationship Id="rId7" Type="http://schemas.openxmlformats.org/officeDocument/2006/relationships/hyperlink" Target="http://www.oclc.org/oaister/contributors.en.html#C" TargetMode="External"/><Relationship Id="rId8" Type="http://schemas.openxmlformats.org/officeDocument/2006/relationships/hyperlink" Target="https://doaj.org/search?source=%7B%22query%22%3A%7B%22query_string%22%3A%7B%22query%22%3A%22archeologia%20e%20calcolatori%22%2C%22default_operator%22%3A%22AND%22%7D%7D%2C%22from%22%3A0%2C%22size%22%3A10%7D#.VlhvqL8jXG8"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7.xml"/><Relationship Id="rId3" Type="http://schemas.openxmlformats.org/officeDocument/2006/relationships/image" Target="../media/image31.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hyperlink" Target="https://riviste.unimi.it/" TargetMode="External"/><Relationship Id="rId4" Type="http://schemas.openxmlformats.org/officeDocument/2006/relationships/hyperlink" Target="https://libri.unimi.it/index.php/milanoup"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 Id="rId3" Type="http://schemas.openxmlformats.org/officeDocument/2006/relationships/hyperlink" Target="https://creativecommons.org/licenses/by/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hyperlink" Target="http://www.menti.com" TargetMode="External"/><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hyperlink" Target="https://doi.org/10.7287/peerj.preprints.27580v1" TargetMode="External"/></Relationships>
</file>

<file path=ppt/slides/_rels/slide29.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41.xml"/><Relationship Id="rId2" Type="http://schemas.openxmlformats.org/officeDocument/2006/relationships/notesSlide" Target="../notesSlides/notesSlide29.xml"/><Relationship Id="rId3" Type="http://schemas.openxmlformats.org/officeDocument/2006/relationships/image" Target="../media/image11.png"/><Relationship Id="rId4" Type="http://schemas.openxmlformats.org/officeDocument/2006/relationships/image" Target="../media/image25.png"/><Relationship Id="rId9" Type="http://schemas.openxmlformats.org/officeDocument/2006/relationships/image" Target="../media/image20.jp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image" Target="../media/image30.jpg"/><Relationship Id="rId8"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8.xml"/><Relationship Id="rId3" Type="http://schemas.openxmlformats.org/officeDocument/2006/relationships/hyperlink" Target="https://scoap3.org/participating-countries/"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50"/>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it">
                <a:solidFill>
                  <a:srgbClr val="595959"/>
                </a:solidFill>
              </a:rPr>
              <a:t>Module 2.2 - </a:t>
            </a:r>
            <a:r>
              <a:rPr lang="it"/>
              <a:t>Scientific publishing without APCs on authors</a:t>
            </a:r>
            <a:r>
              <a:rPr lang="it">
                <a:solidFill>
                  <a:srgbClr val="595959"/>
                </a:solidFill>
              </a:rPr>
              <a:t>       </a:t>
            </a:r>
            <a:endParaRPr>
              <a:solidFill>
                <a:srgbClr val="595959"/>
              </a:solidFill>
            </a:endParaRPr>
          </a:p>
          <a:p>
            <a:pPr indent="0" lvl="0" marL="0" rtl="0" algn="l">
              <a:spcBef>
                <a:spcPts val="0"/>
              </a:spcBef>
              <a:spcAft>
                <a:spcPts val="0"/>
              </a:spcAft>
              <a:buNone/>
            </a:pPr>
            <a:r>
              <a:t/>
            </a:r>
            <a:endParaRPr/>
          </a:p>
        </p:txBody>
      </p:sp>
      <p:sp>
        <p:nvSpPr>
          <p:cNvPr id="257" name="Google Shape;257;p50"/>
          <p:cNvSpPr txBox="1"/>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p>
            <a:pPr indent="0" lvl="0" marL="0" rtl="0" algn="l">
              <a:lnSpc>
                <a:spcPct val="120000"/>
              </a:lnSpc>
              <a:spcBef>
                <a:spcPts val="3000"/>
              </a:spcBef>
              <a:spcAft>
                <a:spcPts val="1500"/>
              </a:spcAft>
              <a:buNone/>
            </a:pPr>
            <a:r>
              <a:rPr b="1" lang="it" sz="3150">
                <a:solidFill>
                  <a:srgbClr val="2D2E33"/>
                </a:solidFill>
                <a:latin typeface="Montserrat"/>
                <a:ea typeface="Montserrat"/>
                <a:cs typeface="Montserrat"/>
                <a:sym typeface="Montserrat"/>
              </a:rPr>
              <a:t>Practical course on FAIR Data Stewardship in Life Science</a:t>
            </a:r>
            <a:endParaRPr b="1" sz="4200">
              <a:solidFill>
                <a:srgbClr val="1A1A1A"/>
              </a:solidFill>
              <a:latin typeface="Raleway"/>
              <a:ea typeface="Raleway"/>
              <a:cs typeface="Raleway"/>
              <a:sym typeface="Raleway"/>
            </a:endParaRPr>
          </a:p>
        </p:txBody>
      </p:sp>
      <p:sp>
        <p:nvSpPr>
          <p:cNvPr id="258" name="Google Shape;258;p50"/>
          <p:cNvSpPr txBox="1"/>
          <p:nvPr/>
        </p:nvSpPr>
        <p:spPr>
          <a:xfrm>
            <a:off x="838275" y="3808475"/>
            <a:ext cx="7498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Lato"/>
                <a:ea typeface="Lato"/>
                <a:cs typeface="Lato"/>
                <a:sym typeface="Lato"/>
              </a:rPr>
              <a:t>Gina Pavone, CNR-ISTI		0000-0003-0087-2151</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Emma Lazzeri, GARR		0000-0003-0506-046X</a:t>
            </a:r>
            <a:endParaRPr>
              <a:latin typeface="Lato"/>
              <a:ea typeface="Lato"/>
              <a:cs typeface="Lato"/>
              <a:sym typeface="Lato"/>
            </a:endParaRPr>
          </a:p>
        </p:txBody>
      </p:sp>
      <p:pic>
        <p:nvPicPr>
          <p:cNvPr id="259" name="Google Shape;259;p50"/>
          <p:cNvPicPr preferRelativeResize="0"/>
          <p:nvPr/>
        </p:nvPicPr>
        <p:blipFill>
          <a:blip r:embed="rId3">
            <a:alphaModFix/>
          </a:blip>
          <a:stretch>
            <a:fillRect/>
          </a:stretch>
        </p:blipFill>
        <p:spPr>
          <a:xfrm>
            <a:off x="7940975" y="4695226"/>
            <a:ext cx="1129551" cy="398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9"/>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Scoap</a:t>
            </a:r>
            <a:r>
              <a:rPr baseline="30000" lang="it"/>
              <a:t>3</a:t>
            </a:r>
            <a:r>
              <a:rPr lang="it"/>
              <a:t>  achievements</a:t>
            </a:r>
            <a:endParaRPr/>
          </a:p>
        </p:txBody>
      </p:sp>
      <p:sp>
        <p:nvSpPr>
          <p:cNvPr id="340" name="Google Shape;340;p59"/>
          <p:cNvSpPr txBox="1"/>
          <p:nvPr/>
        </p:nvSpPr>
        <p:spPr>
          <a:xfrm>
            <a:off x="701050" y="2080250"/>
            <a:ext cx="73380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t/>
            </a:r>
            <a:endParaRPr sz="1800"/>
          </a:p>
          <a:p>
            <a:pPr indent="0" lvl="0" marL="0" rtl="0" algn="l">
              <a:spcBef>
                <a:spcPts val="0"/>
              </a:spcBef>
              <a:spcAft>
                <a:spcPts val="0"/>
              </a:spcAft>
              <a:buNone/>
            </a:pPr>
            <a:r>
              <a:rPr lang="it" sz="1800"/>
              <a:t>Scientists may publish in SCOAP3 journals without any financial barriers. Copyright stays with the authors.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it" sz="1800"/>
              <a:t>All articles appear in the SCOAP3 repository for further distribution, as well as being Open Access on publishers’ websites.</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0"/>
          <p:cNvSpPr txBox="1"/>
          <p:nvPr>
            <p:ph type="title"/>
          </p:nvPr>
        </p:nvSpPr>
        <p:spPr>
          <a:xfrm>
            <a:off x="730000" y="1318650"/>
            <a:ext cx="3300900" cy="1687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Scoap</a:t>
            </a:r>
            <a:r>
              <a:rPr baseline="30000" lang="it"/>
              <a:t>3 </a:t>
            </a:r>
            <a:r>
              <a:rPr lang="it"/>
              <a:t>journals, transparence on costs with publishers</a:t>
            </a:r>
            <a:endParaRPr b="0" sz="1600">
              <a:solidFill>
                <a:schemeClr val="accent1"/>
              </a:solidFill>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6" name="Google Shape;346;p60"/>
          <p:cNvSpPr txBox="1"/>
          <p:nvPr>
            <p:ph idx="1" type="subTitle"/>
          </p:nvPr>
        </p:nvSpPr>
        <p:spPr>
          <a:xfrm>
            <a:off x="644925" y="2680100"/>
            <a:ext cx="3300900" cy="2310900"/>
          </a:xfrm>
          <a:prstGeom prst="rect">
            <a:avLst/>
          </a:prstGeom>
        </p:spPr>
        <p:txBody>
          <a:bodyPr anchorCtr="0" anchor="t" bIns="91425" lIns="91425" spcFirstLastPara="1" rIns="91425" wrap="square" tIns="91425">
            <a:normAutofit fontScale="25000" lnSpcReduction="10000"/>
          </a:bodyPr>
          <a:lstStyle/>
          <a:p>
            <a:pPr indent="0" lvl="0" marL="0" rtl="0" algn="l">
              <a:lnSpc>
                <a:spcPct val="100000"/>
              </a:lnSpc>
              <a:spcBef>
                <a:spcPts val="0"/>
              </a:spcBef>
              <a:spcAft>
                <a:spcPts val="0"/>
              </a:spcAft>
              <a:buNone/>
            </a:pPr>
            <a:r>
              <a:rPr lang="it" sz="5600"/>
              <a:t>Benefits for authors:</a:t>
            </a:r>
            <a:endParaRPr sz="5600"/>
          </a:p>
          <a:p>
            <a:pPr indent="-317500" lvl="0" marL="457200" rtl="0" algn="just">
              <a:lnSpc>
                <a:spcPct val="100000"/>
              </a:lnSpc>
              <a:spcBef>
                <a:spcPts val="1000"/>
              </a:spcBef>
              <a:spcAft>
                <a:spcPts val="0"/>
              </a:spcAft>
              <a:buClr>
                <a:srgbClr val="4A4A4A"/>
              </a:buClr>
              <a:buSzPct val="100000"/>
              <a:buChar char="-"/>
            </a:pPr>
            <a:r>
              <a:rPr lang="it" sz="5600">
                <a:solidFill>
                  <a:srgbClr val="4A4A4A"/>
                </a:solidFill>
              </a:rPr>
              <a:t>immediate Open Access;</a:t>
            </a:r>
            <a:endParaRPr sz="5600">
              <a:solidFill>
                <a:srgbClr val="4A4A4A"/>
              </a:solidFill>
            </a:endParaRPr>
          </a:p>
          <a:p>
            <a:pPr indent="-317500" lvl="0" marL="457200" rtl="0" algn="just">
              <a:lnSpc>
                <a:spcPct val="100000"/>
              </a:lnSpc>
              <a:spcBef>
                <a:spcPts val="0"/>
              </a:spcBef>
              <a:spcAft>
                <a:spcPts val="0"/>
              </a:spcAft>
              <a:buClr>
                <a:srgbClr val="4A4A4A"/>
              </a:buClr>
              <a:buSzPct val="100000"/>
              <a:buChar char="-"/>
            </a:pPr>
            <a:r>
              <a:rPr lang="it" sz="5600">
                <a:solidFill>
                  <a:srgbClr val="4A4A4A"/>
                </a:solidFill>
              </a:rPr>
              <a:t>no direct cost;</a:t>
            </a:r>
            <a:endParaRPr sz="5600">
              <a:solidFill>
                <a:srgbClr val="4A4A4A"/>
              </a:solidFill>
            </a:endParaRPr>
          </a:p>
          <a:p>
            <a:pPr indent="-317500" lvl="0" marL="457200" rtl="0" algn="just">
              <a:lnSpc>
                <a:spcPct val="100000"/>
              </a:lnSpc>
              <a:spcBef>
                <a:spcPts val="0"/>
              </a:spcBef>
              <a:spcAft>
                <a:spcPts val="0"/>
              </a:spcAft>
              <a:buClr>
                <a:srgbClr val="4A4A4A"/>
              </a:buClr>
              <a:buSzPct val="100000"/>
              <a:buChar char="-"/>
            </a:pPr>
            <a:r>
              <a:rPr lang="it" sz="5600">
                <a:solidFill>
                  <a:srgbClr val="4A4A4A"/>
                </a:solidFill>
              </a:rPr>
              <a:t>no administrative burden;</a:t>
            </a:r>
            <a:endParaRPr sz="5600">
              <a:solidFill>
                <a:srgbClr val="4A4A4A"/>
              </a:solidFill>
            </a:endParaRPr>
          </a:p>
          <a:p>
            <a:pPr indent="-317500" lvl="0" marL="457200" rtl="0" algn="just">
              <a:lnSpc>
                <a:spcPct val="100000"/>
              </a:lnSpc>
              <a:spcBef>
                <a:spcPts val="0"/>
              </a:spcBef>
              <a:spcAft>
                <a:spcPts val="0"/>
              </a:spcAft>
              <a:buClr>
                <a:srgbClr val="4A4A4A"/>
              </a:buClr>
              <a:buSzPct val="100000"/>
              <a:buChar char="-"/>
            </a:pPr>
            <a:r>
              <a:rPr lang="it" sz="5600">
                <a:solidFill>
                  <a:srgbClr val="4A4A4A"/>
                </a:solidFill>
              </a:rPr>
              <a:t>automatic compliance with national and institutional Open Access mandates and policies;</a:t>
            </a:r>
            <a:endParaRPr sz="5600">
              <a:solidFill>
                <a:srgbClr val="4A4A4A"/>
              </a:solidFill>
            </a:endParaRPr>
          </a:p>
          <a:p>
            <a:pPr indent="-317500" lvl="0" marL="457200" rtl="0" algn="just">
              <a:lnSpc>
                <a:spcPct val="100000"/>
              </a:lnSpc>
              <a:spcBef>
                <a:spcPts val="0"/>
              </a:spcBef>
              <a:spcAft>
                <a:spcPts val="0"/>
              </a:spcAft>
              <a:buClr>
                <a:srgbClr val="4A4A4A"/>
              </a:buClr>
              <a:buSzPct val="100000"/>
              <a:buChar char="-"/>
            </a:pPr>
            <a:r>
              <a:rPr lang="it" sz="5600">
                <a:solidFill>
                  <a:srgbClr val="4A4A4A"/>
                </a:solidFill>
              </a:rPr>
              <a:t>retain copyright.</a:t>
            </a:r>
            <a:endParaRPr sz="5600">
              <a:solidFill>
                <a:srgbClr val="4A4A4A"/>
              </a:solidFill>
            </a:endParaRPr>
          </a:p>
          <a:p>
            <a:pPr indent="0" lvl="0" marL="0" rtl="0" algn="l">
              <a:spcBef>
                <a:spcPts val="10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347" name="Google Shape;347;p60"/>
          <p:cNvPicPr preferRelativeResize="0"/>
          <p:nvPr/>
        </p:nvPicPr>
        <p:blipFill>
          <a:blip r:embed="rId3">
            <a:alphaModFix/>
          </a:blip>
          <a:stretch>
            <a:fillRect/>
          </a:stretch>
        </p:blipFill>
        <p:spPr>
          <a:xfrm>
            <a:off x="4716700" y="152400"/>
            <a:ext cx="4257401"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61"/>
          <p:cNvSpPr txBox="1"/>
          <p:nvPr>
            <p:ph type="title"/>
          </p:nvPr>
        </p:nvSpPr>
        <p:spPr>
          <a:xfrm>
            <a:off x="729450" y="733950"/>
            <a:ext cx="7688400" cy="124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46.100 articles</a:t>
            </a:r>
            <a:endParaRPr/>
          </a:p>
          <a:p>
            <a:pPr indent="0" lvl="0" marL="0" rtl="0" algn="l">
              <a:spcBef>
                <a:spcPts val="0"/>
              </a:spcBef>
              <a:spcAft>
                <a:spcPts val="0"/>
              </a:spcAft>
              <a:buNone/>
            </a:pPr>
            <a:r>
              <a:t/>
            </a:r>
            <a:endParaRPr/>
          </a:p>
        </p:txBody>
      </p:sp>
      <p:sp>
        <p:nvSpPr>
          <p:cNvPr id="353" name="Google Shape;353;p6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800"/>
              <a:t>published in almost 8 years of activity</a:t>
            </a:r>
            <a:endParaRPr sz="1800"/>
          </a:p>
          <a:p>
            <a:pPr indent="0" lvl="0" marL="0" rtl="0" algn="l">
              <a:spcBef>
                <a:spcPts val="1200"/>
              </a:spcBef>
              <a:spcAft>
                <a:spcPts val="1200"/>
              </a:spcAft>
              <a:buNone/>
            </a:pPr>
            <a:r>
              <a:rPr lang="it" sz="1800">
                <a:highlight>
                  <a:schemeClr val="accent3"/>
                </a:highlight>
              </a:rPr>
              <a:t>Scoap</a:t>
            </a:r>
            <a:r>
              <a:rPr baseline="30000" lang="it" sz="1800">
                <a:highlight>
                  <a:schemeClr val="accent3"/>
                </a:highlight>
              </a:rPr>
              <a:t>3 </a:t>
            </a:r>
            <a:r>
              <a:rPr lang="it" sz="1800"/>
              <a:t>has started in 2014 and is supporting about 7000 articles per year</a:t>
            </a:r>
            <a:endParaRPr baseline="30000"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2"/>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Archeologia e calcolatori: OA in archeological data</a:t>
            </a:r>
            <a:endParaRPr/>
          </a:p>
        </p:txBody>
      </p:sp>
      <p:sp>
        <p:nvSpPr>
          <p:cNvPr id="359" name="Google Shape;359;p62"/>
          <p:cNvSpPr txBox="1"/>
          <p:nvPr/>
        </p:nvSpPr>
        <p:spPr>
          <a:xfrm>
            <a:off x="729450" y="2171550"/>
            <a:ext cx="7349700" cy="2932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solidFill>
                  <a:srgbClr val="1D1D1D"/>
                </a:solidFill>
                <a:highlight>
                  <a:srgbClr val="FFFFFF"/>
                </a:highlight>
              </a:rPr>
              <a:t>Established in 1990, Archeologia e Calcolatori is a scientific journal focusing on computing and information technology applied to archaeology.</a:t>
            </a:r>
            <a:endParaRPr>
              <a:solidFill>
                <a:srgbClr val="1D1D1D"/>
              </a:solidFill>
              <a:highlight>
                <a:srgbClr val="FFFFFF"/>
              </a:highlight>
            </a:endParaRPr>
          </a:p>
          <a:p>
            <a:pPr indent="0" lvl="0" marL="0" rtl="0" algn="l">
              <a:spcBef>
                <a:spcPts val="0"/>
              </a:spcBef>
              <a:spcAft>
                <a:spcPts val="0"/>
              </a:spcAft>
              <a:buNone/>
            </a:pPr>
            <a:r>
              <a:t/>
            </a:r>
            <a:endParaRPr>
              <a:solidFill>
                <a:srgbClr val="1D1D1D"/>
              </a:solidFill>
              <a:highlight>
                <a:srgbClr val="FFFFFF"/>
              </a:highlight>
            </a:endParaRPr>
          </a:p>
          <a:p>
            <a:pPr indent="0" lvl="0" marL="0" rtl="0" algn="l">
              <a:spcBef>
                <a:spcPts val="0"/>
              </a:spcBef>
              <a:spcAft>
                <a:spcPts val="0"/>
              </a:spcAft>
              <a:buNone/>
            </a:pPr>
            <a:r>
              <a:rPr lang="it">
                <a:solidFill>
                  <a:srgbClr val="1D1D1D"/>
                </a:solidFill>
                <a:highlight>
                  <a:srgbClr val="FFFFFF"/>
                </a:highlight>
              </a:rPr>
              <a:t>OA Journal: articles presented with full metadata on the journal's website and freely available for consultation.</a:t>
            </a:r>
            <a:endParaRPr>
              <a:solidFill>
                <a:srgbClr val="1D1D1D"/>
              </a:solidFill>
              <a:highlight>
                <a:srgbClr val="FFFFFF"/>
              </a:highlight>
            </a:endParaRPr>
          </a:p>
          <a:p>
            <a:pPr indent="0" lvl="0" marL="0" rtl="0" algn="l">
              <a:spcBef>
                <a:spcPts val="0"/>
              </a:spcBef>
              <a:spcAft>
                <a:spcPts val="0"/>
              </a:spcAft>
              <a:buNone/>
            </a:pPr>
            <a:r>
              <a:t/>
            </a:r>
            <a:endParaRPr>
              <a:solidFill>
                <a:srgbClr val="1D1D1D"/>
              </a:solidFill>
              <a:highlight>
                <a:srgbClr val="FFFFFF"/>
              </a:highlight>
            </a:endParaRPr>
          </a:p>
          <a:p>
            <a:pPr indent="0" lvl="0" marL="0" rtl="0" algn="l">
              <a:spcBef>
                <a:spcPts val="0"/>
              </a:spcBef>
              <a:spcAft>
                <a:spcPts val="0"/>
              </a:spcAft>
              <a:buNone/>
            </a:pPr>
            <a:r>
              <a:rPr lang="it">
                <a:solidFill>
                  <a:srgbClr val="1D1D1D"/>
                </a:solidFill>
                <a:highlight>
                  <a:srgbClr val="FFFFFF"/>
                </a:highlight>
              </a:rPr>
              <a:t>Use of DOIs (persistent identifiers)</a:t>
            </a:r>
            <a:endParaRPr>
              <a:solidFill>
                <a:srgbClr val="1D1D1D"/>
              </a:solidFill>
              <a:highlight>
                <a:srgbClr val="FFFFFF"/>
              </a:highlight>
            </a:endParaRPr>
          </a:p>
          <a:p>
            <a:pPr indent="0" lvl="0" marL="0" rtl="0" algn="l">
              <a:spcBef>
                <a:spcPts val="0"/>
              </a:spcBef>
              <a:spcAft>
                <a:spcPts val="0"/>
              </a:spcAft>
              <a:buNone/>
            </a:pPr>
            <a:r>
              <a:t/>
            </a:r>
            <a:endParaRPr>
              <a:solidFill>
                <a:srgbClr val="1D1D1D"/>
              </a:solidFill>
              <a:highlight>
                <a:srgbClr val="FFFFFF"/>
              </a:highlight>
            </a:endParaRPr>
          </a:p>
          <a:p>
            <a:pPr indent="0" lvl="0" marL="0" rtl="0" algn="l">
              <a:spcBef>
                <a:spcPts val="0"/>
              </a:spcBef>
              <a:spcAft>
                <a:spcPts val="0"/>
              </a:spcAft>
              <a:buNone/>
            </a:pPr>
            <a:r>
              <a:rPr lang="it">
                <a:solidFill>
                  <a:srgbClr val="1D1D1D"/>
                </a:solidFill>
                <a:highlight>
                  <a:srgbClr val="FFFFFF"/>
                </a:highlight>
              </a:rPr>
              <a:t>Use of the OAI-PMH protocol for the journal repository </a:t>
            </a:r>
            <a:endParaRPr>
              <a:solidFill>
                <a:srgbClr val="1D1D1D"/>
              </a:solidFill>
              <a:highlight>
                <a:srgbClr val="FFFFFF"/>
              </a:highlight>
            </a:endParaRPr>
          </a:p>
          <a:p>
            <a:pPr indent="0" lvl="0" marL="0" rtl="0" algn="l">
              <a:spcBef>
                <a:spcPts val="0"/>
              </a:spcBef>
              <a:spcAft>
                <a:spcPts val="0"/>
              </a:spcAft>
              <a:buNone/>
            </a:pPr>
            <a:r>
              <a:t/>
            </a:r>
            <a:endParaRPr sz="1050">
              <a:solidFill>
                <a:srgbClr val="1D1D1D"/>
              </a:solidFill>
              <a:highlight>
                <a:srgbClr val="FFFFFF"/>
              </a:highlight>
            </a:endParaRPr>
          </a:p>
          <a:p>
            <a:pPr indent="0" lvl="0" marL="0" rtl="0" algn="l">
              <a:spcBef>
                <a:spcPts val="0"/>
              </a:spcBef>
              <a:spcAft>
                <a:spcPts val="0"/>
              </a:spcAft>
              <a:buNone/>
            </a:pPr>
            <a:r>
              <a:t/>
            </a:r>
            <a:endParaRPr sz="1050">
              <a:solidFill>
                <a:srgbClr val="1D1D1D"/>
              </a:solidFill>
              <a:highlight>
                <a:srgbClr val="FFFFFF"/>
              </a:highlight>
            </a:endParaRPr>
          </a:p>
          <a:p>
            <a:pPr indent="0" lvl="0" marL="0" rtl="0" algn="l">
              <a:spcBef>
                <a:spcPts val="0"/>
              </a:spcBef>
              <a:spcAft>
                <a:spcPts val="0"/>
              </a:spcAft>
              <a:buNone/>
            </a:pPr>
            <a:r>
              <a:t/>
            </a:r>
            <a:endParaRPr sz="1050">
              <a:solidFill>
                <a:srgbClr val="1D1D1D"/>
              </a:solidFill>
              <a:highlight>
                <a:srgbClr val="FFFFFF"/>
              </a:highlight>
            </a:endParaRPr>
          </a:p>
          <a:p>
            <a:pPr indent="0" lvl="0" marL="0" rtl="0" algn="l">
              <a:spcBef>
                <a:spcPts val="0"/>
              </a:spcBef>
              <a:spcAft>
                <a:spcPts val="0"/>
              </a:spcAft>
              <a:buNone/>
            </a:pPr>
            <a:r>
              <a:rPr lang="it" sz="1050">
                <a:solidFill>
                  <a:srgbClr val="1D1D1D"/>
                </a:solidFill>
                <a:highlight>
                  <a:srgbClr val="FFFFFF"/>
                </a:highlight>
              </a:rPr>
              <a:t>https://zenodo.org/record/3752915#.YYJH0J5KjPY</a:t>
            </a:r>
            <a:endParaRPr sz="1050">
              <a:solidFill>
                <a:srgbClr val="1D1D1D"/>
              </a:solidFill>
              <a:highlight>
                <a:srgbClr val="FFFFFF"/>
              </a:highlight>
            </a:endParaRPr>
          </a:p>
          <a:p>
            <a:pPr indent="0" lvl="0" marL="0" rtl="0" algn="l">
              <a:spcBef>
                <a:spcPts val="0"/>
              </a:spcBef>
              <a:spcAft>
                <a:spcPts val="0"/>
              </a:spcAft>
              <a:buNone/>
            </a:pPr>
            <a:r>
              <a:t/>
            </a:r>
            <a:endParaRPr sz="1050">
              <a:solidFill>
                <a:srgbClr val="1D1D1D"/>
              </a:solidFill>
              <a:highlight>
                <a:srgbClr val="FFFFFF"/>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63"/>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Journal of Archeological computing</a:t>
            </a:r>
            <a:endParaRPr/>
          </a:p>
        </p:txBody>
      </p:sp>
      <p:sp>
        <p:nvSpPr>
          <p:cNvPr id="365" name="Google Shape;365;p63"/>
          <p:cNvSpPr txBox="1"/>
          <p:nvPr>
            <p:ph idx="1" type="subTitle"/>
          </p:nvPr>
        </p:nvSpPr>
        <p:spPr>
          <a:xfrm>
            <a:off x="724950" y="3161525"/>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300">
                <a:solidFill>
                  <a:srgbClr val="000000"/>
                </a:solidFill>
                <a:latin typeface="Verdana"/>
                <a:ea typeface="Verdana"/>
                <a:cs typeface="Verdana"/>
                <a:sym typeface="Verdana"/>
              </a:rPr>
              <a:t>Since </a:t>
            </a:r>
            <a:r>
              <a:rPr lang="it" sz="1300">
                <a:solidFill>
                  <a:srgbClr val="000000"/>
                </a:solidFill>
                <a:uFill>
                  <a:noFill/>
                </a:uFill>
                <a:latin typeface="Verdana"/>
                <a:ea typeface="Verdana"/>
                <a:cs typeface="Verdana"/>
                <a:sym typeface="Verdana"/>
                <a:hlinkClick r:id="rId3">
                  <a:extLst>
                    <a:ext uri="{A12FA001-AC4F-418D-AE19-62706E023703}">
                      <ahyp:hlinkClr val="tx"/>
                    </a:ext>
                  </a:extLst>
                </a:hlinkClick>
              </a:rPr>
              <a:t>2005</a:t>
            </a:r>
            <a:r>
              <a:rPr lang="it" sz="1300">
                <a:solidFill>
                  <a:srgbClr val="000000"/>
                </a:solidFill>
                <a:latin typeface="Verdana"/>
                <a:ea typeface="Verdana"/>
                <a:cs typeface="Verdana"/>
                <a:sym typeface="Verdana"/>
              </a:rPr>
              <a:t> </a:t>
            </a:r>
            <a:r>
              <a:rPr b="1" lang="it" sz="1300">
                <a:solidFill>
                  <a:srgbClr val="000000"/>
                </a:solidFill>
                <a:latin typeface="Verdana"/>
                <a:ea typeface="Verdana"/>
                <a:cs typeface="Verdana"/>
                <a:sym typeface="Verdana"/>
              </a:rPr>
              <a:t>Archeologia e Calcolatori </a:t>
            </a:r>
            <a:r>
              <a:rPr lang="it" sz="1300">
                <a:solidFill>
                  <a:srgbClr val="000000"/>
                </a:solidFill>
                <a:latin typeface="Verdana"/>
                <a:ea typeface="Verdana"/>
                <a:cs typeface="Verdana"/>
                <a:sym typeface="Verdana"/>
              </a:rPr>
              <a:t>has joined the Open Archives Initiative, adopting the OAI-PMH protocol. It is registered in the list of </a:t>
            </a:r>
            <a:r>
              <a:rPr lang="it" sz="1300" u="sng">
                <a:solidFill>
                  <a:srgbClr val="000000"/>
                </a:solidFill>
                <a:latin typeface="Verdana"/>
                <a:ea typeface="Verdana"/>
                <a:cs typeface="Verdana"/>
                <a:sym typeface="Verdana"/>
                <a:hlinkClick r:id="rId4">
                  <a:extLst>
                    <a:ext uri="{A12FA001-AC4F-418D-AE19-62706E023703}">
                      <ahyp:hlinkClr val="tx"/>
                    </a:ext>
                  </a:extLst>
                </a:hlinkClick>
              </a:rPr>
              <a:t>OAI Data Providers</a:t>
            </a:r>
            <a:r>
              <a:rPr lang="it" sz="1300">
                <a:solidFill>
                  <a:srgbClr val="000000"/>
                </a:solidFill>
                <a:latin typeface="Verdana"/>
                <a:ea typeface="Verdana"/>
                <a:cs typeface="Verdana"/>
                <a:sym typeface="Verdana"/>
              </a:rPr>
              <a:t> and </a:t>
            </a:r>
            <a:r>
              <a:rPr lang="it" sz="1300" u="sng">
                <a:solidFill>
                  <a:srgbClr val="000000"/>
                </a:solidFill>
                <a:latin typeface="Verdana"/>
                <a:ea typeface="Verdana"/>
                <a:cs typeface="Verdana"/>
                <a:sym typeface="Verdana"/>
                <a:hlinkClick r:id="rId5">
                  <a:extLst>
                    <a:ext uri="{A12FA001-AC4F-418D-AE19-62706E023703}">
                      <ahyp:hlinkClr val="tx"/>
                    </a:ext>
                  </a:extLst>
                </a:hlinkClick>
              </a:rPr>
              <a:t>OAIster</a:t>
            </a:r>
            <a:r>
              <a:rPr b="1" lang="it" sz="1300">
                <a:solidFill>
                  <a:srgbClr val="000000"/>
                </a:solidFill>
                <a:uFill>
                  <a:noFill/>
                </a:uFill>
                <a:latin typeface="Verdana"/>
                <a:ea typeface="Verdana"/>
                <a:cs typeface="Verdana"/>
                <a:sym typeface="Verdana"/>
                <a:hlinkClick r:id="rId6">
                  <a:extLst>
                    <a:ext uri="{A12FA001-AC4F-418D-AE19-62706E023703}">
                      <ahyp:hlinkClr val="tx"/>
                    </a:ext>
                  </a:extLst>
                </a:hlinkClick>
              </a:rPr>
              <a:t> </a:t>
            </a:r>
            <a:r>
              <a:rPr lang="it" sz="1300" u="sng">
                <a:solidFill>
                  <a:srgbClr val="000000"/>
                </a:solidFill>
                <a:latin typeface="Verdana"/>
                <a:ea typeface="Verdana"/>
                <a:cs typeface="Verdana"/>
                <a:sym typeface="Verdana"/>
                <a:hlinkClick r:id="rId7">
                  <a:extLst>
                    <a:ext uri="{A12FA001-AC4F-418D-AE19-62706E023703}">
                      <ahyp:hlinkClr val="tx"/>
                    </a:ext>
                  </a:extLst>
                </a:hlinkClick>
              </a:rPr>
              <a:t>contributors</a:t>
            </a:r>
            <a:r>
              <a:rPr lang="it" sz="1300">
                <a:solidFill>
                  <a:srgbClr val="000000"/>
                </a:solidFill>
                <a:latin typeface="Verdana"/>
                <a:ea typeface="Verdana"/>
                <a:cs typeface="Verdana"/>
                <a:sym typeface="Verdana"/>
              </a:rPr>
              <a:t> and in the Directory of Open Access Journals (</a:t>
            </a:r>
            <a:r>
              <a:rPr lang="it" sz="1300" u="sng">
                <a:solidFill>
                  <a:srgbClr val="000000"/>
                </a:solidFill>
                <a:latin typeface="Verdana"/>
                <a:ea typeface="Verdana"/>
                <a:cs typeface="Verdana"/>
                <a:sym typeface="Verdana"/>
                <a:hlinkClick r:id="rId8">
                  <a:extLst>
                    <a:ext uri="{A12FA001-AC4F-418D-AE19-62706E023703}">
                      <ahyp:hlinkClr val="tx"/>
                    </a:ext>
                  </a:extLst>
                </a:hlinkClick>
              </a:rPr>
              <a:t>DOAJ</a:t>
            </a:r>
            <a:r>
              <a:rPr lang="it" sz="1300">
                <a:solidFill>
                  <a:srgbClr val="000000"/>
                </a:solidFill>
                <a:latin typeface="Verdana"/>
                <a:ea typeface="Verdana"/>
                <a:cs typeface="Verdana"/>
                <a:sym typeface="Verdana"/>
              </a:rPr>
              <a:t>). </a:t>
            </a:r>
            <a:endParaRPr sz="1300"/>
          </a:p>
        </p:txBody>
      </p:sp>
      <p:pic>
        <p:nvPicPr>
          <p:cNvPr id="366" name="Google Shape;366;p63"/>
          <p:cNvPicPr preferRelativeResize="0"/>
          <p:nvPr/>
        </p:nvPicPr>
        <p:blipFill>
          <a:blip r:embed="rId9">
            <a:alphaModFix/>
          </a:blip>
          <a:stretch>
            <a:fillRect/>
          </a:stretch>
        </p:blipFill>
        <p:spPr>
          <a:xfrm>
            <a:off x="5172075" y="119063"/>
            <a:ext cx="3371850" cy="4752975"/>
          </a:xfrm>
          <a:prstGeom prst="rect">
            <a:avLst/>
          </a:prstGeom>
          <a:noFill/>
          <a:ln>
            <a:noFill/>
          </a:ln>
        </p:spPr>
      </p:pic>
      <p:sp>
        <p:nvSpPr>
          <p:cNvPr id="367" name="Google Shape;367;p63"/>
          <p:cNvSpPr txBox="1"/>
          <p:nvPr/>
        </p:nvSpPr>
        <p:spPr>
          <a:xfrm>
            <a:off x="4572000" y="481950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800"/>
              <a:t>http://www.archcalc.cnr.it/index.php</a:t>
            </a:r>
            <a:endParaRPr sz="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4"/>
          <p:cNvSpPr txBox="1"/>
          <p:nvPr>
            <p:ph type="title"/>
          </p:nvPr>
        </p:nvSpPr>
        <p:spPr>
          <a:xfrm>
            <a:off x="729450" y="733950"/>
            <a:ext cx="7688400" cy="124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30 years</a:t>
            </a:r>
            <a:endParaRPr/>
          </a:p>
        </p:txBody>
      </p:sp>
      <p:sp>
        <p:nvSpPr>
          <p:cNvPr id="373" name="Google Shape;373;p64"/>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800"/>
              <a:t>of activity od “</a:t>
            </a:r>
            <a:r>
              <a:rPr lang="it" sz="1800">
                <a:highlight>
                  <a:schemeClr val="accent3"/>
                </a:highlight>
              </a:rPr>
              <a:t>Archeologia e calcolatori</a:t>
            </a:r>
            <a:r>
              <a:rPr lang="it" sz="1800"/>
              <a:t>”, always following the principles of Open Science</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5"/>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Institutional publishing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6"/>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Milano University Press</a:t>
            </a:r>
            <a:endParaRPr/>
          </a:p>
        </p:txBody>
      </p:sp>
      <p:pic>
        <p:nvPicPr>
          <p:cNvPr id="384" name="Google Shape;384;p66"/>
          <p:cNvPicPr preferRelativeResize="0"/>
          <p:nvPr/>
        </p:nvPicPr>
        <p:blipFill>
          <a:blip r:embed="rId3">
            <a:alphaModFix/>
          </a:blip>
          <a:stretch>
            <a:fillRect/>
          </a:stretch>
        </p:blipFill>
        <p:spPr>
          <a:xfrm>
            <a:off x="4911175" y="1701925"/>
            <a:ext cx="3774299" cy="3319810"/>
          </a:xfrm>
          <a:prstGeom prst="rect">
            <a:avLst/>
          </a:prstGeom>
          <a:noFill/>
          <a:ln>
            <a:noFill/>
          </a:ln>
        </p:spPr>
      </p:pic>
      <p:pic>
        <p:nvPicPr>
          <p:cNvPr id="385" name="Google Shape;385;p66"/>
          <p:cNvPicPr preferRelativeResize="0"/>
          <p:nvPr/>
        </p:nvPicPr>
        <p:blipFill>
          <a:blip r:embed="rId4">
            <a:alphaModFix/>
          </a:blip>
          <a:stretch>
            <a:fillRect/>
          </a:stretch>
        </p:blipFill>
        <p:spPr>
          <a:xfrm>
            <a:off x="505951" y="1833548"/>
            <a:ext cx="3585749" cy="3208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7"/>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The OA publisher of University of Milan</a:t>
            </a:r>
            <a:endParaRPr/>
          </a:p>
        </p:txBody>
      </p:sp>
      <p:sp>
        <p:nvSpPr>
          <p:cNvPr id="391" name="Google Shape;391;p67"/>
          <p:cNvSpPr txBox="1"/>
          <p:nvPr/>
        </p:nvSpPr>
        <p:spPr>
          <a:xfrm>
            <a:off x="1055450" y="2185250"/>
            <a:ext cx="7349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800">
                <a:latin typeface="Lato"/>
                <a:ea typeface="Lato"/>
                <a:cs typeface="Lato"/>
                <a:sym typeface="Lato"/>
              </a:rPr>
              <a:t>Two branches: </a:t>
            </a:r>
            <a:endParaRPr sz="1800">
              <a:latin typeface="Lato"/>
              <a:ea typeface="Lato"/>
              <a:cs typeface="Lato"/>
              <a:sym typeface="Lato"/>
            </a:endParaRPr>
          </a:p>
          <a:p>
            <a:pPr indent="0" lvl="0" marL="0" rtl="0" algn="l">
              <a:spcBef>
                <a:spcPts val="0"/>
              </a:spcBef>
              <a:spcAft>
                <a:spcPts val="0"/>
              </a:spcAft>
              <a:buNone/>
            </a:pPr>
            <a:r>
              <a:rPr lang="it" sz="1800">
                <a:latin typeface="Lato"/>
                <a:ea typeface="Lato"/>
                <a:cs typeface="Lato"/>
                <a:sym typeface="Lato"/>
              </a:rPr>
              <a:t>	Journals </a:t>
            </a:r>
            <a:r>
              <a:rPr lang="it" sz="1800" u="sng">
                <a:solidFill>
                  <a:schemeClr val="hlink"/>
                </a:solidFill>
                <a:latin typeface="Lato"/>
                <a:ea typeface="Lato"/>
                <a:cs typeface="Lato"/>
                <a:sym typeface="Lato"/>
                <a:hlinkClick r:id="rId3"/>
              </a:rPr>
              <a:t>https://riviste.unimi.it/</a:t>
            </a:r>
            <a:r>
              <a:rPr lang="it" sz="1800">
                <a:latin typeface="Lato"/>
                <a:ea typeface="Lato"/>
                <a:cs typeface="Lato"/>
                <a:sym typeface="Lato"/>
              </a:rPr>
              <a:t> </a:t>
            </a:r>
            <a:endParaRPr sz="1800">
              <a:latin typeface="Lato"/>
              <a:ea typeface="Lato"/>
              <a:cs typeface="Lato"/>
              <a:sym typeface="Lato"/>
            </a:endParaRPr>
          </a:p>
          <a:p>
            <a:pPr indent="0" lvl="0" marL="0" rtl="0" algn="l">
              <a:spcBef>
                <a:spcPts val="0"/>
              </a:spcBef>
              <a:spcAft>
                <a:spcPts val="0"/>
              </a:spcAft>
              <a:buNone/>
            </a:pPr>
            <a:r>
              <a:rPr lang="it" sz="1800">
                <a:latin typeface="Lato"/>
                <a:ea typeface="Lato"/>
                <a:cs typeface="Lato"/>
                <a:sym typeface="Lato"/>
              </a:rPr>
              <a:t>	Books </a:t>
            </a:r>
            <a:r>
              <a:rPr lang="it" sz="1800" u="sng">
                <a:solidFill>
                  <a:schemeClr val="hlink"/>
                </a:solidFill>
                <a:latin typeface="Lato"/>
                <a:ea typeface="Lato"/>
                <a:cs typeface="Lato"/>
                <a:sym typeface="Lato"/>
                <a:hlinkClick r:id="rId4"/>
              </a:rPr>
              <a:t>https://libri.unimi.it/index.php/milanoup</a:t>
            </a:r>
            <a:r>
              <a:rPr lang="it" sz="1800">
                <a:latin typeface="Lato"/>
                <a:ea typeface="Lato"/>
                <a:cs typeface="Lato"/>
                <a:sym typeface="Lato"/>
              </a:rPr>
              <a:t>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it" sz="1800">
                <a:latin typeface="Lato"/>
                <a:ea typeface="Lato"/>
                <a:cs typeface="Lato"/>
                <a:sym typeface="Lato"/>
              </a:rPr>
              <a:t>Diamond Open Access: no costs for readers nor for authors</a:t>
            </a:r>
            <a:endParaRPr sz="18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8"/>
          <p:cNvSpPr txBox="1"/>
          <p:nvPr>
            <p:ph type="title"/>
          </p:nvPr>
        </p:nvSpPr>
        <p:spPr>
          <a:xfrm>
            <a:off x="729450" y="733950"/>
            <a:ext cx="7688400" cy="124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50</a:t>
            </a:r>
            <a:endParaRPr/>
          </a:p>
        </p:txBody>
      </p:sp>
      <p:sp>
        <p:nvSpPr>
          <p:cNvPr id="397" name="Google Shape;397;p68"/>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800"/>
              <a:t>open access journals published by </a:t>
            </a:r>
            <a:r>
              <a:rPr lang="it" sz="1800">
                <a:highlight>
                  <a:schemeClr val="accent3"/>
                </a:highlight>
              </a:rPr>
              <a:t>Milano University Press</a:t>
            </a:r>
            <a:r>
              <a:rPr lang="it" sz="1800"/>
              <a:t>, all indexed in the Directory of Open Access Journals (DOAJ)</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5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No burden on authors</a:t>
            </a:r>
            <a:endParaRPr/>
          </a:p>
        </p:txBody>
      </p:sp>
      <p:sp>
        <p:nvSpPr>
          <p:cNvPr id="265" name="Google Shape;265;p51"/>
          <p:cNvSpPr txBox="1"/>
          <p:nvPr/>
        </p:nvSpPr>
        <p:spPr>
          <a:xfrm>
            <a:off x="1268725" y="3154675"/>
            <a:ext cx="73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266" name="Google Shape;266;p51"/>
          <p:cNvSpPr txBox="1"/>
          <p:nvPr/>
        </p:nvSpPr>
        <p:spPr>
          <a:xfrm>
            <a:off x="308625" y="2233200"/>
            <a:ext cx="7338000" cy="677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it" sz="1800">
                <a:solidFill>
                  <a:schemeClr val="lt1"/>
                </a:solidFill>
                <a:latin typeface="Lato"/>
                <a:ea typeface="Lato"/>
                <a:cs typeface="Lato"/>
                <a:sym typeface="Lato"/>
              </a:rPr>
              <a:t>Scientific publishing without APCs on authors</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9"/>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Funded publishing platforms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70"/>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Bill and Melinda Gates Foundation</a:t>
            </a:r>
            <a:endParaRPr/>
          </a:p>
        </p:txBody>
      </p:sp>
      <p:pic>
        <p:nvPicPr>
          <p:cNvPr id="408" name="Google Shape;408;p70"/>
          <p:cNvPicPr preferRelativeResize="0"/>
          <p:nvPr/>
        </p:nvPicPr>
        <p:blipFill>
          <a:blip r:embed="rId3">
            <a:alphaModFix/>
          </a:blip>
          <a:stretch>
            <a:fillRect/>
          </a:stretch>
        </p:blipFill>
        <p:spPr>
          <a:xfrm>
            <a:off x="226100" y="1777650"/>
            <a:ext cx="6195855" cy="3137249"/>
          </a:xfrm>
          <a:prstGeom prst="rect">
            <a:avLst/>
          </a:prstGeom>
          <a:noFill/>
          <a:ln>
            <a:noFill/>
          </a:ln>
        </p:spPr>
      </p:pic>
      <p:sp>
        <p:nvSpPr>
          <p:cNvPr id="409" name="Google Shape;409;p70"/>
          <p:cNvSpPr txBox="1"/>
          <p:nvPr/>
        </p:nvSpPr>
        <p:spPr>
          <a:xfrm>
            <a:off x="6600300" y="4472750"/>
            <a:ext cx="245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200">
                <a:latin typeface="Lato"/>
                <a:ea typeface="Lato"/>
                <a:cs typeface="Lato"/>
                <a:sym typeface="Lato"/>
              </a:rPr>
              <a:t>https://gatesopenresearch.org/</a:t>
            </a:r>
            <a:endParaRPr sz="1200">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71"/>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Gates Open Research</a:t>
            </a:r>
            <a:endParaRPr/>
          </a:p>
        </p:txBody>
      </p:sp>
      <p:sp>
        <p:nvSpPr>
          <p:cNvPr id="415" name="Google Shape;415;p71"/>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The publishing platform for Gates funded  (or co-funded) researchers</a:t>
            </a:r>
            <a:endParaRPr/>
          </a:p>
        </p:txBody>
      </p:sp>
      <p:sp>
        <p:nvSpPr>
          <p:cNvPr id="416" name="Google Shape;416;p71"/>
          <p:cNvSpPr txBox="1"/>
          <p:nvPr/>
        </p:nvSpPr>
        <p:spPr>
          <a:xfrm>
            <a:off x="4648200" y="1070325"/>
            <a:ext cx="39756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Lato"/>
                <a:ea typeface="Lato"/>
                <a:cs typeface="Lato"/>
                <a:sym typeface="Lato"/>
              </a:rPr>
              <a:t>Fully transparent, author-driven model (the authors are solely responsible for the content of their article)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The source data underlying the results must be made available as soon as an article is published (data must be deposited in a repository)</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latin typeface="Lato"/>
                <a:ea typeface="Lato"/>
                <a:cs typeface="Lato"/>
                <a:sym typeface="Lato"/>
              </a:rPr>
              <a:t>Open Peer Review (after publication)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a:p>
            <a:pPr indent="0" lvl="0" marL="0" rtl="0" algn="l">
              <a:spcBef>
                <a:spcPts val="0"/>
              </a:spcBef>
              <a:spcAft>
                <a:spcPts val="0"/>
              </a:spcAft>
              <a:buNone/>
            </a:pPr>
            <a:r>
              <a:rPr lang="it">
                <a:solidFill>
                  <a:srgbClr val="333333"/>
                </a:solidFill>
                <a:highlight>
                  <a:srgbClr val="FFFFFF"/>
                </a:highlight>
                <a:latin typeface="Lato"/>
                <a:ea typeface="Lato"/>
                <a:cs typeface="Lato"/>
                <a:sym typeface="Lato"/>
              </a:rPr>
              <a:t>Articles and other types of content (posters, slides and documents) are published under a </a:t>
            </a:r>
            <a:r>
              <a:rPr lang="it" u="sng">
                <a:solidFill>
                  <a:srgbClr val="2A7697"/>
                </a:solidFill>
                <a:highlight>
                  <a:srgbClr val="FFFFFF"/>
                </a:highlight>
                <a:latin typeface="Lato"/>
                <a:ea typeface="Lato"/>
                <a:cs typeface="Lato"/>
                <a:sym typeface="Lato"/>
                <a:hlinkClick r:id="rId3">
                  <a:extLst>
                    <a:ext uri="{A12FA001-AC4F-418D-AE19-62706E023703}">
                      <ahyp:hlinkClr val="tx"/>
                    </a:ext>
                  </a:extLst>
                </a:hlinkClick>
              </a:rPr>
              <a:t>CC BY license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72"/>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Gates Open Research </a:t>
            </a:r>
            <a:endParaRPr/>
          </a:p>
        </p:txBody>
      </p:sp>
      <p:pic>
        <p:nvPicPr>
          <p:cNvPr id="422" name="Google Shape;422;p72"/>
          <p:cNvPicPr preferRelativeResize="0"/>
          <p:nvPr/>
        </p:nvPicPr>
        <p:blipFill>
          <a:blip r:embed="rId3">
            <a:alphaModFix/>
          </a:blip>
          <a:stretch>
            <a:fillRect/>
          </a:stretch>
        </p:blipFill>
        <p:spPr>
          <a:xfrm>
            <a:off x="1600200" y="1777650"/>
            <a:ext cx="6330148" cy="3137251"/>
          </a:xfrm>
          <a:prstGeom prst="rect">
            <a:avLst/>
          </a:prstGeom>
          <a:noFill/>
          <a:ln>
            <a:noFill/>
          </a:ln>
        </p:spPr>
      </p:pic>
      <p:sp>
        <p:nvSpPr>
          <p:cNvPr id="423" name="Google Shape;423;p72"/>
          <p:cNvSpPr txBox="1"/>
          <p:nvPr/>
        </p:nvSpPr>
        <p:spPr>
          <a:xfrm>
            <a:off x="-26100" y="4816450"/>
            <a:ext cx="7349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solidFill>
                  <a:schemeClr val="accent1"/>
                </a:solidFill>
                <a:latin typeface="Lato"/>
                <a:ea typeface="Lato"/>
                <a:cs typeface="Lato"/>
                <a:sym typeface="Lato"/>
              </a:rPr>
              <a:t>https://gatesopenresearch.org/about</a:t>
            </a:r>
            <a:endParaRPr sz="1100">
              <a:solidFill>
                <a:schemeClr val="accen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73"/>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Wellcome Open Research</a:t>
            </a:r>
            <a:endParaRPr/>
          </a:p>
        </p:txBody>
      </p:sp>
      <p:pic>
        <p:nvPicPr>
          <p:cNvPr id="429" name="Google Shape;429;p73"/>
          <p:cNvPicPr preferRelativeResize="0"/>
          <p:nvPr/>
        </p:nvPicPr>
        <p:blipFill>
          <a:blip r:embed="rId3">
            <a:alphaModFix/>
          </a:blip>
          <a:stretch>
            <a:fillRect/>
          </a:stretch>
        </p:blipFill>
        <p:spPr>
          <a:xfrm>
            <a:off x="2862961" y="1930050"/>
            <a:ext cx="6099815" cy="2927375"/>
          </a:xfrm>
          <a:prstGeom prst="rect">
            <a:avLst/>
          </a:prstGeom>
          <a:noFill/>
          <a:ln>
            <a:noFill/>
          </a:ln>
        </p:spPr>
      </p:pic>
      <p:sp>
        <p:nvSpPr>
          <p:cNvPr id="430" name="Google Shape;430;p73"/>
          <p:cNvSpPr txBox="1"/>
          <p:nvPr/>
        </p:nvSpPr>
        <p:spPr>
          <a:xfrm>
            <a:off x="98450" y="4781225"/>
            <a:ext cx="7349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latin typeface="Lato"/>
                <a:ea typeface="Lato"/>
                <a:cs typeface="Lato"/>
                <a:sym typeface="Lato"/>
              </a:rPr>
              <a:t>https://wellcomeopenresearch.org/</a:t>
            </a:r>
            <a:endParaRPr sz="1100">
              <a:latin typeface="Lato"/>
              <a:ea typeface="Lato"/>
              <a:cs typeface="Lato"/>
              <a:sym typeface="Lato"/>
            </a:endParaRPr>
          </a:p>
        </p:txBody>
      </p:sp>
      <p:sp>
        <p:nvSpPr>
          <p:cNvPr id="431" name="Google Shape;431;p73"/>
          <p:cNvSpPr txBox="1"/>
          <p:nvPr/>
        </p:nvSpPr>
        <p:spPr>
          <a:xfrm>
            <a:off x="416225" y="2705550"/>
            <a:ext cx="20367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latin typeface="Lato"/>
                <a:ea typeface="Lato"/>
                <a:cs typeface="Lato"/>
                <a:sym typeface="Lato"/>
              </a:rPr>
              <a:t>Principles and procedures similar to those of Gates Open research</a:t>
            </a:r>
            <a:endParaRPr>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4"/>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Wellcome Open Research</a:t>
            </a:r>
            <a:endParaRPr/>
          </a:p>
        </p:txBody>
      </p:sp>
      <p:sp>
        <p:nvSpPr>
          <p:cNvPr id="437" name="Google Shape;437;p74"/>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it"/>
              <a:t>The publishing platform for Wellcome </a:t>
            </a:r>
            <a:endParaRPr/>
          </a:p>
          <a:p>
            <a:pPr indent="0" lvl="0" marL="0" rtl="0" algn="l">
              <a:spcBef>
                <a:spcPts val="0"/>
              </a:spcBef>
              <a:spcAft>
                <a:spcPts val="0"/>
              </a:spcAft>
              <a:buNone/>
            </a:pPr>
            <a:r>
              <a:rPr lang="it"/>
              <a:t>funded (or co-funded) research</a:t>
            </a:r>
            <a:endParaRPr/>
          </a:p>
        </p:txBody>
      </p:sp>
      <p:sp>
        <p:nvSpPr>
          <p:cNvPr id="438" name="Google Shape;438;p74"/>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400">
                <a:solidFill>
                  <a:srgbClr val="333333"/>
                </a:solidFill>
                <a:highlight>
                  <a:srgbClr val="FFFFFF"/>
                </a:highlight>
                <a:latin typeface="Roboto"/>
                <a:ea typeface="Roboto"/>
                <a:cs typeface="Roboto"/>
                <a:sym typeface="Roboto"/>
              </a:rPr>
              <a:t>“Wellcome Open Research is an Open Research platform: all articles are published open access; the </a:t>
            </a:r>
            <a:r>
              <a:rPr lang="it" sz="1400" u="sng">
                <a:solidFill>
                  <a:srgbClr val="333333"/>
                </a:solidFill>
                <a:latin typeface="Roboto"/>
                <a:ea typeface="Roboto"/>
                <a:cs typeface="Roboto"/>
                <a:sym typeface="Roboto"/>
              </a:rPr>
              <a:t>publishing and peer-review processes are fully transparent;</a:t>
            </a:r>
            <a:r>
              <a:rPr lang="it" sz="1400">
                <a:solidFill>
                  <a:srgbClr val="333333"/>
                </a:solidFill>
                <a:highlight>
                  <a:srgbClr val="FFFFFF"/>
                </a:highlight>
                <a:latin typeface="Roboto"/>
                <a:ea typeface="Roboto"/>
                <a:cs typeface="Roboto"/>
                <a:sym typeface="Roboto"/>
              </a:rPr>
              <a:t> and authors are asked to include detailed descriptions of methods and to provide full and easy access to the source data underlying the results in order to improve reproducibility.”</a:t>
            </a:r>
            <a:endParaRPr sz="1400"/>
          </a:p>
        </p:txBody>
      </p:sp>
      <p:sp>
        <p:nvSpPr>
          <p:cNvPr id="439" name="Google Shape;439;p74"/>
          <p:cNvSpPr txBox="1"/>
          <p:nvPr/>
        </p:nvSpPr>
        <p:spPr>
          <a:xfrm>
            <a:off x="4572000" y="4459675"/>
            <a:ext cx="7349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latin typeface="Lato"/>
                <a:ea typeface="Lato"/>
                <a:cs typeface="Lato"/>
                <a:sym typeface="Lato"/>
              </a:rPr>
              <a:t>https://wellcomeopenresearch.org/about</a:t>
            </a:r>
            <a:endParaRPr sz="1000">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75"/>
          <p:cNvSpPr txBox="1"/>
          <p:nvPr>
            <p:ph type="title"/>
          </p:nvPr>
        </p:nvSpPr>
        <p:spPr>
          <a:xfrm>
            <a:off x="729450" y="733950"/>
            <a:ext cx="7688400" cy="1244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Oltre 1.200</a:t>
            </a:r>
            <a:endParaRPr/>
          </a:p>
        </p:txBody>
      </p:sp>
      <p:sp>
        <p:nvSpPr>
          <p:cNvPr id="445" name="Google Shape;445;p75"/>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it" sz="1800"/>
              <a:t>the articles, all freely accessible and reusable, published by the </a:t>
            </a:r>
            <a:r>
              <a:rPr lang="it" sz="1800">
                <a:highlight>
                  <a:schemeClr val="accent3"/>
                </a:highlight>
              </a:rPr>
              <a:t>Wellcome Open Research platform</a:t>
            </a:r>
            <a:endParaRPr sz="1800">
              <a:highlight>
                <a:schemeClr val="accent3"/>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76"/>
          <p:cNvPicPr preferRelativeResize="0"/>
          <p:nvPr/>
        </p:nvPicPr>
        <p:blipFill>
          <a:blip r:embed="rId3">
            <a:alphaModFix/>
          </a:blip>
          <a:stretch>
            <a:fillRect/>
          </a:stretch>
        </p:blipFill>
        <p:spPr>
          <a:xfrm>
            <a:off x="0" y="-1"/>
            <a:ext cx="9144003" cy="5143501"/>
          </a:xfrm>
          <a:prstGeom prst="rect">
            <a:avLst/>
          </a:prstGeom>
          <a:noFill/>
          <a:ln>
            <a:noFill/>
          </a:ln>
        </p:spPr>
      </p:pic>
      <p:sp>
        <p:nvSpPr>
          <p:cNvPr id="451" name="Google Shape;451;p76"/>
          <p:cNvSpPr txBox="1"/>
          <p:nvPr/>
        </p:nvSpPr>
        <p:spPr>
          <a:xfrm>
            <a:off x="175950" y="449675"/>
            <a:ext cx="5961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400">
                <a:highlight>
                  <a:schemeClr val="dk1"/>
                </a:highlight>
                <a:latin typeface="Playfair Display"/>
                <a:ea typeface="Playfair Display"/>
                <a:cs typeface="Playfair Display"/>
                <a:sym typeface="Playfair Display"/>
              </a:rPr>
              <a:t>And now,</a:t>
            </a:r>
            <a:endParaRPr sz="2400">
              <a:highlight>
                <a:schemeClr val="dk1"/>
              </a:highlight>
              <a:latin typeface="Playfair Display"/>
              <a:ea typeface="Playfair Display"/>
              <a:cs typeface="Playfair Display"/>
              <a:sym typeface="Playfair Display"/>
            </a:endParaRPr>
          </a:p>
          <a:p>
            <a:pPr indent="0" lvl="0" marL="0" rtl="0" algn="l">
              <a:spcBef>
                <a:spcPts val="0"/>
              </a:spcBef>
              <a:spcAft>
                <a:spcPts val="0"/>
              </a:spcAft>
              <a:buNone/>
            </a:pPr>
            <a:r>
              <a:rPr lang="it" sz="2400">
                <a:highlight>
                  <a:schemeClr val="dk1"/>
                </a:highlight>
                <a:latin typeface="Playfair Display"/>
                <a:ea typeface="Playfair Display"/>
                <a:cs typeface="Playfair Display"/>
                <a:sym typeface="Playfair Display"/>
              </a:rPr>
              <a:t>have your say!</a:t>
            </a:r>
            <a:endParaRPr>
              <a:latin typeface="Playfair Display"/>
              <a:ea typeface="Playfair Display"/>
              <a:cs typeface="Playfair Display"/>
              <a:sym typeface="Playfair Display"/>
            </a:endParaRPr>
          </a:p>
        </p:txBody>
      </p:sp>
      <p:sp>
        <p:nvSpPr>
          <p:cNvPr id="452" name="Google Shape;452;p76"/>
          <p:cNvSpPr txBox="1"/>
          <p:nvPr/>
        </p:nvSpPr>
        <p:spPr>
          <a:xfrm>
            <a:off x="341500" y="4067200"/>
            <a:ext cx="5961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2200" u="sng">
                <a:solidFill>
                  <a:schemeClr val="hlink"/>
                </a:solidFill>
                <a:latin typeface="Playfair Display"/>
                <a:ea typeface="Playfair Display"/>
                <a:cs typeface="Playfair Display"/>
                <a:sym typeface="Playfair Display"/>
                <a:hlinkClick r:id="rId4"/>
              </a:rPr>
              <a:t>www.menti.com</a:t>
            </a:r>
            <a:endParaRPr sz="2200">
              <a:latin typeface="Playfair Display"/>
              <a:ea typeface="Playfair Display"/>
              <a:cs typeface="Playfair Display"/>
              <a:sym typeface="Playfair Display"/>
            </a:endParaRPr>
          </a:p>
          <a:p>
            <a:pPr indent="0" lvl="0" marL="0" rtl="0" algn="l">
              <a:spcBef>
                <a:spcPts val="0"/>
              </a:spcBef>
              <a:spcAft>
                <a:spcPts val="0"/>
              </a:spcAft>
              <a:buNone/>
            </a:pPr>
            <a:r>
              <a:rPr lang="it" sz="2200">
                <a:latin typeface="Playfair Display"/>
                <a:ea typeface="Playfair Display"/>
                <a:cs typeface="Playfair Display"/>
                <a:sym typeface="Playfair Display"/>
              </a:rPr>
              <a:t>Voting code:  </a:t>
            </a:r>
            <a:r>
              <a:rPr b="1" lang="it" sz="2200">
                <a:latin typeface="Playfair Display"/>
                <a:ea typeface="Playfair Display"/>
                <a:cs typeface="Playfair Display"/>
                <a:sym typeface="Playfair Display"/>
              </a:rPr>
              <a:t>5722 0579</a:t>
            </a:r>
            <a:endParaRPr b="1" sz="2200">
              <a:latin typeface="Playfair Display"/>
              <a:ea typeface="Playfair Display"/>
              <a:cs typeface="Playfair Display"/>
              <a:sym typeface="Playfair Display"/>
            </a:endParaRPr>
          </a:p>
        </p:txBody>
      </p:sp>
      <p:pic>
        <p:nvPicPr>
          <p:cNvPr id="453" name="Google Shape;453;p76"/>
          <p:cNvPicPr preferRelativeResize="0"/>
          <p:nvPr/>
        </p:nvPicPr>
        <p:blipFill>
          <a:blip r:embed="rId5">
            <a:alphaModFix/>
          </a:blip>
          <a:stretch>
            <a:fillRect/>
          </a:stretch>
        </p:blipFill>
        <p:spPr>
          <a:xfrm>
            <a:off x="495613" y="1765350"/>
            <a:ext cx="1330425" cy="1330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id="458" name="Google Shape;458;p77"/>
          <p:cNvPicPr preferRelativeResize="0"/>
          <p:nvPr/>
        </p:nvPicPr>
        <p:blipFill>
          <a:blip r:embed="rId3">
            <a:alphaModFix/>
          </a:blip>
          <a:stretch>
            <a:fillRect/>
          </a:stretch>
        </p:blipFill>
        <p:spPr>
          <a:xfrm>
            <a:off x="5042325" y="134487"/>
            <a:ext cx="3631375" cy="4874518"/>
          </a:xfrm>
          <a:prstGeom prst="rect">
            <a:avLst/>
          </a:prstGeom>
          <a:noFill/>
          <a:ln>
            <a:noFill/>
          </a:ln>
        </p:spPr>
      </p:pic>
      <p:sp>
        <p:nvSpPr>
          <p:cNvPr id="459" name="Google Shape;459;p77"/>
          <p:cNvSpPr txBox="1"/>
          <p:nvPr>
            <p:ph type="title"/>
          </p:nvPr>
        </p:nvSpPr>
        <p:spPr>
          <a:xfrm>
            <a:off x="265500" y="1081675"/>
            <a:ext cx="4045200" cy="1786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it"/>
              <a:t>Check Open Scholarly Publishing Myths</a:t>
            </a:r>
            <a:endParaRPr/>
          </a:p>
        </p:txBody>
      </p:sp>
      <p:sp>
        <p:nvSpPr>
          <p:cNvPr id="460" name="Google Shape;460;p77"/>
          <p:cNvSpPr txBox="1"/>
          <p:nvPr>
            <p:ph idx="1" type="subTitle"/>
          </p:nvPr>
        </p:nvSpPr>
        <p:spPr>
          <a:xfrm>
            <a:off x="265500" y="2921401"/>
            <a:ext cx="4045200" cy="13455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it">
                <a:latin typeface="Roboto"/>
                <a:ea typeface="Roboto"/>
                <a:cs typeface="Roboto"/>
                <a:sym typeface="Roboto"/>
              </a:rPr>
              <a:t>Tennant JP, Crane H, Crick T, Davila J, Enkhbayar A, Havemann J, Kramer B, Martin R, Masuzzo P, Nobes A, Rice C, Rivera-López BS, Ross-Hellauer T, Sattler S, Thacker P, Vanholsbeeck M. 2019. </a:t>
            </a:r>
            <a:r>
              <a:rPr b="1" lang="it">
                <a:latin typeface="Roboto"/>
                <a:ea typeface="Roboto"/>
                <a:cs typeface="Roboto"/>
                <a:sym typeface="Roboto"/>
              </a:rPr>
              <a:t>Ten myths around open scholarly publishing</a:t>
            </a:r>
            <a:r>
              <a:rPr lang="it">
                <a:latin typeface="Roboto"/>
                <a:ea typeface="Roboto"/>
                <a:cs typeface="Roboto"/>
                <a:sym typeface="Roboto"/>
              </a:rPr>
              <a:t>. PeerJ Preprints 7:e27580v1 </a:t>
            </a:r>
            <a:r>
              <a:rPr lang="it" u="sng">
                <a:solidFill>
                  <a:schemeClr val="hlink"/>
                </a:solidFill>
                <a:latin typeface="Roboto"/>
                <a:ea typeface="Roboto"/>
                <a:cs typeface="Roboto"/>
                <a:sym typeface="Roboto"/>
                <a:hlinkClick r:id="rId4"/>
              </a:rPr>
              <a:t>https://doi.org/10.7287/peerj.preprints.27580v1</a:t>
            </a:r>
            <a:r>
              <a:rPr lang="it">
                <a:latin typeface="Roboto"/>
                <a:ea typeface="Roboto"/>
                <a:cs typeface="Roboto"/>
                <a:sym typeface="Roboto"/>
              </a:rPr>
              <a:t> </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78"/>
          <p:cNvSpPr/>
          <p:nvPr/>
        </p:nvSpPr>
        <p:spPr>
          <a:xfrm>
            <a:off x="0" y="3523300"/>
            <a:ext cx="9151500" cy="1063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78"/>
          <p:cNvSpPr txBox="1"/>
          <p:nvPr>
            <p:ph type="title"/>
          </p:nvPr>
        </p:nvSpPr>
        <p:spPr>
          <a:xfrm>
            <a:off x="729450" y="733950"/>
            <a:ext cx="7688400" cy="1332000"/>
          </a:xfrm>
          <a:prstGeom prst="rect">
            <a:avLst/>
          </a:prstGeom>
        </p:spPr>
        <p:txBody>
          <a:bodyPr anchorCtr="0" anchor="t" bIns="91425" lIns="91425" spcFirstLastPara="1" rIns="91425" wrap="square" tIns="91425">
            <a:noAutofit/>
          </a:bodyPr>
          <a:lstStyle/>
          <a:p>
            <a:pPr indent="0" lvl="0" marL="0" rtl="0" algn="l">
              <a:lnSpc>
                <a:spcPct val="120000"/>
              </a:lnSpc>
              <a:spcBef>
                <a:spcPts val="3000"/>
              </a:spcBef>
              <a:spcAft>
                <a:spcPts val="1500"/>
              </a:spcAft>
              <a:buSzPts val="990"/>
              <a:buNone/>
            </a:pPr>
            <a:r>
              <a:rPr lang="it" sz="1535">
                <a:solidFill>
                  <a:srgbClr val="2D2E33"/>
                </a:solidFill>
                <a:latin typeface="Montserrat"/>
                <a:ea typeface="Montserrat"/>
                <a:cs typeface="Montserrat"/>
                <a:sym typeface="Montserrat"/>
              </a:rPr>
              <a:t>This presentation is part of a project that has received funding from the European Union’s Horizon 2020 research and innovation programme under grant agreement Nos 857650 (EOSC-Pillar), 824087 (EOSC-Life), and 676559 (ELIXIR-EXCELERATE), and was supported by the Italian Computing and Data Infrastructure (ICDI).</a:t>
            </a:r>
            <a:endParaRPr sz="5900"/>
          </a:p>
        </p:txBody>
      </p:sp>
      <p:sp>
        <p:nvSpPr>
          <p:cNvPr id="467" name="Google Shape;467;p78"/>
          <p:cNvSpPr txBox="1"/>
          <p:nvPr>
            <p:ph idx="1" type="body"/>
          </p:nvPr>
        </p:nvSpPr>
        <p:spPr>
          <a:xfrm>
            <a:off x="729450" y="2212521"/>
            <a:ext cx="7688400" cy="10638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it"/>
              <a:t>This presentation is released under a CC-BY 4.0 licence. To cite this presentation, please copy and paste:</a:t>
            </a:r>
            <a:endParaRPr/>
          </a:p>
          <a:p>
            <a:pPr indent="0" lvl="0" marL="0" rtl="0" algn="l">
              <a:spcBef>
                <a:spcPts val="1200"/>
              </a:spcBef>
              <a:spcAft>
                <a:spcPts val="1200"/>
              </a:spcAft>
              <a:buNone/>
            </a:pPr>
            <a:r>
              <a:rPr lang="it"/>
              <a:t>Pavone, Gina, Lazzeri, Emma, Carta, Claudio, Chiara, Matteo, &amp; Quaglia, Federica. (2022, March 11). Practical course on FAIR Data Stewardship in Life Science. Zenodo. https://doi.org/10.5281/zenodo.6323375.</a:t>
            </a:r>
            <a:endParaRPr/>
          </a:p>
        </p:txBody>
      </p:sp>
      <p:pic>
        <p:nvPicPr>
          <p:cNvPr id="468" name="Google Shape;468;p78"/>
          <p:cNvPicPr preferRelativeResize="0"/>
          <p:nvPr/>
        </p:nvPicPr>
        <p:blipFill>
          <a:blip r:embed="rId3">
            <a:alphaModFix/>
          </a:blip>
          <a:stretch>
            <a:fillRect/>
          </a:stretch>
        </p:blipFill>
        <p:spPr>
          <a:xfrm>
            <a:off x="7940978" y="4671837"/>
            <a:ext cx="1129551" cy="398175"/>
          </a:xfrm>
          <a:prstGeom prst="rect">
            <a:avLst/>
          </a:prstGeom>
          <a:noFill/>
          <a:ln>
            <a:noFill/>
          </a:ln>
        </p:spPr>
      </p:pic>
      <p:pic>
        <p:nvPicPr>
          <p:cNvPr id="469" name="Google Shape;469;p78"/>
          <p:cNvPicPr preferRelativeResize="0"/>
          <p:nvPr/>
        </p:nvPicPr>
        <p:blipFill>
          <a:blip r:embed="rId4">
            <a:alphaModFix/>
          </a:blip>
          <a:stretch>
            <a:fillRect/>
          </a:stretch>
        </p:blipFill>
        <p:spPr>
          <a:xfrm>
            <a:off x="2818008" y="3616960"/>
            <a:ext cx="988325" cy="876480"/>
          </a:xfrm>
          <a:prstGeom prst="rect">
            <a:avLst/>
          </a:prstGeom>
          <a:noFill/>
          <a:ln>
            <a:noFill/>
          </a:ln>
        </p:spPr>
      </p:pic>
      <p:pic>
        <p:nvPicPr>
          <p:cNvPr id="470" name="Google Shape;470;p78"/>
          <p:cNvPicPr preferRelativeResize="0"/>
          <p:nvPr/>
        </p:nvPicPr>
        <p:blipFill>
          <a:blip r:embed="rId5">
            <a:alphaModFix/>
          </a:blip>
          <a:stretch>
            <a:fillRect/>
          </a:stretch>
        </p:blipFill>
        <p:spPr>
          <a:xfrm>
            <a:off x="196300" y="3620350"/>
            <a:ext cx="869678" cy="869700"/>
          </a:xfrm>
          <a:prstGeom prst="rect">
            <a:avLst/>
          </a:prstGeom>
          <a:noFill/>
          <a:ln>
            <a:noFill/>
          </a:ln>
        </p:spPr>
      </p:pic>
      <p:pic>
        <p:nvPicPr>
          <p:cNvPr id="471" name="Google Shape;471;p78"/>
          <p:cNvPicPr preferRelativeResize="0"/>
          <p:nvPr/>
        </p:nvPicPr>
        <p:blipFill>
          <a:blip r:embed="rId6">
            <a:alphaModFix/>
          </a:blip>
          <a:stretch>
            <a:fillRect/>
          </a:stretch>
        </p:blipFill>
        <p:spPr>
          <a:xfrm>
            <a:off x="3909084" y="3641131"/>
            <a:ext cx="1446800" cy="828137"/>
          </a:xfrm>
          <a:prstGeom prst="rect">
            <a:avLst/>
          </a:prstGeom>
          <a:noFill/>
          <a:ln>
            <a:noFill/>
          </a:ln>
        </p:spPr>
      </p:pic>
      <p:pic>
        <p:nvPicPr>
          <p:cNvPr id="472" name="Google Shape;472;p78"/>
          <p:cNvPicPr preferRelativeResize="0"/>
          <p:nvPr/>
        </p:nvPicPr>
        <p:blipFill>
          <a:blip r:embed="rId7">
            <a:alphaModFix/>
          </a:blip>
          <a:stretch>
            <a:fillRect/>
          </a:stretch>
        </p:blipFill>
        <p:spPr>
          <a:xfrm>
            <a:off x="1168729" y="3761825"/>
            <a:ext cx="1546527" cy="586750"/>
          </a:xfrm>
          <a:prstGeom prst="rect">
            <a:avLst/>
          </a:prstGeom>
          <a:noFill/>
          <a:ln>
            <a:noFill/>
          </a:ln>
        </p:spPr>
      </p:pic>
      <p:pic>
        <p:nvPicPr>
          <p:cNvPr id="473" name="Google Shape;473;p78"/>
          <p:cNvPicPr preferRelativeResize="0"/>
          <p:nvPr/>
        </p:nvPicPr>
        <p:blipFill>
          <a:blip r:embed="rId8">
            <a:alphaModFix/>
          </a:blip>
          <a:stretch>
            <a:fillRect/>
          </a:stretch>
        </p:blipFill>
        <p:spPr>
          <a:xfrm>
            <a:off x="5458635" y="3588550"/>
            <a:ext cx="1244399" cy="933300"/>
          </a:xfrm>
          <a:prstGeom prst="rect">
            <a:avLst/>
          </a:prstGeom>
          <a:noFill/>
          <a:ln>
            <a:noFill/>
          </a:ln>
        </p:spPr>
      </p:pic>
      <p:pic>
        <p:nvPicPr>
          <p:cNvPr id="474" name="Google Shape;474;p78"/>
          <p:cNvPicPr preferRelativeResize="0"/>
          <p:nvPr/>
        </p:nvPicPr>
        <p:blipFill>
          <a:blip r:embed="rId9">
            <a:alphaModFix/>
          </a:blip>
          <a:stretch>
            <a:fillRect/>
          </a:stretch>
        </p:blipFill>
        <p:spPr>
          <a:xfrm>
            <a:off x="6805786" y="3561038"/>
            <a:ext cx="988325" cy="988325"/>
          </a:xfrm>
          <a:prstGeom prst="rect">
            <a:avLst/>
          </a:prstGeom>
          <a:noFill/>
          <a:ln>
            <a:noFill/>
          </a:ln>
        </p:spPr>
      </p:pic>
      <p:pic>
        <p:nvPicPr>
          <p:cNvPr id="475" name="Google Shape;475;p78"/>
          <p:cNvPicPr preferRelativeResize="0"/>
          <p:nvPr/>
        </p:nvPicPr>
        <p:blipFill>
          <a:blip r:embed="rId10">
            <a:alphaModFix/>
          </a:blip>
          <a:stretch>
            <a:fillRect/>
          </a:stretch>
        </p:blipFill>
        <p:spPr>
          <a:xfrm>
            <a:off x="7896863" y="3746162"/>
            <a:ext cx="1075174" cy="6522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5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Problems to solve</a:t>
            </a:r>
            <a:endParaRPr/>
          </a:p>
        </p:txBody>
      </p:sp>
      <p:sp>
        <p:nvSpPr>
          <p:cNvPr id="272" name="Google Shape;272;p52"/>
          <p:cNvSpPr/>
          <p:nvPr/>
        </p:nvSpPr>
        <p:spPr>
          <a:xfrm>
            <a:off x="1324590" y="2181675"/>
            <a:ext cx="328800" cy="328800"/>
          </a:xfrm>
          <a:prstGeom prst="ellipse">
            <a:avLst/>
          </a:prstGeom>
          <a:solidFill>
            <a:srgbClr val="00BF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FFFFFF"/>
                </a:solidFill>
              </a:rPr>
              <a:t>1</a:t>
            </a:r>
            <a:endParaRPr b="1">
              <a:solidFill>
                <a:srgbClr val="FFFFFF"/>
              </a:solidFill>
            </a:endParaRPr>
          </a:p>
        </p:txBody>
      </p:sp>
      <p:sp>
        <p:nvSpPr>
          <p:cNvPr id="273" name="Google Shape;273;p52"/>
          <p:cNvSpPr txBox="1"/>
          <p:nvPr>
            <p:ph idx="1" type="body"/>
          </p:nvPr>
        </p:nvSpPr>
        <p:spPr>
          <a:xfrm>
            <a:off x="1847691" y="2073775"/>
            <a:ext cx="2832900" cy="1051800"/>
          </a:xfrm>
          <a:prstGeom prst="rect">
            <a:avLst/>
          </a:prstGeom>
        </p:spPr>
        <p:txBody>
          <a:bodyPr anchorCtr="0" anchor="t" bIns="91425" lIns="91425" spcFirstLastPara="1" rIns="91425" wrap="square" tIns="91425">
            <a:normAutofit fontScale="25000" lnSpcReduction="20000"/>
          </a:bodyPr>
          <a:lstStyle/>
          <a:p>
            <a:pPr indent="0" lvl="0" marL="0" marR="0" rtl="0" algn="l">
              <a:lnSpc>
                <a:spcPct val="115000"/>
              </a:lnSpc>
              <a:spcBef>
                <a:spcPts val="0"/>
              </a:spcBef>
              <a:spcAft>
                <a:spcPts val="0"/>
              </a:spcAft>
              <a:buNone/>
            </a:pPr>
            <a:r>
              <a:rPr b="1" lang="it" sz="5600"/>
              <a:t>Paywalls</a:t>
            </a:r>
            <a:endParaRPr b="1" sz="5600"/>
          </a:p>
          <a:p>
            <a:pPr indent="0" lvl="0" marL="0" marR="0" rtl="0" algn="l">
              <a:lnSpc>
                <a:spcPct val="115000"/>
              </a:lnSpc>
              <a:spcBef>
                <a:spcPts val="1200"/>
              </a:spcBef>
              <a:spcAft>
                <a:spcPts val="0"/>
              </a:spcAft>
              <a:buNone/>
            </a:pPr>
            <a:r>
              <a:rPr lang="it" sz="5600"/>
              <a:t>Overcoming the model of commercial scientific communication </a:t>
            </a:r>
            <a:endParaRPr sz="5600"/>
          </a:p>
          <a:p>
            <a:pPr indent="0" lvl="0" marL="0" rtl="0" algn="l">
              <a:spcBef>
                <a:spcPts val="1200"/>
              </a:spcBef>
              <a:spcAft>
                <a:spcPts val="1200"/>
              </a:spcAft>
              <a:buNone/>
            </a:pPr>
            <a:r>
              <a:t/>
            </a:r>
            <a:endParaRPr sz="1100"/>
          </a:p>
        </p:txBody>
      </p:sp>
      <p:sp>
        <p:nvSpPr>
          <p:cNvPr id="274" name="Google Shape;274;p52"/>
          <p:cNvSpPr/>
          <p:nvPr/>
        </p:nvSpPr>
        <p:spPr>
          <a:xfrm>
            <a:off x="1400790" y="3404075"/>
            <a:ext cx="328800" cy="328800"/>
          </a:xfrm>
          <a:prstGeom prst="ellipse">
            <a:avLst/>
          </a:prstGeom>
          <a:solidFill>
            <a:srgbClr val="00BF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FFFFFF"/>
                </a:solidFill>
              </a:rPr>
              <a:t>2</a:t>
            </a:r>
            <a:endParaRPr b="1">
              <a:solidFill>
                <a:srgbClr val="FFFFFF"/>
              </a:solidFill>
            </a:endParaRPr>
          </a:p>
        </p:txBody>
      </p:sp>
      <p:sp>
        <p:nvSpPr>
          <p:cNvPr id="275" name="Google Shape;275;p52"/>
          <p:cNvSpPr txBox="1"/>
          <p:nvPr>
            <p:ph idx="1" type="body"/>
          </p:nvPr>
        </p:nvSpPr>
        <p:spPr>
          <a:xfrm>
            <a:off x="1847691" y="3307900"/>
            <a:ext cx="2832900" cy="105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it" sz="1400"/>
              <a:t>APCs</a:t>
            </a:r>
            <a:endParaRPr b="1" sz="1400"/>
          </a:p>
          <a:p>
            <a:pPr indent="0" lvl="0" marL="0" rtl="0" algn="l">
              <a:spcBef>
                <a:spcPts val="1200"/>
              </a:spcBef>
              <a:spcAft>
                <a:spcPts val="1200"/>
              </a:spcAft>
              <a:buNone/>
            </a:pPr>
            <a:r>
              <a:rPr lang="it" sz="1400"/>
              <a:t>Do not encourage the false myth of paying to publish</a:t>
            </a:r>
            <a:endParaRPr sz="1400"/>
          </a:p>
        </p:txBody>
      </p:sp>
      <p:sp>
        <p:nvSpPr>
          <p:cNvPr id="276" name="Google Shape;276;p52"/>
          <p:cNvSpPr/>
          <p:nvPr/>
        </p:nvSpPr>
        <p:spPr>
          <a:xfrm>
            <a:off x="5090809" y="2181675"/>
            <a:ext cx="328800" cy="328800"/>
          </a:xfrm>
          <a:prstGeom prst="ellipse">
            <a:avLst/>
          </a:prstGeom>
          <a:solidFill>
            <a:srgbClr val="00BF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FFFFFF"/>
                </a:solidFill>
              </a:rPr>
              <a:t>3</a:t>
            </a:r>
            <a:endParaRPr b="1">
              <a:solidFill>
                <a:srgbClr val="FFFFFF"/>
              </a:solidFill>
            </a:endParaRPr>
          </a:p>
        </p:txBody>
      </p:sp>
      <p:sp>
        <p:nvSpPr>
          <p:cNvPr id="277" name="Google Shape;277;p52"/>
          <p:cNvSpPr txBox="1"/>
          <p:nvPr>
            <p:ph idx="1" type="body"/>
          </p:nvPr>
        </p:nvSpPr>
        <p:spPr>
          <a:xfrm>
            <a:off x="5536099" y="2073775"/>
            <a:ext cx="3105000" cy="10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1400"/>
              <a:t>Copyright</a:t>
            </a:r>
            <a:endParaRPr b="1" sz="1400"/>
          </a:p>
          <a:p>
            <a:pPr indent="0" lvl="0" marL="0" rtl="0" algn="l">
              <a:spcBef>
                <a:spcPts val="1200"/>
              </a:spcBef>
              <a:spcAft>
                <a:spcPts val="0"/>
              </a:spcAft>
              <a:buNone/>
            </a:pPr>
            <a:r>
              <a:rPr lang="it" sz="1400"/>
              <a:t>Authors must be free to disseminate their work</a:t>
            </a:r>
            <a:endParaRPr sz="1400"/>
          </a:p>
          <a:p>
            <a:pPr indent="0" lvl="0" marL="0" rtl="0" algn="l">
              <a:spcBef>
                <a:spcPts val="1200"/>
              </a:spcBef>
              <a:spcAft>
                <a:spcPts val="1200"/>
              </a:spcAft>
              <a:buNone/>
            </a:pPr>
            <a:r>
              <a:t/>
            </a:r>
            <a:endParaRPr sz="1100"/>
          </a:p>
        </p:txBody>
      </p:sp>
      <p:sp>
        <p:nvSpPr>
          <p:cNvPr id="278" name="Google Shape;278;p52"/>
          <p:cNvSpPr/>
          <p:nvPr/>
        </p:nvSpPr>
        <p:spPr>
          <a:xfrm>
            <a:off x="5090809" y="3404075"/>
            <a:ext cx="328800" cy="328800"/>
          </a:xfrm>
          <a:prstGeom prst="ellipse">
            <a:avLst/>
          </a:prstGeom>
          <a:solidFill>
            <a:srgbClr val="00BF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it">
                <a:solidFill>
                  <a:srgbClr val="FFFFFF"/>
                </a:solidFill>
              </a:rPr>
              <a:t>4</a:t>
            </a:r>
            <a:endParaRPr b="1">
              <a:solidFill>
                <a:srgbClr val="FFFFFF"/>
              </a:solidFill>
            </a:endParaRPr>
          </a:p>
        </p:txBody>
      </p:sp>
      <p:sp>
        <p:nvSpPr>
          <p:cNvPr id="279" name="Google Shape;279;p52"/>
          <p:cNvSpPr txBox="1"/>
          <p:nvPr>
            <p:ph idx="1" type="body"/>
          </p:nvPr>
        </p:nvSpPr>
        <p:spPr>
          <a:xfrm>
            <a:off x="5536112" y="3307900"/>
            <a:ext cx="2832900" cy="1051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it" sz="1400"/>
              <a:t>Licences</a:t>
            </a:r>
            <a:endParaRPr b="1" sz="1400"/>
          </a:p>
          <a:p>
            <a:pPr indent="0" lvl="0" marL="0" rtl="0" algn="l">
              <a:spcBef>
                <a:spcPts val="1200"/>
              </a:spcBef>
              <a:spcAft>
                <a:spcPts val="0"/>
              </a:spcAft>
              <a:buNone/>
            </a:pPr>
            <a:r>
              <a:rPr lang="it" sz="1400"/>
              <a:t>Release products under licenses that allow reuse</a:t>
            </a:r>
            <a:endParaRPr sz="1400"/>
          </a:p>
          <a:p>
            <a:pPr indent="0" lvl="0" marL="0" rtl="0" algn="l">
              <a:spcBef>
                <a:spcPts val="1200"/>
              </a:spcBef>
              <a:spcAft>
                <a:spcPts val="1200"/>
              </a:spcAft>
              <a:buNone/>
            </a:pPr>
            <a:r>
              <a:t/>
            </a:r>
            <a:endParaRPr b="1"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283" name="Shape 283"/>
        <p:cNvGrpSpPr/>
        <p:nvPr/>
      </p:nvGrpSpPr>
      <p:grpSpPr>
        <a:xfrm>
          <a:off x="0" y="0"/>
          <a:ext cx="0" cy="0"/>
          <a:chOff x="0" y="0"/>
          <a:chExt cx="0" cy="0"/>
        </a:xfrm>
      </p:grpSpPr>
      <p:sp>
        <p:nvSpPr>
          <p:cNvPr id="284" name="Google Shape;284;p53"/>
          <p:cNvSpPr txBox="1"/>
          <p:nvPr>
            <p:ph type="title"/>
          </p:nvPr>
        </p:nvSpPr>
        <p:spPr>
          <a:xfrm>
            <a:off x="729450" y="1322450"/>
            <a:ext cx="7010100" cy="350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sz="1200"/>
              <a:t>Concrete  examples</a:t>
            </a:r>
            <a:endParaRPr sz="1200"/>
          </a:p>
        </p:txBody>
      </p:sp>
      <p:sp>
        <p:nvSpPr>
          <p:cNvPr id="285" name="Google Shape;285;p53"/>
          <p:cNvSpPr txBox="1"/>
          <p:nvPr>
            <p:ph idx="4294967295" type="body"/>
          </p:nvPr>
        </p:nvSpPr>
        <p:spPr>
          <a:xfrm>
            <a:off x="729450" y="1749350"/>
            <a:ext cx="7010100" cy="262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3000">
                <a:solidFill>
                  <a:srgbClr val="FFFFFF"/>
                </a:solidFill>
              </a:rPr>
              <a:t>Several initiatives to achieve </a:t>
            </a:r>
            <a:endParaRPr sz="3000">
              <a:solidFill>
                <a:srgbClr val="FFFFFF"/>
              </a:solidFill>
            </a:endParaRPr>
          </a:p>
          <a:p>
            <a:pPr indent="0" lvl="0" marL="0" rtl="0" algn="l">
              <a:spcBef>
                <a:spcPts val="1200"/>
              </a:spcBef>
              <a:spcAft>
                <a:spcPts val="0"/>
              </a:spcAft>
              <a:buNone/>
            </a:pPr>
            <a:r>
              <a:rPr lang="it" sz="3000">
                <a:solidFill>
                  <a:srgbClr val="FFFFFF"/>
                </a:solidFill>
              </a:rPr>
              <a:t>Open Access by overcoming the APCs </a:t>
            </a:r>
            <a:endParaRPr sz="3000">
              <a:solidFill>
                <a:srgbClr val="FFFFFF"/>
              </a:solidFill>
            </a:endParaRPr>
          </a:p>
          <a:p>
            <a:pPr indent="0" lvl="0" marL="0" rtl="0" algn="l">
              <a:spcBef>
                <a:spcPts val="1200"/>
              </a:spcBef>
              <a:spcAft>
                <a:spcPts val="1200"/>
              </a:spcAft>
              <a:buNone/>
            </a:pPr>
            <a:r>
              <a:rPr lang="it" sz="3000">
                <a:solidFill>
                  <a:srgbClr val="FFFFFF"/>
                </a:solidFill>
              </a:rPr>
              <a:t>charged to authors</a:t>
            </a:r>
            <a:endParaRPr sz="30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4"/>
          <p:cNvSpPr txBox="1"/>
          <p:nvPr>
            <p:ph type="title"/>
          </p:nvPr>
        </p:nvSpPr>
        <p:spPr>
          <a:xfrm>
            <a:off x="729450" y="1367864"/>
            <a:ext cx="7688400" cy="535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it"/>
              <a:t>Publishing without APCs on authors</a:t>
            </a:r>
            <a:endParaRPr sz="1000"/>
          </a:p>
        </p:txBody>
      </p:sp>
      <p:grpSp>
        <p:nvGrpSpPr>
          <p:cNvPr id="291" name="Google Shape;291;p54"/>
          <p:cNvGrpSpPr/>
          <p:nvPr/>
        </p:nvGrpSpPr>
        <p:grpSpPr>
          <a:xfrm>
            <a:off x="830400" y="3274596"/>
            <a:ext cx="2501700" cy="1353953"/>
            <a:chOff x="830400" y="3274596"/>
            <a:chExt cx="2501700" cy="1353953"/>
          </a:xfrm>
        </p:grpSpPr>
        <p:sp>
          <p:nvSpPr>
            <p:cNvPr id="292" name="Google Shape;292;p54"/>
            <p:cNvSpPr/>
            <p:nvPr/>
          </p:nvSpPr>
          <p:spPr>
            <a:xfrm>
              <a:off x="830400" y="3360750"/>
              <a:ext cx="2501700" cy="126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54"/>
            <p:cNvSpPr/>
            <p:nvPr/>
          </p:nvSpPr>
          <p:spPr>
            <a:xfrm>
              <a:off x="1059092" y="3274596"/>
              <a:ext cx="219600" cy="936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4" name="Google Shape;294;p54"/>
          <p:cNvSpPr txBox="1"/>
          <p:nvPr>
            <p:ph type="title"/>
          </p:nvPr>
        </p:nvSpPr>
        <p:spPr>
          <a:xfrm>
            <a:off x="967528" y="3455478"/>
            <a:ext cx="2238300" cy="430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sz="1000"/>
              <a:t>Community driven initiatives</a:t>
            </a:r>
            <a:endParaRPr sz="1000"/>
          </a:p>
        </p:txBody>
      </p:sp>
      <p:sp>
        <p:nvSpPr>
          <p:cNvPr id="295" name="Google Shape;295;p54"/>
          <p:cNvSpPr txBox="1"/>
          <p:nvPr>
            <p:ph idx="4294967295" type="body"/>
          </p:nvPr>
        </p:nvSpPr>
        <p:spPr>
          <a:xfrm>
            <a:off x="967528" y="3885655"/>
            <a:ext cx="2238300" cy="831300"/>
          </a:xfrm>
          <a:prstGeom prst="rect">
            <a:avLst/>
          </a:prstGeom>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it" sz="1400"/>
              <a:t>SCOAP3 </a:t>
            </a:r>
            <a:endParaRPr sz="1400"/>
          </a:p>
          <a:p>
            <a:pPr indent="0" lvl="0" marL="0" marR="0" rtl="0" algn="l">
              <a:lnSpc>
                <a:spcPct val="100000"/>
              </a:lnSpc>
              <a:spcBef>
                <a:spcPts val="0"/>
              </a:spcBef>
              <a:spcAft>
                <a:spcPts val="0"/>
              </a:spcAft>
              <a:buNone/>
            </a:pPr>
            <a:r>
              <a:rPr lang="it" sz="1400"/>
              <a:t>Archeologia e calcolatori</a:t>
            </a:r>
            <a:endParaRPr sz="1400"/>
          </a:p>
          <a:p>
            <a:pPr indent="0" lvl="0" marL="0" marR="0" rtl="0" algn="l">
              <a:lnSpc>
                <a:spcPct val="100000"/>
              </a:lnSpc>
              <a:spcBef>
                <a:spcPts val="0"/>
              </a:spcBef>
              <a:spcAft>
                <a:spcPts val="0"/>
              </a:spcAft>
              <a:buNone/>
            </a:pPr>
            <a:r>
              <a:t/>
            </a:r>
            <a:endParaRPr sz="1400"/>
          </a:p>
        </p:txBody>
      </p:sp>
      <p:grpSp>
        <p:nvGrpSpPr>
          <p:cNvPr id="296" name="Google Shape;296;p54"/>
          <p:cNvGrpSpPr/>
          <p:nvPr/>
        </p:nvGrpSpPr>
        <p:grpSpPr>
          <a:xfrm flipH="1" rot="10800000">
            <a:off x="3332867" y="2091171"/>
            <a:ext cx="2501700" cy="1353953"/>
            <a:chOff x="830400" y="3274596"/>
            <a:chExt cx="2501700" cy="1353953"/>
          </a:xfrm>
        </p:grpSpPr>
        <p:sp>
          <p:nvSpPr>
            <p:cNvPr id="297" name="Google Shape;297;p54"/>
            <p:cNvSpPr/>
            <p:nvPr/>
          </p:nvSpPr>
          <p:spPr>
            <a:xfrm>
              <a:off x="830400" y="3360750"/>
              <a:ext cx="2501700" cy="126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4"/>
            <p:cNvSpPr/>
            <p:nvPr/>
          </p:nvSpPr>
          <p:spPr>
            <a:xfrm>
              <a:off x="1059092" y="3274596"/>
              <a:ext cx="219600" cy="936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54"/>
          <p:cNvSpPr txBox="1"/>
          <p:nvPr>
            <p:ph type="title"/>
          </p:nvPr>
        </p:nvSpPr>
        <p:spPr>
          <a:xfrm>
            <a:off x="3464303" y="2176242"/>
            <a:ext cx="2238300" cy="430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sz="1000"/>
              <a:t>Institutional publishing</a:t>
            </a:r>
            <a:endParaRPr sz="1000"/>
          </a:p>
        </p:txBody>
      </p:sp>
      <p:sp>
        <p:nvSpPr>
          <p:cNvPr id="300" name="Google Shape;300;p54"/>
          <p:cNvSpPr txBox="1"/>
          <p:nvPr>
            <p:ph idx="4294967295" type="body"/>
          </p:nvPr>
        </p:nvSpPr>
        <p:spPr>
          <a:xfrm>
            <a:off x="3464303" y="2606419"/>
            <a:ext cx="2238300" cy="64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400"/>
              <a:t>Milano University Press (Unimi)</a:t>
            </a:r>
            <a:endParaRPr sz="1400"/>
          </a:p>
          <a:p>
            <a:pPr indent="0" lvl="0" marL="0" rtl="0" algn="l">
              <a:spcBef>
                <a:spcPts val="1200"/>
              </a:spcBef>
              <a:spcAft>
                <a:spcPts val="0"/>
              </a:spcAft>
              <a:buNone/>
            </a:pPr>
            <a:r>
              <a:t/>
            </a:r>
            <a:endParaRPr sz="1400"/>
          </a:p>
          <a:p>
            <a:pPr indent="0" lvl="0" marL="0" rtl="0" algn="l">
              <a:lnSpc>
                <a:spcPct val="115000"/>
              </a:lnSpc>
              <a:spcBef>
                <a:spcPts val="1200"/>
              </a:spcBef>
              <a:spcAft>
                <a:spcPts val="1200"/>
              </a:spcAft>
              <a:buNone/>
            </a:pPr>
            <a:r>
              <a:t/>
            </a:r>
            <a:endParaRPr sz="800"/>
          </a:p>
        </p:txBody>
      </p:sp>
      <p:grpSp>
        <p:nvGrpSpPr>
          <p:cNvPr id="301" name="Google Shape;301;p54"/>
          <p:cNvGrpSpPr/>
          <p:nvPr/>
        </p:nvGrpSpPr>
        <p:grpSpPr>
          <a:xfrm>
            <a:off x="5832591" y="3274596"/>
            <a:ext cx="2501700" cy="1353953"/>
            <a:chOff x="830400" y="3274596"/>
            <a:chExt cx="2501700" cy="1353953"/>
          </a:xfrm>
        </p:grpSpPr>
        <p:sp>
          <p:nvSpPr>
            <p:cNvPr id="302" name="Google Shape;302;p54"/>
            <p:cNvSpPr/>
            <p:nvPr/>
          </p:nvSpPr>
          <p:spPr>
            <a:xfrm>
              <a:off x="830400" y="3360750"/>
              <a:ext cx="2501700" cy="126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4"/>
            <p:cNvSpPr/>
            <p:nvPr/>
          </p:nvSpPr>
          <p:spPr>
            <a:xfrm>
              <a:off x="1059092" y="3274596"/>
              <a:ext cx="219600" cy="936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54"/>
          <p:cNvSpPr txBox="1"/>
          <p:nvPr>
            <p:ph type="title"/>
          </p:nvPr>
        </p:nvSpPr>
        <p:spPr>
          <a:xfrm>
            <a:off x="5960978" y="3455478"/>
            <a:ext cx="2238300" cy="4302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it" sz="1000"/>
              <a:t>Funded publishing platforms</a:t>
            </a:r>
            <a:endParaRPr sz="1000"/>
          </a:p>
        </p:txBody>
      </p:sp>
      <p:sp>
        <p:nvSpPr>
          <p:cNvPr id="305" name="Google Shape;305;p54"/>
          <p:cNvSpPr txBox="1"/>
          <p:nvPr>
            <p:ph idx="4294967295" type="body"/>
          </p:nvPr>
        </p:nvSpPr>
        <p:spPr>
          <a:xfrm>
            <a:off x="5960975" y="3809448"/>
            <a:ext cx="2238300" cy="969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it" sz="1400"/>
              <a:t>Wellcome Open Research</a:t>
            </a:r>
            <a:endParaRPr sz="1400"/>
          </a:p>
          <a:p>
            <a:pPr indent="0" lvl="0" marL="0" marR="0" rtl="0" algn="l">
              <a:lnSpc>
                <a:spcPct val="100000"/>
              </a:lnSpc>
              <a:spcBef>
                <a:spcPts val="0"/>
              </a:spcBef>
              <a:spcAft>
                <a:spcPts val="0"/>
              </a:spcAft>
              <a:buNone/>
            </a:pPr>
            <a:r>
              <a:rPr lang="it" sz="1400"/>
              <a:t>Open Research Europe</a:t>
            </a:r>
            <a:endParaRPr sz="1400"/>
          </a:p>
          <a:p>
            <a:pPr indent="0" lvl="0" marL="0" marR="0" rtl="0" algn="l">
              <a:lnSpc>
                <a:spcPct val="100000"/>
              </a:lnSpc>
              <a:spcBef>
                <a:spcPts val="0"/>
              </a:spcBef>
              <a:spcAft>
                <a:spcPts val="0"/>
              </a:spcAft>
              <a:buNone/>
            </a:pPr>
            <a:r>
              <a:rPr lang="it" sz="1400"/>
              <a:t>B. &amp; M Gates Foundation</a:t>
            </a:r>
            <a:endParaRPr sz="1400"/>
          </a:p>
          <a:p>
            <a:pPr indent="0" lvl="0" marL="0" marR="0" rtl="0" algn="l">
              <a:lnSpc>
                <a:spcPct val="100000"/>
              </a:lnSpc>
              <a:spcBef>
                <a:spcPts val="0"/>
              </a:spcBef>
              <a:spcAft>
                <a:spcPts val="0"/>
              </a:spcAft>
              <a:buNone/>
            </a:pPr>
            <a:r>
              <a:t/>
            </a:r>
            <a:endParaRPr sz="1400"/>
          </a:p>
          <a:p>
            <a:pPr indent="0" lvl="0" marL="0" marR="0" rtl="0" algn="l">
              <a:lnSpc>
                <a:spcPct val="100000"/>
              </a:lnSpc>
              <a:spcBef>
                <a:spcPts val="0"/>
              </a:spcBef>
              <a:spcAft>
                <a:spcPts val="0"/>
              </a:spcAft>
              <a:buNone/>
            </a:pPr>
            <a:r>
              <a:t/>
            </a:r>
            <a:endParaRPr sz="1400"/>
          </a:p>
        </p:txBody>
      </p:sp>
      <p:pic>
        <p:nvPicPr>
          <p:cNvPr id="306" name="Google Shape;306;p54"/>
          <p:cNvPicPr preferRelativeResize="0"/>
          <p:nvPr/>
        </p:nvPicPr>
        <p:blipFill>
          <a:blip r:embed="rId3">
            <a:alphaModFix/>
          </a:blip>
          <a:stretch>
            <a:fillRect/>
          </a:stretch>
        </p:blipFill>
        <p:spPr>
          <a:xfrm>
            <a:off x="830400" y="2093325"/>
            <a:ext cx="2476450" cy="1267850"/>
          </a:xfrm>
          <a:prstGeom prst="rect">
            <a:avLst/>
          </a:prstGeom>
          <a:noFill/>
          <a:ln>
            <a:noFill/>
          </a:ln>
        </p:spPr>
      </p:pic>
      <p:pic>
        <p:nvPicPr>
          <p:cNvPr id="307" name="Google Shape;307;p54"/>
          <p:cNvPicPr preferRelativeResize="0"/>
          <p:nvPr/>
        </p:nvPicPr>
        <p:blipFill>
          <a:blip r:embed="rId4">
            <a:alphaModFix/>
          </a:blip>
          <a:stretch>
            <a:fillRect/>
          </a:stretch>
        </p:blipFill>
        <p:spPr>
          <a:xfrm>
            <a:off x="3356150" y="3312800"/>
            <a:ext cx="2476450" cy="1352816"/>
          </a:xfrm>
          <a:prstGeom prst="rect">
            <a:avLst/>
          </a:prstGeom>
          <a:noFill/>
          <a:ln>
            <a:noFill/>
          </a:ln>
        </p:spPr>
      </p:pic>
      <p:pic>
        <p:nvPicPr>
          <p:cNvPr id="308" name="Google Shape;308;p54"/>
          <p:cNvPicPr preferRelativeResize="0"/>
          <p:nvPr/>
        </p:nvPicPr>
        <p:blipFill>
          <a:blip r:embed="rId5">
            <a:alphaModFix/>
          </a:blip>
          <a:stretch>
            <a:fillRect/>
          </a:stretch>
        </p:blipFill>
        <p:spPr>
          <a:xfrm>
            <a:off x="5905225" y="2062720"/>
            <a:ext cx="2370250" cy="12134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5"/>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it"/>
              <a:t>Community driven initiatives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56"/>
          <p:cNvPicPr preferRelativeResize="0"/>
          <p:nvPr/>
        </p:nvPicPr>
        <p:blipFill>
          <a:blip r:embed="rId3">
            <a:alphaModFix/>
          </a:blip>
          <a:stretch>
            <a:fillRect/>
          </a:stretch>
        </p:blipFill>
        <p:spPr>
          <a:xfrm>
            <a:off x="0" y="494475"/>
            <a:ext cx="9144000" cy="4445201"/>
          </a:xfrm>
          <a:prstGeom prst="rect">
            <a:avLst/>
          </a:prstGeom>
          <a:noFill/>
          <a:ln>
            <a:noFill/>
          </a:ln>
        </p:spPr>
      </p:pic>
      <p:sp>
        <p:nvSpPr>
          <p:cNvPr id="319" name="Google Shape;319;p56"/>
          <p:cNvSpPr txBox="1"/>
          <p:nvPr/>
        </p:nvSpPr>
        <p:spPr>
          <a:xfrm>
            <a:off x="0" y="4846325"/>
            <a:ext cx="73380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accent1"/>
                </a:solidFill>
                <a:latin typeface="Lato"/>
                <a:ea typeface="Lato"/>
                <a:cs typeface="Lato"/>
                <a:sym typeface="Lato"/>
              </a:rPr>
              <a:t>https://commons.wikimedia.org/wiki/File:ATLAS.jpg</a:t>
            </a:r>
            <a:endParaRPr sz="900">
              <a:solidFill>
                <a:schemeClr val="accent1"/>
              </a:solidFill>
              <a:latin typeface="Lato"/>
              <a:ea typeface="Lato"/>
              <a:cs typeface="Lato"/>
              <a:sym typeface="Lato"/>
            </a:endParaRPr>
          </a:p>
        </p:txBody>
      </p:sp>
      <p:sp>
        <p:nvSpPr>
          <p:cNvPr id="320" name="Google Shape;320;p56"/>
          <p:cNvSpPr txBox="1"/>
          <p:nvPr/>
        </p:nvSpPr>
        <p:spPr>
          <a:xfrm>
            <a:off x="729450" y="2056375"/>
            <a:ext cx="5203200" cy="15186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it" sz="4150">
                <a:solidFill>
                  <a:schemeClr val="accent3"/>
                </a:solidFill>
                <a:highlight>
                  <a:schemeClr val="lt1"/>
                </a:highlight>
                <a:latin typeface="Georgia"/>
                <a:ea typeface="Georgia"/>
                <a:cs typeface="Georgia"/>
                <a:sym typeface="Georgia"/>
              </a:rPr>
              <a:t>SCOAP³</a:t>
            </a:r>
            <a:endParaRPr sz="4150">
              <a:solidFill>
                <a:schemeClr val="accent3"/>
              </a:solidFill>
              <a:highlight>
                <a:schemeClr val="lt1"/>
              </a:highlight>
              <a:latin typeface="Georgia"/>
              <a:ea typeface="Georgia"/>
              <a:cs typeface="Georgia"/>
              <a:sym typeface="Georgia"/>
            </a:endParaRPr>
          </a:p>
          <a:p>
            <a:pPr indent="0" lvl="0" marL="0" rtl="0" algn="l">
              <a:spcBef>
                <a:spcPts val="600"/>
              </a:spcBef>
              <a:spcAft>
                <a:spcPts val="1600"/>
              </a:spcAft>
              <a:buNone/>
            </a:pPr>
            <a:r>
              <a:t/>
            </a:r>
            <a:endParaRPr b="1" sz="4800">
              <a:solidFill>
                <a:srgbClr val="FFFFFF"/>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57"/>
          <p:cNvSpPr txBox="1"/>
          <p:nvPr/>
        </p:nvSpPr>
        <p:spPr>
          <a:xfrm>
            <a:off x="0" y="0"/>
            <a:ext cx="8709600" cy="449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rPr lang="it">
                <a:solidFill>
                  <a:srgbClr val="4A4A4A"/>
                </a:solidFill>
                <a:highlight>
                  <a:srgbClr val="FFFFFF"/>
                </a:highlight>
                <a:latin typeface="Lato"/>
                <a:ea typeface="Lato"/>
                <a:cs typeface="Lato"/>
                <a:sym typeface="Lato"/>
              </a:rPr>
              <a:t>What: an initiative to create an open access publishing model for a specific discipline, High Energy Physics (HEP)</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rPr lang="it">
                <a:solidFill>
                  <a:srgbClr val="4A4A4A"/>
                </a:solidFill>
                <a:highlight>
                  <a:srgbClr val="FFFFFF"/>
                </a:highlight>
                <a:latin typeface="Lato"/>
                <a:ea typeface="Lato"/>
                <a:cs typeface="Lato"/>
                <a:sym typeface="Lato"/>
              </a:rPr>
              <a:t>How: SCOAP3 has converted key journals in the field of High-Energy Physics to Open Access at no cost for any authors. SCOAP3 centrally pays publishers for costs involved in providing Open Access, publishers, in turn, reduce subscription fees to all their customers, who can re-direct these funds to contribute to SCOAP3.</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rPr lang="it">
                <a:solidFill>
                  <a:srgbClr val="4A4A4A"/>
                </a:solidFill>
                <a:highlight>
                  <a:srgbClr val="FFFFFF"/>
                </a:highlight>
                <a:latin typeface="Lato"/>
                <a:ea typeface="Lato"/>
                <a:cs typeface="Lato"/>
                <a:sym typeface="Lato"/>
              </a:rPr>
              <a:t>Who: SCOAP3 is a partnership of over three thousand libraries, key funding agencies and research centers in 44 countries and 3 intergovernmental organisations. </a:t>
            </a:r>
            <a:r>
              <a:rPr lang="it" u="sng">
                <a:solidFill>
                  <a:schemeClr val="hlink"/>
                </a:solidFill>
                <a:highlight>
                  <a:srgbClr val="FFFFFF"/>
                </a:highlight>
                <a:latin typeface="Lato"/>
                <a:ea typeface="Lato"/>
                <a:cs typeface="Lato"/>
                <a:sym typeface="Lato"/>
                <a:hlinkClick r:id="rId3"/>
              </a:rPr>
              <a:t>https://scoap3.org/participating-countries/</a:t>
            </a:r>
            <a:r>
              <a:rPr lang="it">
                <a:solidFill>
                  <a:srgbClr val="4A4A4A"/>
                </a:solidFill>
                <a:highlight>
                  <a:srgbClr val="FFFFFF"/>
                </a:highlight>
                <a:latin typeface="Lato"/>
                <a:ea typeface="Lato"/>
                <a:cs typeface="Lato"/>
                <a:sym typeface="Lato"/>
              </a:rPr>
              <a:t>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rPr lang="it">
                <a:solidFill>
                  <a:srgbClr val="4A4A4A"/>
                </a:solidFill>
                <a:highlight>
                  <a:srgbClr val="FFFFFF"/>
                </a:highlight>
                <a:latin typeface="Lato"/>
                <a:ea typeface="Lato"/>
                <a:cs typeface="Lato"/>
                <a:sym typeface="Lato"/>
              </a:rPr>
              <a:t>List of journals, initiative on books, dedicated repository</a:t>
            </a:r>
            <a:endParaRPr>
              <a:solidFill>
                <a:srgbClr val="4A4A4A"/>
              </a:solidFill>
              <a:highlight>
                <a:srgbClr val="FFFFFF"/>
              </a:highlight>
              <a:latin typeface="Lato"/>
              <a:ea typeface="Lato"/>
              <a:cs typeface="Lato"/>
              <a:sym typeface="Lato"/>
            </a:endParaRPr>
          </a:p>
          <a:p>
            <a:pPr indent="0" lvl="0" marL="0" rtl="0" algn="l">
              <a:spcBef>
                <a:spcPts val="0"/>
              </a:spcBef>
              <a:spcAft>
                <a:spcPts val="0"/>
              </a:spcAft>
              <a:buNone/>
            </a:pPr>
            <a:r>
              <a:t/>
            </a:r>
            <a:endParaRPr>
              <a:solidFill>
                <a:srgbClr val="4A4A4A"/>
              </a:solidFill>
              <a:highlight>
                <a:srgbClr val="FFFFFF"/>
              </a:highlight>
              <a:latin typeface="Lato"/>
              <a:ea typeface="Lato"/>
              <a:cs typeface="Lato"/>
              <a:sym typeface="Lato"/>
            </a:endParaRPr>
          </a:p>
        </p:txBody>
      </p:sp>
      <p:pic>
        <p:nvPicPr>
          <p:cNvPr id="326" name="Google Shape;326;p57"/>
          <p:cNvPicPr preferRelativeResize="0"/>
          <p:nvPr/>
        </p:nvPicPr>
        <p:blipFill>
          <a:blip r:embed="rId4">
            <a:alphaModFix/>
          </a:blip>
          <a:stretch>
            <a:fillRect/>
          </a:stretch>
        </p:blipFill>
        <p:spPr>
          <a:xfrm>
            <a:off x="0" y="120559"/>
            <a:ext cx="9144002" cy="12447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p58"/>
          <p:cNvPicPr preferRelativeResize="0"/>
          <p:nvPr/>
        </p:nvPicPr>
        <p:blipFill>
          <a:blip r:embed="rId3">
            <a:alphaModFix/>
          </a:blip>
          <a:stretch>
            <a:fillRect/>
          </a:stretch>
        </p:blipFill>
        <p:spPr>
          <a:xfrm>
            <a:off x="3141350" y="1257300"/>
            <a:ext cx="5810250" cy="3581400"/>
          </a:xfrm>
          <a:prstGeom prst="rect">
            <a:avLst/>
          </a:prstGeom>
          <a:noFill/>
          <a:ln>
            <a:noFill/>
          </a:ln>
        </p:spPr>
      </p:pic>
      <p:sp>
        <p:nvSpPr>
          <p:cNvPr id="332" name="Google Shape;332;p58"/>
          <p:cNvSpPr txBox="1"/>
          <p:nvPr/>
        </p:nvSpPr>
        <p:spPr>
          <a:xfrm>
            <a:off x="97175" y="1447200"/>
            <a:ext cx="30000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t>1</a:t>
            </a:r>
            <a:r>
              <a:rPr lang="it"/>
              <a:t>. SCOAP</a:t>
            </a:r>
            <a:r>
              <a:rPr baseline="30000" lang="it" sz="1800"/>
              <a:t>3</a:t>
            </a:r>
            <a:r>
              <a:rPr lang="it" sz="1800"/>
              <a:t> </a:t>
            </a:r>
            <a:r>
              <a:rPr lang="it"/>
              <a:t>centrally pays participating publishers for the costs involved in providing Open Access.  </a:t>
            </a:r>
            <a:endParaRPr/>
          </a:p>
          <a:p>
            <a:pPr indent="0" lvl="0" marL="0" rtl="0" algn="l">
              <a:spcBef>
                <a:spcPts val="0"/>
              </a:spcBef>
              <a:spcAft>
                <a:spcPts val="0"/>
              </a:spcAft>
              <a:buNone/>
            </a:pPr>
            <a:r>
              <a:rPr b="1" lang="it"/>
              <a:t>2</a:t>
            </a:r>
            <a:r>
              <a:rPr lang="it"/>
              <a:t>. These publishers in turn reduce subscription fees to all their customers </a:t>
            </a:r>
            <a:endParaRPr/>
          </a:p>
          <a:p>
            <a:pPr indent="0" lvl="0" marL="0" rtl="0" algn="l">
              <a:spcBef>
                <a:spcPts val="0"/>
              </a:spcBef>
              <a:spcAft>
                <a:spcPts val="0"/>
              </a:spcAft>
              <a:buNone/>
            </a:pPr>
            <a:r>
              <a:rPr b="1" lang="it"/>
              <a:t>3</a:t>
            </a:r>
            <a:r>
              <a:rPr lang="it"/>
              <a:t>. customers redirect these savings to SCOAP</a:t>
            </a:r>
            <a:r>
              <a:rPr baseline="30000" lang="it"/>
              <a:t>3</a:t>
            </a:r>
            <a:r>
              <a:rPr lang="it"/>
              <a:t>. </a:t>
            </a:r>
            <a:endParaRPr/>
          </a:p>
          <a:p>
            <a:pPr indent="0" lvl="0" marL="0" rtl="0" algn="l">
              <a:spcBef>
                <a:spcPts val="0"/>
              </a:spcBef>
              <a:spcAft>
                <a:spcPts val="0"/>
              </a:spcAft>
              <a:buNone/>
            </a:pPr>
            <a:r>
              <a:rPr b="1" lang="it"/>
              <a:t>4</a:t>
            </a:r>
            <a:r>
              <a:rPr lang="it"/>
              <a:t> Contributions are pooled in a SCOAP</a:t>
            </a:r>
            <a:r>
              <a:rPr baseline="30000" lang="it"/>
              <a:t>3</a:t>
            </a:r>
            <a:r>
              <a:rPr lang="it"/>
              <a:t> common fund: each country contributes financially in a way commensurate to its scientific output in the field. </a:t>
            </a:r>
            <a:endParaRPr b="1"/>
          </a:p>
        </p:txBody>
      </p:sp>
      <p:sp>
        <p:nvSpPr>
          <p:cNvPr id="333" name="Google Shape;333;p58"/>
          <p:cNvSpPr txBox="1"/>
          <p:nvPr>
            <p:ph type="title"/>
          </p:nvPr>
        </p:nvSpPr>
        <p:spPr>
          <a:xfrm>
            <a:off x="729450" y="4804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t>Scoap</a:t>
            </a:r>
            <a:r>
              <a:rPr baseline="30000" lang="it"/>
              <a:t>3</a:t>
            </a:r>
            <a:r>
              <a:rPr lang="it"/>
              <a:t>: how does it work?</a:t>
            </a:r>
            <a:endParaRPr/>
          </a:p>
        </p:txBody>
      </p:sp>
      <p:sp>
        <p:nvSpPr>
          <p:cNvPr id="334" name="Google Shape;334;p58"/>
          <p:cNvSpPr txBox="1"/>
          <p:nvPr/>
        </p:nvSpPr>
        <p:spPr>
          <a:xfrm>
            <a:off x="121925" y="4829175"/>
            <a:ext cx="7338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latin typeface="Lato"/>
                <a:ea typeface="Lato"/>
                <a:cs typeface="Lato"/>
                <a:sym typeface="Lato"/>
              </a:rPr>
              <a:t>https://scoap3.org/wp-content/uploads/2018/09/Facts-Figures_EN.pdf</a:t>
            </a:r>
            <a:endParaRPr sz="1000">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