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1" r:id="rId5"/>
    <p:sldMasterId id="2147483722" r:id="rId6"/>
    <p:sldMasterId id="2147483723" r:id="rId7"/>
    <p:sldMasterId id="2147483724" r:id="rId8"/>
    <p:sldMasterId id="2147483725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y="5143500" cx="9144000"/>
  <p:notesSz cx="6858000" cy="9144000"/>
  <p:embeddedFontLst>
    <p:embeddedFont>
      <p:font typeface="Raleway"/>
      <p:regular r:id="rId34"/>
      <p:bold r:id="rId35"/>
      <p:italic r:id="rId36"/>
      <p:boldItalic r:id="rId37"/>
    </p:embeddedFont>
    <p:embeddedFont>
      <p:font typeface="Playfair Display"/>
      <p:regular r:id="rId38"/>
      <p:bold r:id="rId39"/>
      <p:italic r:id="rId40"/>
      <p:boldItalic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Lato"/>
      <p:regular r:id="rId46"/>
      <p:bold r:id="rId47"/>
      <p:italic r:id="rId48"/>
      <p:boldItalic r:id="rId49"/>
    </p:embeddedFont>
    <p:embeddedFont>
      <p:font typeface="Oswald"/>
      <p:regular r:id="rId50"/>
      <p:bold r:id="rId51"/>
    </p:embeddedFont>
    <p:embeddedFont>
      <p:font typeface="Gill Sans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A162FF-678D-4B89-93DE-BC1FEF303BB8}">
  <a:tblStyle styleId="{74A162FF-678D-4B89-93DE-BC1FEF303BB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8EE"/>
          </a:solidFill>
        </a:fill>
      </a:tcStyle>
    </a:wholeTbl>
    <a:band1H>
      <a:tcTxStyle/>
      <a:tcStyle>
        <a:fill>
          <a:solidFill>
            <a:srgbClr val="CACDDB"/>
          </a:solidFill>
        </a:fill>
      </a:tcStyle>
    </a:band1H>
    <a:band2H>
      <a:tcTxStyle/>
    </a:band2H>
    <a:band1V>
      <a:tcTxStyle/>
      <a:tcStyle>
        <a:fill>
          <a:solidFill>
            <a:srgbClr val="CACDD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italic.fntdata"/><Relationship Id="rId42" Type="http://schemas.openxmlformats.org/officeDocument/2006/relationships/font" Target="fonts/Montserrat-regular.fntdata"/><Relationship Id="rId41" Type="http://schemas.openxmlformats.org/officeDocument/2006/relationships/font" Target="fonts/PlayfairDisplay-boldItalic.fntdata"/><Relationship Id="rId44" Type="http://schemas.openxmlformats.org/officeDocument/2006/relationships/font" Target="fonts/Montserrat-italic.fntdata"/><Relationship Id="rId43" Type="http://schemas.openxmlformats.org/officeDocument/2006/relationships/font" Target="fonts/Montserrat-bold.fntdata"/><Relationship Id="rId46" Type="http://schemas.openxmlformats.org/officeDocument/2006/relationships/font" Target="fonts/Lato-regular.fntdata"/><Relationship Id="rId45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Lato-italic.fntdata"/><Relationship Id="rId47" Type="http://schemas.openxmlformats.org/officeDocument/2006/relationships/font" Target="fonts/Lato-bold.fntdata"/><Relationship Id="rId49" Type="http://schemas.openxmlformats.org/officeDocument/2006/relationships/font" Target="fonts/Lato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font" Target="fonts/Raleway-bold.fntdata"/><Relationship Id="rId34" Type="http://schemas.openxmlformats.org/officeDocument/2006/relationships/font" Target="fonts/Raleway-regular.fntdata"/><Relationship Id="rId37" Type="http://schemas.openxmlformats.org/officeDocument/2006/relationships/font" Target="fonts/Raleway-boldItalic.fntdata"/><Relationship Id="rId36" Type="http://schemas.openxmlformats.org/officeDocument/2006/relationships/font" Target="fonts/Raleway-italic.fntdata"/><Relationship Id="rId39" Type="http://schemas.openxmlformats.org/officeDocument/2006/relationships/font" Target="fonts/PlayfairDisplay-bold.fntdata"/><Relationship Id="rId38" Type="http://schemas.openxmlformats.org/officeDocument/2006/relationships/font" Target="fonts/PlayfairDisplay-regular.fnt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Oswald-bold.fntdata"/><Relationship Id="rId50" Type="http://schemas.openxmlformats.org/officeDocument/2006/relationships/font" Target="fonts/Oswald-regular.fntdata"/><Relationship Id="rId53" Type="http://schemas.openxmlformats.org/officeDocument/2006/relationships/font" Target="fonts/GillSans-bold.fntdata"/><Relationship Id="rId52" Type="http://schemas.openxmlformats.org/officeDocument/2006/relationships/font" Target="fonts/GillSans-regular.fntdata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8174d506d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8174d506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8174d5367_0_5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118174d5367_0_5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8174d5367_0_5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118174d5367_0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8174d5367_0_5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118174d5367_0_5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18174d5367_0_5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118174d5367_0_5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18174d5367_0_5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118174d5367_0_5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18174d5367_0_5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118174d5367_0_5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8174d5367_0_5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118174d5367_0_5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18174d5367_0_5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118174d5367_0_5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8174d5367_0_5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118174d5367_0_5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18174d5367_0_5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118174d5367_0_5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18174d5367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18174d5367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18174d5367_0_5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European PubMed Central</a:t>
            </a:r>
            <a:endParaRPr/>
          </a:p>
        </p:txBody>
      </p:sp>
      <p:sp>
        <p:nvSpPr>
          <p:cNvPr id="570" name="Google Shape;570;g118174d5367_0_5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18174d5367_0_5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118174d5367_0_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18174d506d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18174d506d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276e40e818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276e40e818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8174d5367_0_4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118174d5367_0_4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8174d5367_0_4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18174d5367_0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18174d5367_0_4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118174d5367_0_4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8174d5367_0_4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118174d5367_0_4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8174d5367_0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118174d5367_0_4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8174d5367_0_4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118174d5367_0_4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18174d5367_0_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118174d5367_0_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2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1">
  <p:cSld name="SECTION_HEADER_1">
    <p:bg>
      <p:bgPr>
        <a:solidFill>
          <a:schemeClr val="accent4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2">
  <p:cSld name="SECTION_HEADER_2">
    <p:bg>
      <p:bgPr>
        <a:solidFill>
          <a:schemeClr val="accent4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area science park">
  <p:cSld name="8_area science par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idx="1" type="body"/>
          </p:nvPr>
        </p:nvSpPr>
        <p:spPr>
          <a:xfrm>
            <a:off x="3672285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6" name="Google Shape;106;p27"/>
          <p:cNvSpPr/>
          <p:nvPr>
            <p:ph idx="2" type="pic"/>
          </p:nvPr>
        </p:nvSpPr>
        <p:spPr>
          <a:xfrm>
            <a:off x="253008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area science park">
  <p:cSld name="2_area science par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idx="1" type="body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" name="Google Shape;110;p28"/>
          <p:cNvSpPr/>
          <p:nvPr>
            <p:ph idx="2" type="pic"/>
          </p:nvPr>
        </p:nvSpPr>
        <p:spPr>
          <a:xfrm>
            <a:off x="5723830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area science park">
  <p:cSld name="6_area science par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251520" y="1084145"/>
            <a:ext cx="864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29"/>
          <p:cNvSpPr/>
          <p:nvPr>
            <p:ph idx="2" type="pic"/>
          </p:nvPr>
        </p:nvSpPr>
        <p:spPr>
          <a:xfrm>
            <a:off x="6300192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5" name="Google Shape;115;p29"/>
          <p:cNvSpPr/>
          <p:nvPr>
            <p:ph idx="3" type="pic"/>
          </p:nvPr>
        </p:nvSpPr>
        <p:spPr>
          <a:xfrm>
            <a:off x="3270335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6" name="Google Shape;116;p29"/>
          <p:cNvSpPr/>
          <p:nvPr>
            <p:ph idx="4" type="pic"/>
          </p:nvPr>
        </p:nvSpPr>
        <p:spPr>
          <a:xfrm>
            <a:off x="240478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area science park">
  <p:cSld name="3_area science par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9" name="Google Shape;119;p30"/>
          <p:cNvSpPr txBox="1"/>
          <p:nvPr>
            <p:ph idx="1" type="body"/>
          </p:nvPr>
        </p:nvSpPr>
        <p:spPr>
          <a:xfrm>
            <a:off x="250825" y="1063625"/>
            <a:ext cx="8642400" cy="3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rgbClr val="3F3F3F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1 1">
  <p:cSld name="SECTION_HEADER_1_1">
    <p:bg>
      <p:bgPr>
        <a:solidFill>
          <a:schemeClr val="accent4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1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23" name="Google Shape;123;p3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3">
  <p:cSld name="SECTION_HEADER_3">
    <p:bg>
      <p:bgPr>
        <a:solidFill>
          <a:schemeClr val="accent4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4">
  <p:cSld name="SECTION_HEADER_4">
    <p:bg>
      <p:bgPr>
        <a:solidFill>
          <a:schemeClr val="accent4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1000 cover">
  <p:cSld name="F1000 cover">
    <p:bg>
      <p:bgPr>
        <a:solidFill>
          <a:schemeClr val="dk2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 flipH="1" rot="10800000">
            <a:off x="465640" y="4119067"/>
            <a:ext cx="8182200" cy="34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316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134" name="Google Shape;13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5640" y="1112159"/>
            <a:ext cx="281940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35" name="Google Shape;13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7225" y="416251"/>
            <a:ext cx="370546" cy="573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36" name="Google Shape;13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40" y="4377693"/>
            <a:ext cx="3676651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option 1">
  <p:cSld name="Divider option 1">
    <p:bg>
      <p:bgPr>
        <a:solidFill>
          <a:schemeClr val="lt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 txBox="1"/>
          <p:nvPr>
            <p:ph idx="1" type="body"/>
          </p:nvPr>
        </p:nvSpPr>
        <p:spPr>
          <a:xfrm>
            <a:off x="386953" y="2918239"/>
            <a:ext cx="75630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5400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3" name="Google Shape;143;p37"/>
          <p:cNvSpPr txBox="1"/>
          <p:nvPr>
            <p:ph idx="2" type="body"/>
          </p:nvPr>
        </p:nvSpPr>
        <p:spPr>
          <a:xfrm>
            <a:off x="386953" y="3586094"/>
            <a:ext cx="75723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8100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44" name="Google Shape;14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section title, content">
  <p:cSld name="Subsection title, content"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 txBox="1"/>
          <p:nvPr>
            <p:ph idx="1" type="body"/>
          </p:nvPr>
        </p:nvSpPr>
        <p:spPr>
          <a:xfrm>
            <a:off x="386953" y="231307"/>
            <a:ext cx="8370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7" name="Google Shape;147;p38"/>
          <p:cNvSpPr txBox="1"/>
          <p:nvPr>
            <p:ph idx="2" type="body"/>
          </p:nvPr>
        </p:nvSpPr>
        <p:spPr>
          <a:xfrm>
            <a:off x="386954" y="1600200"/>
            <a:ext cx="83700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>
                <a:solidFill>
                  <a:schemeClr val="accent4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▪"/>
              <a:defRPr sz="1500">
                <a:solidFill>
                  <a:schemeClr val="accent4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8" name="Google Shape;148;p38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931">
          <p15:clr>
            <a:srgbClr val="FBAE40"/>
          </p15:clr>
        </p15:guide>
        <p15:guide id="2" pos="3050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">
  <p:cSld name="Index"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9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9"/>
          <p:cNvSpPr txBox="1"/>
          <p:nvPr>
            <p:ph idx="1" type="body"/>
          </p:nvPr>
        </p:nvSpPr>
        <p:spPr>
          <a:xfrm>
            <a:off x="386953" y="1600200"/>
            <a:ext cx="83700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12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Font typeface="Arial"/>
              <a:buAutoNum type="arabicPeriod"/>
              <a:defRPr>
                <a:solidFill>
                  <a:schemeClr val="accent4"/>
                </a:solidFill>
              </a:defRPr>
            </a:lvl1pPr>
            <a:lvl2pPr indent="-457200" lvl="1" marL="91440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AutoNum type="arabicPeriod"/>
              <a:defRPr/>
            </a:lvl2pPr>
            <a:lvl3pPr indent="-4572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AutoNum type="arabicPeriod"/>
              <a:defRPr/>
            </a:lvl3pPr>
            <a:lvl4pPr indent="-4191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AutoNum type="arabicPeriod"/>
              <a:defRPr/>
            </a:lvl4pPr>
            <a:lvl5pPr indent="-4191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AutoNum type="arabicPeriod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39"/>
          <p:cNvSpPr txBox="1"/>
          <p:nvPr>
            <p:ph idx="2" type="body"/>
          </p:nvPr>
        </p:nvSpPr>
        <p:spPr>
          <a:xfrm>
            <a:off x="386954" y="779840"/>
            <a:ext cx="8370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b="1">
                <a:solidFill>
                  <a:schemeClr val="accent4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4" name="Google Shape;154;p39"/>
          <p:cNvSpPr txBox="1"/>
          <p:nvPr>
            <p:ph type="title"/>
          </p:nvPr>
        </p:nvSpPr>
        <p:spPr>
          <a:xfrm>
            <a:off x="386953" y="87178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55" name="Google Shape;15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61">
          <p15:clr>
            <a:srgbClr val="FBAE40"/>
          </p15:clr>
        </p15:guide>
        <p15:guide id="2" pos="2880">
          <p15:clr>
            <a:srgbClr val="FBAE40"/>
          </p15:clr>
        </p15:guide>
        <p15:guide id="3" pos="299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0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40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050">
          <p15:clr>
            <a:srgbClr val="FBAE40"/>
          </p15:clr>
        </p15:guide>
        <p15:guide id="2" pos="2931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lt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1"/>
          <p:cNvSpPr txBox="1"/>
          <p:nvPr>
            <p:ph idx="1" type="body"/>
          </p:nvPr>
        </p:nvSpPr>
        <p:spPr>
          <a:xfrm>
            <a:off x="386953" y="627800"/>
            <a:ext cx="6962700" cy="13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41"/>
          <p:cNvSpPr txBox="1"/>
          <p:nvPr>
            <p:ph idx="2" type="body"/>
          </p:nvPr>
        </p:nvSpPr>
        <p:spPr>
          <a:xfrm>
            <a:off x="386953" y="2163366"/>
            <a:ext cx="69627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63" name="Google Shape;16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1000 cover">
  <p:cSld name="F1000 cover">
    <p:bg>
      <p:bgPr>
        <a:solidFill>
          <a:schemeClr val="dk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2"/>
          <p:cNvSpPr/>
          <p:nvPr/>
        </p:nvSpPr>
        <p:spPr>
          <a:xfrm flipH="1" rot="10800000">
            <a:off x="465640" y="4119067"/>
            <a:ext cx="8182200" cy="34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00316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166" name="Google Shape;16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5640" y="1112159"/>
            <a:ext cx="281940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7" name="Google Shape;16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7225" y="416251"/>
            <a:ext cx="370546" cy="573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68" name="Google Shape;16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40" y="4377693"/>
            <a:ext cx="3676651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1000 editable cover">
  <p:cSld name="F1000 editable cover">
    <p:bg>
      <p:bgPr>
        <a:solidFill>
          <a:schemeClr val="lt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3"/>
          <p:cNvSpPr txBox="1"/>
          <p:nvPr>
            <p:ph idx="1" type="body"/>
          </p:nvPr>
        </p:nvSpPr>
        <p:spPr>
          <a:xfrm>
            <a:off x="1595438" y="2749046"/>
            <a:ext cx="5953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sz="27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b="1"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b="1"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1" name="Google Shape;171;p43"/>
          <p:cNvSpPr txBox="1"/>
          <p:nvPr>
            <p:ph idx="2" type="body"/>
          </p:nvPr>
        </p:nvSpPr>
        <p:spPr>
          <a:xfrm>
            <a:off x="1595438" y="3349107"/>
            <a:ext cx="5953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9"/>
              </a:buClr>
              <a:buSzPts val="1800"/>
              <a:buNone/>
              <a:defRPr b="1" sz="1800">
                <a:solidFill>
                  <a:srgbClr val="002249"/>
                </a:solidFill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>
                <a:solidFill>
                  <a:schemeClr val="accent2"/>
                </a:solidFill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72" name="Google Shape;17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8950" y="4406474"/>
            <a:ext cx="30861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1000 photo4 cover">
  <p:cSld name="F1000 photo4 cover">
    <p:bg>
      <p:bgPr>
        <a:solidFill>
          <a:schemeClr val="lt2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4"/>
          <p:cNvSpPr/>
          <p:nvPr/>
        </p:nvSpPr>
        <p:spPr>
          <a:xfrm>
            <a:off x="0" y="2571749"/>
            <a:ext cx="9144000" cy="2571900"/>
          </a:xfrm>
          <a:prstGeom prst="rect">
            <a:avLst/>
          </a:prstGeom>
          <a:solidFill>
            <a:schemeClr val="accent3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4"/>
          <p:cNvSpPr txBox="1"/>
          <p:nvPr>
            <p:ph idx="1" type="body"/>
          </p:nvPr>
        </p:nvSpPr>
        <p:spPr>
          <a:xfrm>
            <a:off x="953691" y="2944031"/>
            <a:ext cx="7252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sz="27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b="1"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b="1"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6" name="Google Shape;176;p44"/>
          <p:cNvSpPr txBox="1"/>
          <p:nvPr>
            <p:ph idx="2" type="body"/>
          </p:nvPr>
        </p:nvSpPr>
        <p:spPr>
          <a:xfrm>
            <a:off x="953691" y="3544092"/>
            <a:ext cx="7252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9"/>
              </a:buClr>
              <a:buSzPts val="1800"/>
              <a:buNone/>
              <a:defRPr b="1" sz="1800">
                <a:solidFill>
                  <a:srgbClr val="002249"/>
                </a:solidFill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>
                <a:solidFill>
                  <a:schemeClr val="accent2"/>
                </a:solidFill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77" name="Google Shape;17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8950" y="4406474"/>
            <a:ext cx="30861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1000 add photo - transparent band  cover">
  <p:cSld name="F1000 add photo - transparent band  cover">
    <p:bg>
      <p:bgPr>
        <a:solidFill>
          <a:schemeClr val="lt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5"/>
          <p:cNvSpPr/>
          <p:nvPr/>
        </p:nvSpPr>
        <p:spPr>
          <a:xfrm>
            <a:off x="0" y="2571749"/>
            <a:ext cx="9144000" cy="2571900"/>
          </a:xfrm>
          <a:prstGeom prst="rect">
            <a:avLst/>
          </a:prstGeom>
          <a:solidFill>
            <a:schemeClr val="accent3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5"/>
          <p:cNvSpPr txBox="1"/>
          <p:nvPr>
            <p:ph idx="1" type="body"/>
          </p:nvPr>
        </p:nvSpPr>
        <p:spPr>
          <a:xfrm>
            <a:off x="953691" y="2944031"/>
            <a:ext cx="7252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sz="27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b="1"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b="1"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1" name="Google Shape;181;p45"/>
          <p:cNvSpPr txBox="1"/>
          <p:nvPr>
            <p:ph idx="2" type="body"/>
          </p:nvPr>
        </p:nvSpPr>
        <p:spPr>
          <a:xfrm>
            <a:off x="953691" y="3544092"/>
            <a:ext cx="7252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9"/>
              </a:buClr>
              <a:buSzPts val="1800"/>
              <a:buNone/>
              <a:defRPr b="1" sz="1800">
                <a:solidFill>
                  <a:srgbClr val="002249"/>
                </a:solidFill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>
                <a:solidFill>
                  <a:schemeClr val="accent2"/>
                </a:solidFill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82" name="Google Shape;18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8950" y="4406474"/>
            <a:ext cx="30861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1000 add photo cover">
  <p:cSld name="F1000 add photo cover">
    <p:bg>
      <p:bgPr>
        <a:solidFill>
          <a:schemeClr val="lt2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6"/>
          <p:cNvSpPr/>
          <p:nvPr/>
        </p:nvSpPr>
        <p:spPr>
          <a:xfrm>
            <a:off x="0" y="2571749"/>
            <a:ext cx="9144000" cy="257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6"/>
          <p:cNvSpPr/>
          <p:nvPr>
            <p:ph idx="2" type="pic"/>
          </p:nvPr>
        </p:nvSpPr>
        <p:spPr>
          <a:xfrm>
            <a:off x="0" y="0"/>
            <a:ext cx="9144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46"/>
          <p:cNvSpPr txBox="1"/>
          <p:nvPr>
            <p:ph idx="1" type="body"/>
          </p:nvPr>
        </p:nvSpPr>
        <p:spPr>
          <a:xfrm>
            <a:off x="953691" y="2944031"/>
            <a:ext cx="7252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sz="27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b="1"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b="1"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7" name="Google Shape;187;p46"/>
          <p:cNvSpPr txBox="1"/>
          <p:nvPr>
            <p:ph idx="3" type="body"/>
          </p:nvPr>
        </p:nvSpPr>
        <p:spPr>
          <a:xfrm>
            <a:off x="953691" y="3544092"/>
            <a:ext cx="7252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9"/>
              </a:buClr>
              <a:buSzPts val="1800"/>
              <a:buNone/>
              <a:defRPr b="1" sz="1800">
                <a:solidFill>
                  <a:srgbClr val="002249"/>
                </a:solidFill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>
                <a:solidFill>
                  <a:schemeClr val="accent2"/>
                </a:solidFill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88" name="Google Shape;188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8950" y="4406474"/>
            <a:ext cx="30861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dk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7"/>
          <p:cNvSpPr/>
          <p:nvPr>
            <p:ph idx="2" type="pic"/>
          </p:nvPr>
        </p:nvSpPr>
        <p:spPr>
          <a:xfrm>
            <a:off x="1614704" y="1400921"/>
            <a:ext cx="2494500" cy="20382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47"/>
          <p:cNvSpPr txBox="1"/>
          <p:nvPr>
            <p:ph idx="1" type="body"/>
          </p:nvPr>
        </p:nvSpPr>
        <p:spPr>
          <a:xfrm>
            <a:off x="953691" y="2944031"/>
            <a:ext cx="7252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sz="27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b="1"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b="1"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3050">
          <p15:clr>
            <a:srgbClr val="FBAE40"/>
          </p15:clr>
        </p15:guide>
        <p15:guide id="2" pos="2931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content">
  <p:cSld name="Title, subtitle, content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9"/>
          <p:cNvSpPr txBox="1"/>
          <p:nvPr>
            <p:ph idx="1" type="body"/>
          </p:nvPr>
        </p:nvSpPr>
        <p:spPr>
          <a:xfrm>
            <a:off x="386954" y="779839"/>
            <a:ext cx="8370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b="1">
                <a:solidFill>
                  <a:schemeClr val="accent4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5" name="Google Shape;195;p49"/>
          <p:cNvSpPr txBox="1"/>
          <p:nvPr>
            <p:ph idx="2" type="body"/>
          </p:nvPr>
        </p:nvSpPr>
        <p:spPr>
          <a:xfrm>
            <a:off x="386953" y="1600201"/>
            <a:ext cx="8370000" cy="31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>
                <a:solidFill>
                  <a:schemeClr val="accent4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▪"/>
              <a:defRPr sz="1500">
                <a:solidFill>
                  <a:schemeClr val="accent4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6" name="Google Shape;196;p49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49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931">
          <p15:clr>
            <a:srgbClr val="FBAE40"/>
          </p15:clr>
        </p15:guide>
        <p15:guide id="2" pos="3050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two content rows">
  <p:cSld name="Title, subtitle, two content rows"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0"/>
          <p:cNvSpPr txBox="1"/>
          <p:nvPr>
            <p:ph idx="1" type="body"/>
          </p:nvPr>
        </p:nvSpPr>
        <p:spPr>
          <a:xfrm>
            <a:off x="386955" y="785651"/>
            <a:ext cx="8370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b="1">
                <a:solidFill>
                  <a:schemeClr val="accent4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1" name="Google Shape;201;p50"/>
          <p:cNvSpPr txBox="1"/>
          <p:nvPr>
            <p:ph idx="2" type="body"/>
          </p:nvPr>
        </p:nvSpPr>
        <p:spPr>
          <a:xfrm>
            <a:off x="386954" y="1600201"/>
            <a:ext cx="83700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>
                <a:solidFill>
                  <a:schemeClr val="accent4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2" name="Google Shape;202;p50"/>
          <p:cNvSpPr txBox="1"/>
          <p:nvPr>
            <p:ph idx="3" type="body"/>
          </p:nvPr>
        </p:nvSpPr>
        <p:spPr>
          <a:xfrm>
            <a:off x="386954" y="3208680"/>
            <a:ext cx="83700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>
                <a:solidFill>
                  <a:schemeClr val="accent4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3" name="Google Shape;203;p50"/>
          <p:cNvSpPr txBox="1"/>
          <p:nvPr>
            <p:ph type="title"/>
          </p:nvPr>
        </p:nvSpPr>
        <p:spPr>
          <a:xfrm>
            <a:off x="386954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4" name="Google Shape;204;p50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931">
          <p15:clr>
            <a:srgbClr val="FBAE40"/>
          </p15:clr>
        </p15:guide>
        <p15:guide id="2" pos="3050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two columns content">
  <p:cSld name="Title, subtitle, two columns content"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 txBox="1"/>
          <p:nvPr>
            <p:ph idx="1" type="body"/>
          </p:nvPr>
        </p:nvSpPr>
        <p:spPr>
          <a:xfrm>
            <a:off x="386953" y="1600200"/>
            <a:ext cx="39957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Char char="▪"/>
              <a:defRPr sz="15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8" name="Google Shape;208;p51"/>
          <p:cNvSpPr txBox="1"/>
          <p:nvPr>
            <p:ph idx="2" type="body"/>
          </p:nvPr>
        </p:nvSpPr>
        <p:spPr>
          <a:xfrm>
            <a:off x="4761310" y="1600200"/>
            <a:ext cx="39960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Char char="▪"/>
              <a:defRPr sz="15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9" name="Google Shape;209;p51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0" name="Google Shape;210;p51"/>
          <p:cNvSpPr txBox="1"/>
          <p:nvPr>
            <p:ph idx="3" type="body"/>
          </p:nvPr>
        </p:nvSpPr>
        <p:spPr>
          <a:xfrm>
            <a:off x="386953" y="785651"/>
            <a:ext cx="8370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b="1">
                <a:solidFill>
                  <a:schemeClr val="accent4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1" name="Google Shape;211;p51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57">
          <p15:clr>
            <a:srgbClr val="FBAE40"/>
          </p15:clr>
        </p15:guide>
        <p15:guide id="3" pos="2761">
          <p15:clr>
            <a:srgbClr val="FBAE40"/>
          </p15:clr>
        </p15:guide>
        <p15:guide id="4" pos="299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three columns content">
  <p:cSld name="Title, subtitle, three columns content"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2"/>
          <p:cNvSpPr txBox="1"/>
          <p:nvPr>
            <p:ph idx="1" type="body"/>
          </p:nvPr>
        </p:nvSpPr>
        <p:spPr>
          <a:xfrm>
            <a:off x="386953" y="1600200"/>
            <a:ext cx="25383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5" name="Google Shape;215;p52"/>
          <p:cNvSpPr txBox="1"/>
          <p:nvPr>
            <p:ph idx="2" type="body"/>
          </p:nvPr>
        </p:nvSpPr>
        <p:spPr>
          <a:xfrm>
            <a:off x="3302794" y="1600200"/>
            <a:ext cx="25383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6" name="Google Shape;216;p52"/>
          <p:cNvSpPr txBox="1"/>
          <p:nvPr>
            <p:ph idx="3" type="body"/>
          </p:nvPr>
        </p:nvSpPr>
        <p:spPr>
          <a:xfrm>
            <a:off x="6218635" y="1600200"/>
            <a:ext cx="25386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7" name="Google Shape;217;p52"/>
          <p:cNvSpPr txBox="1"/>
          <p:nvPr>
            <p:ph type="title"/>
          </p:nvPr>
        </p:nvSpPr>
        <p:spPr>
          <a:xfrm>
            <a:off x="386954" y="87178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8" name="Google Shape;218;p52"/>
          <p:cNvSpPr txBox="1"/>
          <p:nvPr>
            <p:ph idx="4" type="body"/>
          </p:nvPr>
        </p:nvSpPr>
        <p:spPr>
          <a:xfrm>
            <a:off x="386955" y="785651"/>
            <a:ext cx="8370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b="1">
                <a:solidFill>
                  <a:schemeClr val="accent4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9" name="Google Shape;219;p52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081">
          <p15:clr>
            <a:srgbClr val="FBAE40"/>
          </p15:clr>
        </p15:guide>
        <p15:guide id="2" pos="1843">
          <p15:clr>
            <a:srgbClr val="FBAE40"/>
          </p15:clr>
        </p15:guide>
        <p15:guide id="3" pos="3679">
          <p15:clr>
            <a:srgbClr val="FBAE40"/>
          </p15:clr>
        </p15:guide>
        <p15:guide id="4" pos="391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section Subtitle only">
  <p:cSld name="Subsection Subtitle only"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3"/>
          <p:cNvSpPr txBox="1"/>
          <p:nvPr>
            <p:ph idx="1" type="body"/>
          </p:nvPr>
        </p:nvSpPr>
        <p:spPr>
          <a:xfrm>
            <a:off x="386953" y="231307"/>
            <a:ext cx="8370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3" name="Google Shape;223;p53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931">
          <p15:clr>
            <a:srgbClr val="FBAE40"/>
          </p15:clr>
        </p15:guide>
        <p15:guide id="2" pos="3050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section title, two content rows">
  <p:cSld name="Subsection title, two content rows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 txBox="1"/>
          <p:nvPr>
            <p:ph idx="1" type="body"/>
          </p:nvPr>
        </p:nvSpPr>
        <p:spPr>
          <a:xfrm>
            <a:off x="386953" y="897731"/>
            <a:ext cx="8370000" cy="18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>
                <a:solidFill>
                  <a:schemeClr val="accent4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▪"/>
              <a:defRPr sz="1500">
                <a:solidFill>
                  <a:schemeClr val="accent4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7" name="Google Shape;227;p54"/>
          <p:cNvSpPr txBox="1"/>
          <p:nvPr>
            <p:ph idx="2" type="body"/>
          </p:nvPr>
        </p:nvSpPr>
        <p:spPr>
          <a:xfrm>
            <a:off x="386953" y="231306"/>
            <a:ext cx="8370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8" name="Google Shape;228;p54"/>
          <p:cNvSpPr txBox="1"/>
          <p:nvPr>
            <p:ph idx="3" type="body"/>
          </p:nvPr>
        </p:nvSpPr>
        <p:spPr>
          <a:xfrm>
            <a:off x="386953" y="2824638"/>
            <a:ext cx="8370000" cy="18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>
                <a:solidFill>
                  <a:schemeClr val="accent4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▪"/>
              <a:defRPr sz="1500">
                <a:solidFill>
                  <a:schemeClr val="accent4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9" name="Google Shape;229;p54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931">
          <p15:clr>
            <a:srgbClr val="FBAE40"/>
          </p15:clr>
        </p15:guide>
        <p15:guide id="2" pos="3050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section title, two columns content">
  <p:cSld name="Subsection title, two columns content"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5"/>
          <p:cNvSpPr txBox="1"/>
          <p:nvPr>
            <p:ph idx="1" type="body"/>
          </p:nvPr>
        </p:nvSpPr>
        <p:spPr>
          <a:xfrm>
            <a:off x="386953" y="1600200"/>
            <a:ext cx="39957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Char char="▪"/>
              <a:defRPr sz="1500">
                <a:solidFill>
                  <a:schemeClr val="dk2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3" name="Google Shape;233;p55"/>
          <p:cNvSpPr txBox="1"/>
          <p:nvPr>
            <p:ph idx="2" type="body"/>
          </p:nvPr>
        </p:nvSpPr>
        <p:spPr>
          <a:xfrm>
            <a:off x="4761310" y="1600200"/>
            <a:ext cx="39957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>
                <a:solidFill>
                  <a:schemeClr val="accent4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▪"/>
              <a:defRPr sz="1500">
                <a:solidFill>
                  <a:schemeClr val="accent4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55"/>
          <p:cNvSpPr txBox="1"/>
          <p:nvPr>
            <p:ph idx="3" type="body"/>
          </p:nvPr>
        </p:nvSpPr>
        <p:spPr>
          <a:xfrm>
            <a:off x="386953" y="231307"/>
            <a:ext cx="8370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55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pos="2761">
          <p15:clr>
            <a:srgbClr val="FBAE40"/>
          </p15:clr>
        </p15:guide>
        <p15:guide id="3" pos="299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section title, three columns content">
  <p:cSld name="Subsection title, three columns content"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6"/>
          <p:cNvSpPr txBox="1"/>
          <p:nvPr>
            <p:ph idx="1" type="body"/>
          </p:nvPr>
        </p:nvSpPr>
        <p:spPr>
          <a:xfrm>
            <a:off x="386953" y="1600200"/>
            <a:ext cx="25383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9" name="Google Shape;239;p56"/>
          <p:cNvSpPr txBox="1"/>
          <p:nvPr>
            <p:ph idx="2" type="body"/>
          </p:nvPr>
        </p:nvSpPr>
        <p:spPr>
          <a:xfrm>
            <a:off x="3302794" y="1600200"/>
            <a:ext cx="25383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0" name="Google Shape;240;p56"/>
          <p:cNvSpPr txBox="1"/>
          <p:nvPr>
            <p:ph idx="3" type="body"/>
          </p:nvPr>
        </p:nvSpPr>
        <p:spPr>
          <a:xfrm>
            <a:off x="6218635" y="1600200"/>
            <a:ext cx="25383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sz="1800">
                <a:solidFill>
                  <a:schemeClr val="accent5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▪"/>
              <a:defRPr sz="1500">
                <a:solidFill>
                  <a:schemeClr val="accent3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>
                <a:solidFill>
                  <a:schemeClr val="accent3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1" name="Google Shape;241;p56"/>
          <p:cNvSpPr txBox="1"/>
          <p:nvPr>
            <p:ph idx="4" type="body"/>
          </p:nvPr>
        </p:nvSpPr>
        <p:spPr>
          <a:xfrm>
            <a:off x="386953" y="231307"/>
            <a:ext cx="8370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2" name="Google Shape;242;p56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081">
          <p15:clr>
            <a:srgbClr val="FBAE40"/>
          </p15:clr>
        </p15:guide>
        <p15:guide id="2" pos="1843">
          <p15:clr>
            <a:srgbClr val="FBAE40"/>
          </p15:clr>
        </p15:guide>
        <p15:guide id="3" pos="3679">
          <p15:clr>
            <a:srgbClr val="FBAE40"/>
          </p15:clr>
        </p15:guide>
        <p15:guide id="4" pos="391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ize image">
  <p:cSld name="Full size image"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7"/>
          <p:cNvSpPr/>
          <p:nvPr>
            <p:ph idx="2" type="pic"/>
          </p:nvPr>
        </p:nvSpPr>
        <p:spPr>
          <a:xfrm>
            <a:off x="0" y="0"/>
            <a:ext cx="9144000" cy="47133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57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7"/>
          <p:cNvSpPr txBox="1"/>
          <p:nvPr/>
        </p:nvSpPr>
        <p:spPr>
          <a:xfrm>
            <a:off x="-87284" y="4788131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ize image + text">
  <p:cSld name="Full size image + text">
    <p:bg>
      <p:bgPr>
        <a:solidFill>
          <a:schemeClr val="accent5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8"/>
          <p:cNvSpPr/>
          <p:nvPr>
            <p:ph idx="2" type="pic"/>
          </p:nvPr>
        </p:nvSpPr>
        <p:spPr>
          <a:xfrm>
            <a:off x="0" y="0"/>
            <a:ext cx="9144000" cy="47133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58"/>
          <p:cNvSpPr txBox="1"/>
          <p:nvPr>
            <p:ph idx="1" type="body"/>
          </p:nvPr>
        </p:nvSpPr>
        <p:spPr>
          <a:xfrm>
            <a:off x="953691" y="922694"/>
            <a:ext cx="3977100" cy="2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2" name="Google Shape;252;p58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ize image + text with background">
  <p:cSld name="Full size image + text with background">
    <p:bg>
      <p:bgPr>
        <a:solidFill>
          <a:schemeClr val="accent5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9"/>
          <p:cNvSpPr/>
          <p:nvPr>
            <p:ph idx="2" type="pic"/>
          </p:nvPr>
        </p:nvSpPr>
        <p:spPr>
          <a:xfrm>
            <a:off x="0" y="0"/>
            <a:ext cx="9144000" cy="47133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59"/>
          <p:cNvSpPr txBox="1"/>
          <p:nvPr>
            <p:ph idx="1" type="body"/>
          </p:nvPr>
        </p:nvSpPr>
        <p:spPr>
          <a:xfrm>
            <a:off x="2877633" y="2012675"/>
            <a:ext cx="3388800" cy="7524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anchorCtr="0" anchor="ctr" bIns="270000" lIns="270000" spcFirstLastPara="1" rIns="270000" wrap="square" tIns="2700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sz="27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7" name="Google Shape;257;p59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option 2">
  <p:cSld name="Divider option 2">
    <p:bg>
      <p:bgPr>
        <a:solidFill>
          <a:schemeClr val="accent4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0"/>
          <p:cNvSpPr txBox="1"/>
          <p:nvPr>
            <p:ph idx="1" type="body"/>
          </p:nvPr>
        </p:nvSpPr>
        <p:spPr>
          <a:xfrm>
            <a:off x="386953" y="2918239"/>
            <a:ext cx="75630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5400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p60"/>
          <p:cNvSpPr txBox="1"/>
          <p:nvPr>
            <p:ph idx="2" type="body"/>
          </p:nvPr>
        </p:nvSpPr>
        <p:spPr>
          <a:xfrm>
            <a:off x="386953" y="3586094"/>
            <a:ext cx="75723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8100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62" name="Google Shape;26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option 3">
  <p:cSld name="Divider option 3">
    <p:bg>
      <p:bgPr>
        <a:solidFill>
          <a:schemeClr val="lt2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1"/>
          <p:cNvSpPr txBox="1"/>
          <p:nvPr>
            <p:ph idx="1" type="body"/>
          </p:nvPr>
        </p:nvSpPr>
        <p:spPr>
          <a:xfrm>
            <a:off x="386953" y="2918239"/>
            <a:ext cx="75630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5400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5" name="Google Shape;265;p61"/>
          <p:cNvSpPr txBox="1"/>
          <p:nvPr>
            <p:ph idx="2" type="body"/>
          </p:nvPr>
        </p:nvSpPr>
        <p:spPr>
          <a:xfrm>
            <a:off x="386953" y="3586094"/>
            <a:ext cx="75723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8100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66" name="Google Shape;266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3" name="Google Shape;273;p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4" name="Google Shape;274;p6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6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6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77" name="Google Shape;277;p6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8" name="Google Shape;278;p6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6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81" name="Google Shape;281;p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6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6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4" name="Google Shape;284;p6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7" name="Google Shape;287;p6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88" name="Google Shape;288;p6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p6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1" name="Google Shape;291;p6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2" name="Google Shape;292;p6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5" name="Google Shape;295;p6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6" name="Google Shape;296;p6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6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" name="Google Shape;298;p6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9" name="Google Shape;299;p6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0" name="Google Shape;300;p6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1" name="Google Shape;301;p6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4" name="Google Shape;304;p6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05" name="Google Shape;305;p6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6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7" name="Google Shape;307;p6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08" name="Google Shape;308;p6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1" name="Google Shape;311;p6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2" name="Google Shape;312;p6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4" name="Google Shape;314;p68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15" name="Google Shape;315;p68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6" name="Google Shape;316;p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6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19" name="Google Shape;319;p6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6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1" name="Google Shape;321;p6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2" name="Google Shape;322;p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5" name="Google Shape;325;p7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26" name="Google Shape;326;p7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7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8" name="Google Shape;328;p7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9" name="Google Shape;329;p7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0" name="Google Shape;330;p7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1" name="Google Shape;331;p7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334" name="Google Shape;334;p7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37" name="Google Shape;337;p7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7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" name="Google Shape;339;p72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72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1" name="Google Shape;341;p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area science park">
  <p:cSld name="6_area science park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5" name="Google Shape;345;p74"/>
          <p:cNvCxnSpPr>
            <a:endCxn id="346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p74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74"/>
          <p:cNvPicPr preferRelativeResize="0"/>
          <p:nvPr/>
        </p:nvPicPr>
        <p:blipFill rotWithShape="1">
          <a:blip r:embed="rId2">
            <a:alphaModFix/>
          </a:blip>
          <a:srcRect b="-7851" l="0" r="60600" t="0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orologio, segnale&#10;&#10;Descrizione generata automaticamente" id="348" name="Google Shape;34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74"/>
          <p:cNvSpPr txBox="1"/>
          <p:nvPr>
            <p:ph idx="1" type="body"/>
          </p:nvPr>
        </p:nvSpPr>
        <p:spPr>
          <a:xfrm>
            <a:off x="251520" y="1084145"/>
            <a:ext cx="864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350" name="Google Shape;350;p74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1" name="Google Shape;351;p74"/>
          <p:cNvSpPr/>
          <p:nvPr>
            <p:ph idx="2" type="pic"/>
          </p:nvPr>
        </p:nvSpPr>
        <p:spPr>
          <a:xfrm>
            <a:off x="6300192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2" name="Google Shape;352;p74"/>
          <p:cNvSpPr/>
          <p:nvPr>
            <p:ph idx="3" type="pic"/>
          </p:nvPr>
        </p:nvSpPr>
        <p:spPr>
          <a:xfrm>
            <a:off x="3270335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3" name="Google Shape;353;p74"/>
          <p:cNvSpPr/>
          <p:nvPr>
            <p:ph idx="4" type="pic"/>
          </p:nvPr>
        </p:nvSpPr>
        <p:spPr>
          <a:xfrm>
            <a:off x="240478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354" name="Google Shape;354;p74"/>
          <p:cNvPicPr preferRelativeResize="0"/>
          <p:nvPr/>
        </p:nvPicPr>
        <p:blipFill rotWithShape="1">
          <a:blip r:embed="rId4">
            <a:alphaModFix/>
          </a:blip>
          <a:srcRect b="10602" l="0" r="0" t="0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74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356" name="Google Shape;356;p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7" name="Google Shape;357;p74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area science park">
  <p:cSld name="3_area science park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9" name="Google Shape;359;p75"/>
          <p:cNvCxnSpPr>
            <a:endCxn id="360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0" name="Google Shape;360;p75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75"/>
          <p:cNvPicPr preferRelativeResize="0"/>
          <p:nvPr/>
        </p:nvPicPr>
        <p:blipFill rotWithShape="1">
          <a:blip r:embed="rId2">
            <a:alphaModFix/>
          </a:blip>
          <a:srcRect b="-7851" l="0" r="60600" t="0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orologio, segnale&#10;&#10;Descrizione generata automaticamente" id="362" name="Google Shape;36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75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4" name="Google Shape;364;p75"/>
          <p:cNvSpPr txBox="1"/>
          <p:nvPr>
            <p:ph idx="1" type="body"/>
          </p:nvPr>
        </p:nvSpPr>
        <p:spPr>
          <a:xfrm>
            <a:off x="250825" y="1063625"/>
            <a:ext cx="8642400" cy="3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rgbClr val="3F3F3F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pic>
        <p:nvPicPr>
          <p:cNvPr id="365" name="Google Shape;365;p75"/>
          <p:cNvPicPr preferRelativeResize="0"/>
          <p:nvPr/>
        </p:nvPicPr>
        <p:blipFill rotWithShape="1">
          <a:blip r:embed="rId4">
            <a:alphaModFix/>
          </a:blip>
          <a:srcRect b="10602" l="0" r="0" t="0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75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367" name="Google Shape;367;p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8" name="Google Shape;368;p75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area science park">
  <p:cSld name="2_area science par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6"/>
          <p:cNvPicPr preferRelativeResize="0"/>
          <p:nvPr/>
        </p:nvPicPr>
        <p:blipFill rotWithShape="1">
          <a:blip r:embed="rId2">
            <a:alphaModFix/>
          </a:blip>
          <a:srcRect b="10602" l="0" r="0" t="0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76"/>
          <p:cNvCxnSpPr>
            <a:endCxn id="372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2" name="Google Shape;372;p76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76"/>
          <p:cNvPicPr preferRelativeResize="0"/>
          <p:nvPr/>
        </p:nvPicPr>
        <p:blipFill rotWithShape="1">
          <a:blip r:embed="rId3">
            <a:alphaModFix/>
          </a:blip>
          <a:srcRect b="-7851" l="0" r="60600" t="0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orologio, segnale&#10;&#10;Descrizione generata automaticamente" id="374" name="Google Shape;37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76"/>
          <p:cNvSpPr txBox="1"/>
          <p:nvPr>
            <p:ph idx="1" type="body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376" name="Google Shape;376;p76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7" name="Google Shape;377;p76"/>
          <p:cNvSpPr/>
          <p:nvPr>
            <p:ph idx="2" type="pic"/>
          </p:nvPr>
        </p:nvSpPr>
        <p:spPr>
          <a:xfrm>
            <a:off x="5723830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378" name="Google Shape;378;p76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379" name="Google Shape;379;p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0" name="Google Shape;380;p76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7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83" name="Google Shape;383;p7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7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6" name="Google Shape;386;p7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87" name="Google Shape;387;p7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8" name="Google Shape;388;p7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7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7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392" name="Google Shape;392;p78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7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7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95" name="Google Shape;395;p7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6" name="Google Shape;396;p7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7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7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9" name="Google Shape;399;p78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21" Type="http://schemas.openxmlformats.org/officeDocument/2006/relationships/theme" Target="../theme/theme6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/>
          <p:nvPr>
            <p:ph type="title"/>
          </p:nvPr>
        </p:nvSpPr>
        <p:spPr>
          <a:xfrm>
            <a:off x="386953" y="92990"/>
            <a:ext cx="7803300" cy="66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0" name="Google Shape;130;p34"/>
          <p:cNvSpPr txBox="1"/>
          <p:nvPr>
            <p:ph idx="1" type="body"/>
          </p:nvPr>
        </p:nvSpPr>
        <p:spPr>
          <a:xfrm>
            <a:off x="386953" y="1369219"/>
            <a:ext cx="75618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descr="{&quot;HashCode&quot;:-1348403003,&quot;Placement&quot;:&quot;Footer&quot;,&quot;Top&quot;:521.10614,&quot;Left&quot;:0.0,&quot;SlideWidth&quot;:960,&quot;SlideHeight&quot;:540}" id="131" name="Google Shape;131;p34"/>
          <p:cNvSpPr txBox="1"/>
          <p:nvPr/>
        </p:nvSpPr>
        <p:spPr>
          <a:xfrm>
            <a:off x="0" y="4963536"/>
            <a:ext cx="1597800" cy="10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700" u="none" cap="none" strike="noStrike">
                <a:solidFill>
                  <a:srgbClr val="0078D7"/>
                </a:solidFill>
                <a:latin typeface="Rockwell"/>
                <a:ea typeface="Rockwell"/>
                <a:cs typeface="Rockwell"/>
                <a:sym typeface="Rockwell"/>
              </a:rPr>
              <a:t>Information Classification: General</a:t>
            </a:r>
            <a:endParaRPr sz="11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11">
          <p15:clr>
            <a:srgbClr val="F26B43"/>
          </p15:clr>
        </p15:guide>
        <p15:guide id="2" pos="24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29">
          <p15:clr>
            <a:srgbClr val="F26B43"/>
          </p15:clr>
        </p15:guide>
        <p15:guide id="5" pos="55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/>
          <p:nvPr>
            <p:ph type="title"/>
          </p:nvPr>
        </p:nvSpPr>
        <p:spPr>
          <a:xfrm>
            <a:off x="386953" y="92990"/>
            <a:ext cx="78033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9" name="Google Shape;139;p36"/>
          <p:cNvSpPr txBox="1"/>
          <p:nvPr>
            <p:ph idx="1" type="body"/>
          </p:nvPr>
        </p:nvSpPr>
        <p:spPr>
          <a:xfrm>
            <a:off x="386953" y="1369219"/>
            <a:ext cx="75618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descr="{&quot;HashCode&quot;:-1348403003,&quot;Placement&quot;:&quot;Footer&quot;,&quot;Top&quot;:521.10614,&quot;Left&quot;:0.0,&quot;SlideWidth&quot;:960,&quot;SlideHeight&quot;:540}" id="140" name="Google Shape;140;p36"/>
          <p:cNvSpPr txBox="1"/>
          <p:nvPr/>
        </p:nvSpPr>
        <p:spPr>
          <a:xfrm>
            <a:off x="0" y="4963536"/>
            <a:ext cx="1597800" cy="107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700" u="none" cap="none" strike="noStrike">
                <a:solidFill>
                  <a:srgbClr val="0078D7"/>
                </a:solidFill>
                <a:latin typeface="Rockwell"/>
                <a:ea typeface="Rockwell"/>
                <a:cs typeface="Rockwell"/>
                <a:sym typeface="Rockwell"/>
              </a:rPr>
              <a:t>Information Classification: General</a:t>
            </a:r>
            <a:endParaRPr sz="11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11">
          <p15:clr>
            <a:srgbClr val="F26B43"/>
          </p15:clr>
        </p15:guide>
        <p15:guide id="2" pos="24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29">
          <p15:clr>
            <a:srgbClr val="F26B43"/>
          </p15:clr>
        </p15:guide>
        <p15:guide id="5" pos="55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69" name="Google Shape;269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0" name="Google Shape;270;p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42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g"/><Relationship Id="rId4" Type="http://schemas.openxmlformats.org/officeDocument/2006/relationships/hyperlink" Target="http://www.menti.com" TargetMode="External"/><Relationship Id="rId5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43.png"/><Relationship Id="rId9" Type="http://schemas.openxmlformats.org/officeDocument/2006/relationships/image" Target="../media/image45.jp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7.jpg"/><Relationship Id="rId8" Type="http://schemas.openxmlformats.org/officeDocument/2006/relationships/image" Target="../media/image41.jpg"/><Relationship Id="rId10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ellcomeopenresearch.org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9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595959"/>
                </a:solidFill>
              </a:rPr>
              <a:t>Module 2.</a:t>
            </a:r>
            <a:r>
              <a:rPr lang="it">
                <a:solidFill>
                  <a:srgbClr val="595959"/>
                </a:solidFill>
              </a:rPr>
              <a:t>2 - Open Research Europe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79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0"/>
              </a:spcBef>
              <a:spcAft>
                <a:spcPts val="1500"/>
              </a:spcAft>
              <a:buNone/>
            </a:pPr>
            <a:r>
              <a:rPr b="1" lang="it" sz="3150">
                <a:solidFill>
                  <a:srgbClr val="2D2E33"/>
                </a:solidFill>
                <a:latin typeface="Montserrat"/>
                <a:ea typeface="Montserrat"/>
                <a:cs typeface="Montserrat"/>
                <a:sym typeface="Montserrat"/>
              </a:rPr>
              <a:t>Practical course on FAIR Data Stewardship in Life Science</a:t>
            </a:r>
            <a:endParaRPr b="1" sz="42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" name="Google Shape;406;p79"/>
          <p:cNvSpPr txBox="1"/>
          <p:nvPr/>
        </p:nvSpPr>
        <p:spPr>
          <a:xfrm>
            <a:off x="838275" y="3808475"/>
            <a:ext cx="749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Gina Pavone, CNR-ISTI		0000-0003-0087-2151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Emma Lazzeri, GARR		0000-0003-0506-046X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7" name="Google Shape;40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975" y="4695226"/>
            <a:ext cx="1129551" cy="3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8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Data and Software Availability </a:t>
            </a:r>
            <a:endParaRPr/>
          </a:p>
        </p:txBody>
      </p:sp>
      <p:sp>
        <p:nvSpPr>
          <p:cNvPr id="472" name="Google Shape;472;p88"/>
          <p:cNvSpPr txBox="1"/>
          <p:nvPr/>
        </p:nvSpPr>
        <p:spPr>
          <a:xfrm>
            <a:off x="491835" y="1061828"/>
            <a:ext cx="7779300" cy="623400"/>
          </a:xfrm>
          <a:prstGeom prst="rect">
            <a:avLst/>
          </a:prstGeom>
          <a:noFill/>
          <a:ln cap="flat" cmpd="sng" w="28575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Research Europe requires that, where possible, the source data underlying the results are made available at publication (FAIR).</a:t>
            </a:r>
            <a:endParaRPr sz="1100"/>
          </a:p>
        </p:txBody>
      </p:sp>
      <p:sp>
        <p:nvSpPr>
          <p:cNvPr id="473" name="Google Shape;473;p88"/>
          <p:cNvSpPr txBox="1"/>
          <p:nvPr/>
        </p:nvSpPr>
        <p:spPr>
          <a:xfrm>
            <a:off x="491835" y="2255365"/>
            <a:ext cx="82158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However, the sharing of research data </a:t>
            </a:r>
            <a:r>
              <a:rPr b="1" lang="it" sz="18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must</a:t>
            </a: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Protect the confidentiality, security and privacy of individuals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Respect the terms of consent by individuals who are involved in research 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Be consistent with Horizon legal, ethical and regulatory frameworks 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Guard against unreasonable costs</a:t>
            </a:r>
            <a:endParaRPr sz="1100"/>
          </a:p>
        </p:txBody>
      </p:sp>
      <p:pic>
        <p:nvPicPr>
          <p:cNvPr descr="Free Navy Data Configuration Icon - Download Navy Data Configuration Icon" id="474" name="Google Shape;474;p88"/>
          <p:cNvPicPr preferRelativeResize="0"/>
          <p:nvPr/>
        </p:nvPicPr>
        <p:blipFill rotWithShape="1">
          <a:blip r:embed="rId3">
            <a:alphaModFix amt="84000"/>
          </a:blip>
          <a:srcRect b="0" l="0" r="0" t="0"/>
          <a:stretch/>
        </p:blipFill>
        <p:spPr>
          <a:xfrm>
            <a:off x="6092991" y="2217073"/>
            <a:ext cx="446355" cy="446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vy blue bar chart 5 icon - Free navy blue chart icons" id="475" name="Google Shape;475;p88"/>
          <p:cNvPicPr preferRelativeResize="0"/>
          <p:nvPr/>
        </p:nvPicPr>
        <p:blipFill rotWithShape="1">
          <a:blip r:embed="rId4">
            <a:alphaModFix amt="84000"/>
          </a:blip>
          <a:srcRect b="0" l="0" r="0" t="0"/>
          <a:stretch/>
        </p:blipFill>
        <p:spPr>
          <a:xfrm>
            <a:off x="6751309" y="2217073"/>
            <a:ext cx="446355" cy="446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vy blue code icon - Free navy blue code icons" id="476" name="Google Shape;476;p88"/>
          <p:cNvPicPr preferRelativeResize="0"/>
          <p:nvPr/>
        </p:nvPicPr>
        <p:blipFill rotWithShape="1">
          <a:blip r:embed="rId5">
            <a:alphaModFix amt="84000"/>
          </a:blip>
          <a:srcRect b="0" l="0" r="0" t="0"/>
          <a:stretch/>
        </p:blipFill>
        <p:spPr>
          <a:xfrm>
            <a:off x="5374813" y="2167702"/>
            <a:ext cx="545096" cy="54509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88"/>
          <p:cNvSpPr/>
          <p:nvPr/>
        </p:nvSpPr>
        <p:spPr>
          <a:xfrm>
            <a:off x="491835" y="4212770"/>
            <a:ext cx="6837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https://open-research-europe.ec.europa.eu/for-authors/data-guidelines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91" y="1146116"/>
            <a:ext cx="6854621" cy="243528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89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Research Publishing Model</a:t>
            </a:r>
            <a:endParaRPr/>
          </a:p>
        </p:txBody>
      </p:sp>
      <p:sp>
        <p:nvSpPr>
          <p:cNvPr id="484" name="Google Shape;484;p89"/>
          <p:cNvSpPr/>
          <p:nvPr/>
        </p:nvSpPr>
        <p:spPr>
          <a:xfrm>
            <a:off x="4391890" y="3105149"/>
            <a:ext cx="1357800" cy="42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90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Peer Review</a:t>
            </a:r>
            <a:endParaRPr/>
          </a:p>
        </p:txBody>
      </p:sp>
      <p:sp>
        <p:nvSpPr>
          <p:cNvPr id="490" name="Google Shape;490;p90"/>
          <p:cNvSpPr txBox="1"/>
          <p:nvPr/>
        </p:nvSpPr>
        <p:spPr>
          <a:xfrm>
            <a:off x="358484" y="1021775"/>
            <a:ext cx="2190900" cy="3363300"/>
          </a:xfrm>
          <a:prstGeom prst="rect">
            <a:avLst/>
          </a:prstGeom>
          <a:noFill/>
          <a:ln cap="flat" cmpd="sng" w="28575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Identities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Reviewers must provide name and affiliation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Must identify conflicting  interests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90"/>
          <p:cNvSpPr txBox="1"/>
          <p:nvPr/>
        </p:nvSpPr>
        <p:spPr>
          <a:xfrm>
            <a:off x="3173648" y="1021775"/>
            <a:ext cx="2415900" cy="3147600"/>
          </a:xfrm>
          <a:prstGeom prst="rect">
            <a:avLst/>
          </a:prstGeom>
          <a:noFill/>
          <a:ln cap="flat" cmpd="sng" w="28575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Reports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Reviewer reports will be published alongside the article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These are citable and have viewing metrics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rgbClr val="1280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90"/>
          <p:cNvSpPr txBox="1"/>
          <p:nvPr/>
        </p:nvSpPr>
        <p:spPr>
          <a:xfrm>
            <a:off x="6135827" y="1021775"/>
            <a:ext cx="2415900" cy="3363300"/>
          </a:xfrm>
          <a:prstGeom prst="rect">
            <a:avLst/>
          </a:prstGeom>
          <a:noFill/>
          <a:ln cap="flat" cmpd="sng" w="28575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Review Status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Reviewers assign a status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90"/>
          <p:cNvCxnSpPr>
            <a:stCxn id="491" idx="3"/>
            <a:endCxn id="492" idx="1"/>
          </p:cNvCxnSpPr>
          <p:nvPr/>
        </p:nvCxnSpPr>
        <p:spPr>
          <a:xfrm>
            <a:off x="5589548" y="2595575"/>
            <a:ext cx="546300" cy="107700"/>
          </a:xfrm>
          <a:prstGeom prst="straightConnector1">
            <a:avLst/>
          </a:prstGeom>
          <a:noFill/>
          <a:ln cap="flat" cmpd="sng" w="9525">
            <a:solidFill>
              <a:srgbClr val="193E7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94" name="Google Shape;494;p90"/>
          <p:cNvCxnSpPr/>
          <p:nvPr/>
        </p:nvCxnSpPr>
        <p:spPr>
          <a:xfrm>
            <a:off x="2549236" y="2479023"/>
            <a:ext cx="624300" cy="0"/>
          </a:xfrm>
          <a:prstGeom prst="straightConnector1">
            <a:avLst/>
          </a:prstGeom>
          <a:noFill/>
          <a:ln cap="flat" cmpd="sng" w="9525">
            <a:solidFill>
              <a:srgbClr val="193E7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495" name="Google Shape;49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090" y="2695685"/>
            <a:ext cx="1241714" cy="124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0818" y="2940626"/>
            <a:ext cx="921546" cy="92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90"/>
          <p:cNvPicPr preferRelativeResize="0"/>
          <p:nvPr/>
        </p:nvPicPr>
        <p:blipFill rotWithShape="1">
          <a:blip r:embed="rId5">
            <a:alphaModFix/>
          </a:blip>
          <a:srcRect b="1328" l="0" r="0" t="16684"/>
          <a:stretch/>
        </p:blipFill>
        <p:spPr>
          <a:xfrm>
            <a:off x="6425995" y="1773386"/>
            <a:ext cx="1976785" cy="2265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1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Research Publishing Model</a:t>
            </a:r>
            <a:endParaRPr/>
          </a:p>
        </p:txBody>
      </p:sp>
      <p:pic>
        <p:nvPicPr>
          <p:cNvPr id="503" name="Google Shape;50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91" y="1146116"/>
            <a:ext cx="6854621" cy="243528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91"/>
          <p:cNvSpPr/>
          <p:nvPr/>
        </p:nvSpPr>
        <p:spPr>
          <a:xfrm>
            <a:off x="6179127" y="3099953"/>
            <a:ext cx="1357800" cy="42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2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Passing Peer Review</a:t>
            </a:r>
            <a:endParaRPr/>
          </a:p>
        </p:txBody>
      </p:sp>
      <p:sp>
        <p:nvSpPr>
          <p:cNvPr id="510" name="Google Shape;510;p92"/>
          <p:cNvSpPr txBox="1"/>
          <p:nvPr/>
        </p:nvSpPr>
        <p:spPr>
          <a:xfrm>
            <a:off x="360218" y="821465"/>
            <a:ext cx="8215800" cy="25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Authors can respond to reviewers and revise their articles based on the comments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1800"/>
              <a:buFont typeface="Arial"/>
              <a:buNone/>
            </a:pPr>
            <a:r>
              <a:t/>
            </a:r>
            <a:endParaRPr b="0"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Revisions are made through new versions of the article that are linked together (versions are limitless)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1800"/>
              <a:buFont typeface="Arial"/>
              <a:buNone/>
            </a:pPr>
            <a:r>
              <a:t/>
            </a:r>
            <a:endParaRPr b="0"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</a:pPr>
            <a:r>
              <a:rPr b="0"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Authors need to achieve a certain ‘threshold’ of reviewer status to pass peer review and be indexed: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193E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92"/>
          <p:cNvSpPr txBox="1"/>
          <p:nvPr/>
        </p:nvSpPr>
        <p:spPr>
          <a:xfrm>
            <a:off x="1284250" y="3383704"/>
            <a:ext cx="4035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1280F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 ‘Approved’ Status</a:t>
            </a:r>
            <a:endParaRPr sz="1100"/>
          </a:p>
        </p:txBody>
      </p:sp>
      <p:sp>
        <p:nvSpPr>
          <p:cNvPr id="512" name="Google Shape;512;p92"/>
          <p:cNvSpPr txBox="1"/>
          <p:nvPr/>
        </p:nvSpPr>
        <p:spPr>
          <a:xfrm>
            <a:off x="1291177" y="3860466"/>
            <a:ext cx="6522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it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 ‘Approved with reservations’ and 1 ‘Approved’ Status</a:t>
            </a:r>
            <a:endParaRPr sz="1100"/>
          </a:p>
        </p:txBody>
      </p:sp>
      <p:pic>
        <p:nvPicPr>
          <p:cNvPr id="513" name="Google Shape;51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41" y="3176155"/>
            <a:ext cx="1025234" cy="121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3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Preprint example</a:t>
            </a:r>
            <a:endParaRPr/>
          </a:p>
        </p:txBody>
      </p:sp>
      <p:sp>
        <p:nvSpPr>
          <p:cNvPr id="519" name="Google Shape;519;p93"/>
          <p:cNvSpPr/>
          <p:nvPr/>
        </p:nvSpPr>
        <p:spPr>
          <a:xfrm>
            <a:off x="4481110" y="421395"/>
            <a:ext cx="327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019" y="626451"/>
            <a:ext cx="5322083" cy="45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93"/>
          <p:cNvSpPr/>
          <p:nvPr/>
        </p:nvSpPr>
        <p:spPr>
          <a:xfrm>
            <a:off x="4976127" y="930778"/>
            <a:ext cx="1357800" cy="42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22" name="Google Shape;522;p93"/>
          <p:cNvCxnSpPr/>
          <p:nvPr/>
        </p:nvCxnSpPr>
        <p:spPr>
          <a:xfrm>
            <a:off x="2955375" y="1487175"/>
            <a:ext cx="1932300" cy="0"/>
          </a:xfrm>
          <a:prstGeom prst="straightConnector1">
            <a:avLst/>
          </a:prstGeom>
          <a:noFill/>
          <a:ln cap="flat" cmpd="sng" w="38100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p93"/>
          <p:cNvCxnSpPr/>
          <p:nvPr/>
        </p:nvCxnSpPr>
        <p:spPr>
          <a:xfrm>
            <a:off x="1582725" y="1639575"/>
            <a:ext cx="572400" cy="3600"/>
          </a:xfrm>
          <a:prstGeom prst="straightConnector1">
            <a:avLst/>
          </a:prstGeom>
          <a:noFill/>
          <a:ln cap="flat" cmpd="sng" w="38100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94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peer review example 1</a:t>
            </a:r>
            <a:endParaRPr/>
          </a:p>
        </p:txBody>
      </p:sp>
      <p:pic>
        <p:nvPicPr>
          <p:cNvPr id="529" name="Google Shape;52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38" y="642667"/>
            <a:ext cx="6230426" cy="41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94"/>
          <p:cNvSpPr/>
          <p:nvPr/>
        </p:nvSpPr>
        <p:spPr>
          <a:xfrm>
            <a:off x="4481110" y="421395"/>
            <a:ext cx="327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94"/>
          <p:cNvSpPr/>
          <p:nvPr/>
        </p:nvSpPr>
        <p:spPr>
          <a:xfrm>
            <a:off x="4251725" y="962850"/>
            <a:ext cx="1559700" cy="4242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2" name="Google Shape;532;p94"/>
          <p:cNvSpPr/>
          <p:nvPr/>
        </p:nvSpPr>
        <p:spPr>
          <a:xfrm>
            <a:off x="4370350" y="1386999"/>
            <a:ext cx="1999500" cy="1566900"/>
          </a:xfrm>
          <a:prstGeom prst="roundRect">
            <a:avLst>
              <a:gd fmla="val 6312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33" name="Google Shape;533;p94"/>
          <p:cNvCxnSpPr/>
          <p:nvPr/>
        </p:nvCxnSpPr>
        <p:spPr>
          <a:xfrm>
            <a:off x="3174500" y="1814494"/>
            <a:ext cx="993300" cy="0"/>
          </a:xfrm>
          <a:prstGeom prst="straightConnector1">
            <a:avLst/>
          </a:prstGeom>
          <a:noFill/>
          <a:ln cap="flat" cmpd="sng" w="317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4" name="Google Shape;534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0264" y="642669"/>
            <a:ext cx="1871663" cy="260746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94"/>
          <p:cNvSpPr/>
          <p:nvPr/>
        </p:nvSpPr>
        <p:spPr>
          <a:xfrm flipH="1" rot="5400000">
            <a:off x="6408664" y="984641"/>
            <a:ext cx="2607600" cy="1922400"/>
          </a:xfrm>
          <a:prstGeom prst="wedgeRectCallout">
            <a:avLst>
              <a:gd fmla="val -20833" name="adj1"/>
              <a:gd fmla="val 62500" name="adj2"/>
            </a:avLst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94"/>
          <p:cNvSpPr txBox="1"/>
          <p:nvPr/>
        </p:nvSpPr>
        <p:spPr>
          <a:xfrm>
            <a:off x="6772516" y="3372283"/>
            <a:ext cx="19329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1" lang="it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Visibility &amp; credit for reviewers: 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it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Co-reviewing 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it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ORCID ids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it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DOIs for reports</a:t>
            </a:r>
            <a:endParaRPr sz="1100"/>
          </a:p>
        </p:txBody>
      </p:sp>
      <p:cxnSp>
        <p:nvCxnSpPr>
          <p:cNvPr id="537" name="Google Shape;537;p94"/>
          <p:cNvCxnSpPr/>
          <p:nvPr/>
        </p:nvCxnSpPr>
        <p:spPr>
          <a:xfrm>
            <a:off x="386950" y="1997757"/>
            <a:ext cx="1192800" cy="18600"/>
          </a:xfrm>
          <a:prstGeom prst="straightConnector1">
            <a:avLst/>
          </a:prstGeom>
          <a:noFill/>
          <a:ln cap="flat" cmpd="sng" w="317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5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peer review example 2</a:t>
            </a:r>
            <a:endParaRPr/>
          </a:p>
        </p:txBody>
      </p:sp>
      <p:sp>
        <p:nvSpPr>
          <p:cNvPr id="543" name="Google Shape;543;p95"/>
          <p:cNvSpPr/>
          <p:nvPr/>
        </p:nvSpPr>
        <p:spPr>
          <a:xfrm>
            <a:off x="4481110" y="421395"/>
            <a:ext cx="327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2784" y="2380596"/>
            <a:ext cx="2520253" cy="26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825" y="698401"/>
            <a:ext cx="2190350" cy="456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9400" y="681049"/>
            <a:ext cx="2062875" cy="236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1575" y="681051"/>
            <a:ext cx="4021447" cy="14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95"/>
          <p:cNvSpPr/>
          <p:nvPr/>
        </p:nvSpPr>
        <p:spPr>
          <a:xfrm>
            <a:off x="386950" y="905425"/>
            <a:ext cx="1559700" cy="2769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9" name="Google Shape;549;p95"/>
          <p:cNvSpPr/>
          <p:nvPr/>
        </p:nvSpPr>
        <p:spPr>
          <a:xfrm>
            <a:off x="2709263" y="813800"/>
            <a:ext cx="1559700" cy="2769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0" name="Google Shape;550;p95"/>
          <p:cNvSpPr/>
          <p:nvPr/>
        </p:nvSpPr>
        <p:spPr>
          <a:xfrm>
            <a:off x="5031600" y="698400"/>
            <a:ext cx="2121900" cy="2769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1" name="Google Shape;551;p95"/>
          <p:cNvSpPr/>
          <p:nvPr/>
        </p:nvSpPr>
        <p:spPr>
          <a:xfrm>
            <a:off x="6661875" y="4149475"/>
            <a:ext cx="2289600" cy="4611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2" name="Google Shape;552;p95"/>
          <p:cNvSpPr/>
          <p:nvPr/>
        </p:nvSpPr>
        <p:spPr>
          <a:xfrm>
            <a:off x="454200" y="1969025"/>
            <a:ext cx="720900" cy="180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6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data example</a:t>
            </a:r>
            <a:endParaRPr/>
          </a:p>
        </p:txBody>
      </p:sp>
      <p:sp>
        <p:nvSpPr>
          <p:cNvPr id="558" name="Google Shape;558;p96"/>
          <p:cNvSpPr/>
          <p:nvPr/>
        </p:nvSpPr>
        <p:spPr>
          <a:xfrm>
            <a:off x="4481110" y="421395"/>
            <a:ext cx="327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675" y="1283041"/>
            <a:ext cx="6524625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7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Supporting research across all disciplines</a:t>
            </a:r>
            <a:endParaRPr/>
          </a:p>
        </p:txBody>
      </p:sp>
      <p:sp>
        <p:nvSpPr>
          <p:cNvPr id="565" name="Google Shape;565;p97"/>
          <p:cNvSpPr/>
          <p:nvPr/>
        </p:nvSpPr>
        <p:spPr>
          <a:xfrm>
            <a:off x="4481110" y="421395"/>
            <a:ext cx="327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66" name="Google Shape;566;p97"/>
          <p:cNvGraphicFramePr/>
          <p:nvPr/>
        </p:nvGraphicFramePr>
        <p:xfrm>
          <a:off x="4749376" y="11386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{74A162FF-678D-4B89-93DE-BC1FEF303BB8}</a:tableStyleId>
              </a:tblPr>
              <a:tblGrid>
                <a:gridCol w="1526350"/>
                <a:gridCol w="1534875"/>
                <a:gridCol w="1136475"/>
              </a:tblGrid>
              <a:tr h="23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 u="none" cap="none" strike="noStrike">
                          <a:solidFill>
                            <a:srgbClr val="024EA2"/>
                          </a:solidFill>
                        </a:rPr>
                        <a:t>STM</a:t>
                      </a:r>
                      <a:endParaRPr b="1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 u="none" cap="none" strike="noStrike">
                          <a:solidFill>
                            <a:srgbClr val="024EA2"/>
                          </a:solidFill>
                        </a:rPr>
                        <a:t>SS</a:t>
                      </a:r>
                      <a:endParaRPr b="1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 sz="1200" u="none" cap="none" strike="noStrike">
                          <a:solidFill>
                            <a:srgbClr val="024EA2"/>
                          </a:solidFill>
                        </a:rPr>
                        <a:t>Humanities</a:t>
                      </a:r>
                      <a:endParaRPr b="1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>
                    <a:solidFill>
                      <a:srgbClr val="FFC000"/>
                    </a:solidFill>
                  </a:tcPr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Research Article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Research Article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Research Article</a:t>
                      </a:r>
                      <a:endParaRPr sz="1100"/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Brief Reports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Essay 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Essay </a:t>
                      </a:r>
                      <a:endParaRPr sz="1100"/>
                    </a:p>
                  </a:txBody>
                  <a:tcPr marT="7150" marB="0" marR="7150" marL="7150" anchor="ctr"/>
                </a:tc>
              </a:tr>
              <a:tr h="185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Data Notes 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Review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Review</a:t>
                      </a:r>
                      <a:endParaRPr sz="1100"/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Method Articles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Case Studies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Software Tool Articles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Brief Reports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Study Protocols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 Notes </a:t>
                      </a:r>
                      <a:endParaRPr sz="1100"/>
                    </a:p>
                  </a:txBody>
                  <a:tcPr marT="7150" marB="0" marR="7150" marL="715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Registered Reports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Method Articles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Reviews 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Software Tool Articles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Systematic Reviews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Study Protocols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350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Clinical Practice Articles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Registered Reports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Case Reports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Systematic Reviews</a:t>
                      </a:r>
                      <a:endParaRPr sz="1100"/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  <a:tr h="178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u="none" cap="none" strike="noStrike">
                          <a:solidFill>
                            <a:srgbClr val="024EA2"/>
                          </a:solidFill>
                        </a:rPr>
                        <a:t>Case Studies</a:t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24EA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150" marB="0" marR="7150" marL="7150" anchor="ctr"/>
                </a:tc>
              </a:tr>
            </a:tbl>
          </a:graphicData>
        </a:graphic>
      </p:graphicFrame>
      <p:sp>
        <p:nvSpPr>
          <p:cNvPr id="567" name="Google Shape;567;p97"/>
          <p:cNvSpPr txBox="1"/>
          <p:nvPr/>
        </p:nvSpPr>
        <p:spPr>
          <a:xfrm>
            <a:off x="196912" y="1160966"/>
            <a:ext cx="44490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Editorial guidelines and policies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specifically for: </a:t>
            </a:r>
            <a:endParaRPr sz="1100"/>
          </a:p>
          <a:p>
            <a:pPr indent="0" lvl="1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Science, Technology &amp; Medicine (STM)</a:t>
            </a:r>
            <a:endParaRPr sz="1100"/>
          </a:p>
          <a:p>
            <a: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Social Sciences</a:t>
            </a:r>
            <a:endParaRPr sz="1100"/>
          </a:p>
          <a:p>
            <a: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Humanities</a:t>
            </a:r>
            <a:endParaRPr sz="1100"/>
          </a:p>
          <a:p>
            <a:pPr indent="-76200" lvl="1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Data guidelines and policies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in line with EC policies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We will be supporting many different </a:t>
            </a: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article types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to support disciplinary areas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Content will be searchable by subject areas and by H2020 programme areas.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sz="1500" u="sng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Open Research Europe</a:t>
            </a:r>
            <a:endParaRPr/>
          </a:p>
        </p:txBody>
      </p:sp>
      <p:sp>
        <p:nvSpPr>
          <p:cNvPr id="413" name="Google Shape;413;p8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publishing platform for European Commission funded research</a:t>
            </a:r>
            <a:endParaRPr/>
          </a:p>
        </p:txBody>
      </p:sp>
      <p:sp>
        <p:nvSpPr>
          <p:cNvPr id="414" name="Google Shape;414;p80"/>
          <p:cNvSpPr txBox="1"/>
          <p:nvPr>
            <p:ph idx="2" type="body"/>
          </p:nvPr>
        </p:nvSpPr>
        <p:spPr>
          <a:xfrm>
            <a:off x="4878675" y="356475"/>
            <a:ext cx="4012800" cy="46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•It is not a Journal, it is a 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publishing platform</a:t>
            </a:r>
            <a:endParaRPr b="1" sz="1400">
              <a:solidFill>
                <a:srgbClr val="000000"/>
              </a:solidFill>
              <a:highlight>
                <a:srgbClr val="CCE40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•The 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aim</a:t>
            </a:r>
            <a:r>
              <a:rPr lang="it" sz="1400">
                <a:solidFill>
                  <a:srgbClr val="000000"/>
                </a:solidFill>
              </a:rPr>
              <a:t> is to give researcher a venue where to publish the results of their research funded by the EC, irrespective of the perceived level of interest or novelty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Confirmatory or negative results</a:t>
            </a:r>
            <a:r>
              <a:rPr lang="it" sz="1400">
                <a:solidFill>
                  <a:srgbClr val="000000"/>
                </a:solidFill>
              </a:rPr>
              <a:t>, as well as null studies are suitable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•The 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scope of the Peer Review </a:t>
            </a:r>
            <a:r>
              <a:rPr lang="it" sz="1400">
                <a:solidFill>
                  <a:srgbClr val="000000"/>
                </a:solidFill>
              </a:rPr>
              <a:t>is not to reject or accept a result but to improve its publication thanks to a collaboration effort among experts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•The 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Reviewer role</a:t>
            </a:r>
            <a:r>
              <a:rPr b="1" lang="it" sz="1400">
                <a:solidFill>
                  <a:srgbClr val="000000"/>
                </a:solidFill>
              </a:rPr>
              <a:t> </a:t>
            </a:r>
            <a:r>
              <a:rPr lang="it" sz="1400">
                <a:solidFill>
                  <a:srgbClr val="000000"/>
                </a:solidFill>
              </a:rPr>
              <a:t>is to assess whether the research is technically sound and of academic merit.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•Only H2020 and Horizon Europe results are 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eligible</a:t>
            </a:r>
            <a:r>
              <a:rPr b="1" lang="it" sz="1400">
                <a:solidFill>
                  <a:srgbClr val="000000"/>
                </a:solidFill>
              </a:rPr>
              <a:t> </a:t>
            </a:r>
            <a:r>
              <a:rPr lang="it" sz="1400">
                <a:solidFill>
                  <a:srgbClr val="000000"/>
                </a:solidFill>
              </a:rPr>
              <a:t>(for the moment)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Open Peer Review</a:t>
            </a:r>
            <a:r>
              <a:rPr lang="it" sz="1400">
                <a:solidFill>
                  <a:srgbClr val="000000"/>
                </a:solidFill>
              </a:rPr>
              <a:t> based: Reviewers names and comments are public, reviewer contribution gets DOI (reward!), 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comments</a:t>
            </a:r>
            <a:r>
              <a:rPr lang="it" sz="1400">
                <a:solidFill>
                  <a:srgbClr val="000000"/>
                </a:solidFill>
              </a:rPr>
              <a:t> from scientific community always possible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400">
                <a:solidFill>
                  <a:srgbClr val="000000"/>
                </a:solidFill>
              </a:rPr>
              <a:t>•</a:t>
            </a:r>
            <a:r>
              <a:rPr b="1" lang="it" sz="1400">
                <a:solidFill>
                  <a:srgbClr val="000000"/>
                </a:solidFill>
                <a:highlight>
                  <a:srgbClr val="CCE402"/>
                </a:highlight>
              </a:rPr>
              <a:t>Fully compliant with Horizon Europe Open Science requirements</a:t>
            </a:r>
            <a:r>
              <a:rPr lang="it" sz="1400">
                <a:solidFill>
                  <a:srgbClr val="000000"/>
                </a:solidFill>
              </a:rPr>
              <a:t>, support for FAIR data to validate results presented in the contribution published</a:t>
            </a:r>
            <a:endParaRPr sz="1400"/>
          </a:p>
        </p:txBody>
      </p:sp>
      <p:sp>
        <p:nvSpPr>
          <p:cNvPr id="415" name="Google Shape;415;p80"/>
          <p:cNvSpPr/>
          <p:nvPr/>
        </p:nvSpPr>
        <p:spPr>
          <a:xfrm>
            <a:off x="-468525" y="4287950"/>
            <a:ext cx="3585300" cy="4989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Soon on ANVUR lists!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8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Interoperability and syndication on ORE</a:t>
            </a:r>
            <a:endParaRPr/>
          </a:p>
        </p:txBody>
      </p:sp>
      <p:sp>
        <p:nvSpPr>
          <p:cNvPr id="573" name="Google Shape;573;p98"/>
          <p:cNvSpPr/>
          <p:nvPr/>
        </p:nvSpPr>
        <p:spPr>
          <a:xfrm>
            <a:off x="4481110" y="421395"/>
            <a:ext cx="327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98"/>
          <p:cNvSpPr txBox="1"/>
          <p:nvPr/>
        </p:nvSpPr>
        <p:spPr>
          <a:xfrm>
            <a:off x="386953" y="863478"/>
            <a:ext cx="8370000" cy="3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From launch: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Zenodo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pushing full text articles and metadata to them via the Zenodo API (once articles have passed peer review).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EPMC</a:t>
            </a: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– via Crossref we will send life sciences ORE preprints and update them to the full articles once they pass peer review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 u="sng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Over the 4 years of ORE contract with F1000: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OpenAIRE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– we will be working with OpenAIRE to push ORE content and syndicate with institutional repositories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Institutional Repositories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– as part of the sustainability task we will work with LIBER and OpenAIRE to identify and support APIs to directly send content.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</a:pPr>
            <a:r>
              <a:rPr b="1"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Indexing databases </a:t>
            </a:r>
            <a:r>
              <a:rPr lang="it" sz="15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– we will apply to all subject specific databases as soon as possible (DOAJ, Scopus, etc.)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sz="1500" u="sng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9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Scientific Advisory Board</a:t>
            </a:r>
            <a:endParaRPr/>
          </a:p>
        </p:txBody>
      </p:sp>
      <p:sp>
        <p:nvSpPr>
          <p:cNvPr id="580" name="Google Shape;580;p99"/>
          <p:cNvSpPr/>
          <p:nvPr/>
        </p:nvSpPr>
        <p:spPr>
          <a:xfrm>
            <a:off x="4481110" y="421395"/>
            <a:ext cx="327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99"/>
          <p:cNvSpPr txBox="1"/>
          <p:nvPr/>
        </p:nvSpPr>
        <p:spPr>
          <a:xfrm>
            <a:off x="386954" y="863478"/>
            <a:ext cx="4094100" cy="3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1" lang="it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Diverse Board, membership covers:</a:t>
            </a:r>
            <a:endParaRPr sz="15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7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n=25</a:t>
            </a:r>
            <a:endParaRPr sz="1100"/>
          </a:p>
          <a:p>
            <a:pPr indent="-171450" lvl="1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covers STM, Social Sciences and Humanities</a:t>
            </a:r>
            <a:endParaRPr sz="1100"/>
          </a:p>
          <a:p>
            <a:pPr indent="-171450" lvl="1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Europe (&amp; beyond)</a:t>
            </a:r>
            <a:endParaRPr sz="1100"/>
          </a:p>
          <a:p>
            <a:pPr indent="-171450" lvl="1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researchers across career stages</a:t>
            </a:r>
            <a:endParaRPr sz="1100"/>
          </a:p>
          <a:p>
            <a:pPr indent="-171450" lvl="1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diversity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t/>
            </a:r>
            <a:endParaRPr sz="1500" u="sng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1" lang="it" sz="1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Their role:</a:t>
            </a:r>
            <a:endParaRPr sz="15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7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Constructive input and guidance on publishing policies</a:t>
            </a:r>
            <a:endParaRPr sz="1100"/>
          </a:p>
          <a:p>
            <a:pPr indent="-171450" lvl="1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Strategic direction and sustainability </a:t>
            </a:r>
            <a:endParaRPr sz="1100"/>
          </a:p>
          <a:p>
            <a:pPr indent="-171450" lvl="1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b="0" i="0" lang="it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Advising on challenging issues that may arise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t/>
            </a:r>
            <a:endParaRPr sz="1500" u="sng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2" name="Google Shape;582;p99"/>
          <p:cNvGrpSpPr/>
          <p:nvPr/>
        </p:nvGrpSpPr>
        <p:grpSpPr>
          <a:xfrm>
            <a:off x="4332293" y="961204"/>
            <a:ext cx="4583991" cy="3616450"/>
            <a:chOff x="7202013" y="1737738"/>
            <a:chExt cx="4874512" cy="4041629"/>
          </a:xfrm>
        </p:grpSpPr>
        <p:pic>
          <p:nvPicPr>
            <p:cNvPr id="583" name="Google Shape;583;p99"/>
            <p:cNvPicPr preferRelativeResize="0"/>
            <p:nvPr/>
          </p:nvPicPr>
          <p:blipFill rotWithShape="1">
            <a:blip r:embed="rId3">
              <a:alphaModFix/>
            </a:blip>
            <a:srcRect b="8308" l="22930" r="19499" t="7939"/>
            <a:stretch/>
          </p:blipFill>
          <p:spPr>
            <a:xfrm>
              <a:off x="7202013" y="1737738"/>
              <a:ext cx="4874371" cy="3715445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84" name="Google Shape;584;p99"/>
            <p:cNvSpPr/>
            <p:nvPr/>
          </p:nvSpPr>
          <p:spPr>
            <a:xfrm>
              <a:off x="7529425" y="5481467"/>
              <a:ext cx="4547100" cy="29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200">
                  <a:solidFill>
                    <a:srgbClr val="024EA2"/>
                  </a:solidFill>
                  <a:latin typeface="Arial"/>
                  <a:ea typeface="Arial"/>
                  <a:cs typeface="Arial"/>
                  <a:sym typeface="Arial"/>
                </a:rPr>
                <a:t>https://open-research-europe.ec.europa.eu/advisors</a:t>
              </a:r>
              <a:endParaRPr sz="11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00"/>
          <p:cNvSpPr txBox="1"/>
          <p:nvPr/>
        </p:nvSpPr>
        <p:spPr>
          <a:xfrm>
            <a:off x="175950" y="449675"/>
            <a:ext cx="5961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And now,</a:t>
            </a:r>
            <a:endParaRPr sz="2400">
              <a:highlight>
                <a:schemeClr val="dk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have your say!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1" name="Google Shape;591;p100"/>
          <p:cNvSpPr txBox="1"/>
          <p:nvPr/>
        </p:nvSpPr>
        <p:spPr>
          <a:xfrm>
            <a:off x="341500" y="4067200"/>
            <a:ext cx="596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www.menti.com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latin typeface="Playfair Display"/>
                <a:ea typeface="Playfair Display"/>
                <a:cs typeface="Playfair Display"/>
                <a:sym typeface="Playfair Display"/>
              </a:rPr>
              <a:t>Voting code:  </a:t>
            </a:r>
            <a:r>
              <a:rPr b="1" lang="it" sz="2200">
                <a:latin typeface="Playfair Display"/>
                <a:ea typeface="Playfair Display"/>
                <a:cs typeface="Playfair Display"/>
                <a:sym typeface="Playfair Display"/>
              </a:rPr>
              <a:t>5722 0579</a:t>
            </a:r>
            <a:endParaRPr b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92" name="Google Shape;59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613" y="1765350"/>
            <a:ext cx="1330425" cy="13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1"/>
          <p:cNvSpPr/>
          <p:nvPr/>
        </p:nvSpPr>
        <p:spPr>
          <a:xfrm>
            <a:off x="0" y="3523300"/>
            <a:ext cx="9151500" cy="106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101"/>
          <p:cNvSpPr txBox="1"/>
          <p:nvPr>
            <p:ph type="title"/>
          </p:nvPr>
        </p:nvSpPr>
        <p:spPr>
          <a:xfrm>
            <a:off x="729450" y="733950"/>
            <a:ext cx="7688400" cy="13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0"/>
              </a:spcBef>
              <a:spcAft>
                <a:spcPts val="1500"/>
              </a:spcAft>
              <a:buSzPts val="990"/>
              <a:buNone/>
            </a:pPr>
            <a:r>
              <a:rPr lang="it" sz="1535">
                <a:solidFill>
                  <a:srgbClr val="2D2E33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is part of a project that has received funding from the European Union’s Horizon 2020 research and innovation programme under grant agreement Nos 857650 (EOSC-Pillar), 824087 (EOSC-Life), and 676559 (ELIXIR-EXCELERATE), and was supported by the Italian Computing and Data Infrastructure (ICDI).</a:t>
            </a:r>
            <a:endParaRPr sz="5900"/>
          </a:p>
        </p:txBody>
      </p:sp>
      <p:sp>
        <p:nvSpPr>
          <p:cNvPr id="599" name="Google Shape;599;p101"/>
          <p:cNvSpPr txBox="1"/>
          <p:nvPr>
            <p:ph idx="1" type="body"/>
          </p:nvPr>
        </p:nvSpPr>
        <p:spPr>
          <a:xfrm>
            <a:off x="729450" y="2212521"/>
            <a:ext cx="7688400" cy="10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This presentation is released under a CC-BY 4.0 licence. To cite this presentation, please copy and paste: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Pavone, Gina, Lazzeri, Emma, Carta, Claudio, Chiara, Matteo, &amp; Quaglia, Federica. (2022, March 11). Practical course on FAIR Data Stewardship in Life Science. Zenodo. https://doi.org/10.5281/zenodo.6323375.</a:t>
            </a:r>
            <a:endParaRPr/>
          </a:p>
        </p:txBody>
      </p:sp>
      <p:pic>
        <p:nvPicPr>
          <p:cNvPr id="600" name="Google Shape;60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978" y="4671837"/>
            <a:ext cx="1129551" cy="3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008" y="3616960"/>
            <a:ext cx="988325" cy="87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300" y="3620350"/>
            <a:ext cx="869678" cy="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9084" y="3641131"/>
            <a:ext cx="1446800" cy="82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8729" y="3761825"/>
            <a:ext cx="1546527" cy="5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58635" y="3588550"/>
            <a:ext cx="1244399" cy="9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5786" y="3561038"/>
            <a:ext cx="988325" cy="9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96863" y="3746162"/>
            <a:ext cx="1075174" cy="65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81"/>
          <p:cNvSpPr txBox="1"/>
          <p:nvPr/>
        </p:nvSpPr>
        <p:spPr>
          <a:xfrm>
            <a:off x="3990109" y="1112228"/>
            <a:ext cx="75201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55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" sz="2700">
                <a:solidFill>
                  <a:schemeClr val="lt1"/>
                </a:solidFill>
              </a:rPr>
              <a:t>Courtesy of: </a:t>
            </a:r>
            <a:r>
              <a:rPr b="0" i="0" lang="it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Michael Markie  @MMMarksman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0" i="0" lang="it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Publishing Director, F1000 Research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0" i="0" lang="it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@OpenResearch_EU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br>
              <a:rPr b="0" i="0" lang="it" sz="2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2"/>
          <p:cNvSpPr txBox="1"/>
          <p:nvPr>
            <p:ph idx="1" type="body"/>
          </p:nvPr>
        </p:nvSpPr>
        <p:spPr>
          <a:xfrm>
            <a:off x="386953" y="231307"/>
            <a:ext cx="8370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it" sz="2400"/>
              <a:t>Open Research Europe (ORE)</a:t>
            </a:r>
            <a:endParaRPr/>
          </a:p>
        </p:txBody>
      </p:sp>
      <p:sp>
        <p:nvSpPr>
          <p:cNvPr id="426" name="Google Shape;426;p82"/>
          <p:cNvSpPr txBox="1"/>
          <p:nvPr>
            <p:ph idx="2" type="body"/>
          </p:nvPr>
        </p:nvSpPr>
        <p:spPr>
          <a:xfrm>
            <a:off x="386954" y="739525"/>
            <a:ext cx="8370000" cy="3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</a:pPr>
            <a:r>
              <a:rPr b="1" lang="it" sz="1400"/>
              <a:t>Public Procurement</a:t>
            </a:r>
            <a:r>
              <a:rPr lang="it" sz="1400"/>
              <a:t> – 5.8 Million EUR contract signed in March 2020 with F1000 Research for 4 years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</a:pPr>
            <a:r>
              <a:rPr b="1" lang="it" sz="1400"/>
              <a:t>Global Young Academy, LIBER </a:t>
            </a:r>
            <a:r>
              <a:rPr lang="it" sz="1400"/>
              <a:t>and </a:t>
            </a:r>
            <a:r>
              <a:rPr b="1" lang="it" sz="1400"/>
              <a:t>Eurodoc</a:t>
            </a:r>
            <a:r>
              <a:rPr lang="it" sz="1400"/>
              <a:t> as collaborators/subcontractors for communication and sustainability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</a:pPr>
            <a:r>
              <a:rPr b="1" lang="it" sz="1400"/>
              <a:t>OpenAIRE</a:t>
            </a:r>
            <a:r>
              <a:rPr lang="it" sz="1400"/>
              <a:t> are a partner to help with syndication and communication of ORE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</a:pPr>
            <a:r>
              <a:t/>
            </a:r>
            <a:endParaRPr b="1"/>
          </a:p>
        </p:txBody>
      </p:sp>
      <p:sp>
        <p:nvSpPr>
          <p:cNvPr id="427" name="Google Shape;427;p82"/>
          <p:cNvSpPr/>
          <p:nvPr/>
        </p:nvSpPr>
        <p:spPr>
          <a:xfrm>
            <a:off x="4802231" y="4103893"/>
            <a:ext cx="3842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https://open-research-europe.ec.europa.eu/</a:t>
            </a:r>
            <a:endParaRPr sz="1100"/>
          </a:p>
        </p:txBody>
      </p:sp>
      <p:pic>
        <p:nvPicPr>
          <p:cNvPr id="428" name="Google Shape;428;p82"/>
          <p:cNvPicPr preferRelativeResize="0"/>
          <p:nvPr/>
        </p:nvPicPr>
        <p:blipFill rotWithShape="1">
          <a:blip r:embed="rId3">
            <a:alphaModFix/>
          </a:blip>
          <a:srcRect b="58713" l="18701" r="22873" t="0"/>
          <a:stretch/>
        </p:blipFill>
        <p:spPr>
          <a:xfrm>
            <a:off x="161450" y="2164275"/>
            <a:ext cx="4491525" cy="367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3"/>
          <p:cNvSpPr txBox="1"/>
          <p:nvPr>
            <p:ph type="title"/>
          </p:nvPr>
        </p:nvSpPr>
        <p:spPr>
          <a:xfrm>
            <a:off x="386953" y="87178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Price Transparency </a:t>
            </a:r>
            <a:endParaRPr/>
          </a:p>
        </p:txBody>
      </p:sp>
      <p:sp>
        <p:nvSpPr>
          <p:cNvPr id="434" name="Google Shape;434;p83"/>
          <p:cNvSpPr/>
          <p:nvPr/>
        </p:nvSpPr>
        <p:spPr>
          <a:xfrm>
            <a:off x="204440" y="4170113"/>
            <a:ext cx="8485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https://open-research-europe.ec.europa.eu/for-authors/article-processing-charges</a:t>
            </a:r>
            <a:endParaRPr sz="1100"/>
          </a:p>
        </p:txBody>
      </p:sp>
      <p:sp>
        <p:nvSpPr>
          <p:cNvPr id="435" name="Google Shape;435;p83"/>
          <p:cNvSpPr/>
          <p:nvPr/>
        </p:nvSpPr>
        <p:spPr>
          <a:xfrm>
            <a:off x="329131" y="689621"/>
            <a:ext cx="8427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Transparent about the costs and importantly the breakdown for the price that the Commission pays per article.</a:t>
            </a:r>
            <a:endParaRPr sz="1100"/>
          </a:p>
        </p:txBody>
      </p:sp>
      <p:pic>
        <p:nvPicPr>
          <p:cNvPr id="436" name="Google Shape;43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925" y="1465269"/>
            <a:ext cx="5160159" cy="2552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4"/>
          <p:cNvSpPr txBox="1"/>
          <p:nvPr>
            <p:ph idx="1" type="body"/>
          </p:nvPr>
        </p:nvSpPr>
        <p:spPr>
          <a:xfrm>
            <a:off x="386953" y="1080373"/>
            <a:ext cx="86808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32500" lnSpcReduction="20000"/>
          </a:bodyPr>
          <a:lstStyle/>
          <a:p>
            <a:pPr indent="-224790" lvl="0" marL="254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0000"/>
              <a:buFont typeface="Noto Sans Symbols"/>
              <a:buChar char="✔"/>
            </a:pPr>
            <a:r>
              <a:rPr b="1" lang="it" sz="4500"/>
              <a:t>New generation metrics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160526"/>
              <a:buNone/>
            </a:pPr>
            <a:r>
              <a:rPr lang="it" sz="3800"/>
              <a:t>Each article will have a dedicated metrics page</a:t>
            </a:r>
            <a:endParaRPr/>
          </a:p>
          <a:p>
            <a:pPr indent="-224790" lvl="0" marL="254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160000"/>
              <a:buFont typeface="Noto Sans Symbols"/>
              <a:buChar char="✔"/>
            </a:pPr>
            <a:r>
              <a:rPr b="1" lang="it" sz="4500"/>
              <a:t>Explicit, accessible and transparent on business processes and publication policies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160526"/>
              <a:buNone/>
            </a:pPr>
            <a:r>
              <a:rPr lang="it" sz="3800"/>
              <a:t>All published on the site for everyone to see</a:t>
            </a:r>
            <a:endParaRPr/>
          </a:p>
          <a:p>
            <a:pPr indent="-224790" lvl="0" marL="254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160000"/>
              <a:buFont typeface="Noto Sans Symbols"/>
              <a:buChar char="✔"/>
            </a:pPr>
            <a:r>
              <a:rPr b="1" lang="it" sz="4500"/>
              <a:t>Aligned with the EC policy and principles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160526"/>
              <a:buNone/>
            </a:pPr>
            <a:r>
              <a:rPr lang="it" sz="3800"/>
              <a:t>Takes burden from researchers as it is fully compliant</a:t>
            </a:r>
            <a:endParaRPr/>
          </a:p>
          <a:p>
            <a:pPr indent="-224790" lvl="0" marL="254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160000"/>
              <a:buFont typeface="Noto Sans Symbols"/>
              <a:buChar char="✔"/>
            </a:pPr>
            <a:r>
              <a:rPr b="1" lang="it" sz="4500"/>
              <a:t>Following example of other funders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ct val="160526"/>
              <a:buNone/>
            </a:pPr>
            <a:r>
              <a:rPr lang="it" sz="3800"/>
              <a:t>Such as the Wellcome Trust (</a:t>
            </a:r>
            <a:r>
              <a:rPr lang="it" sz="3800" u="sng">
                <a:solidFill>
                  <a:schemeClr val="hlink"/>
                </a:solidFill>
                <a:hlinkClick r:id="rId3"/>
              </a:rPr>
              <a:t>Wellcome Open Research</a:t>
            </a:r>
            <a:r>
              <a:rPr lang="it" sz="3800"/>
              <a:t>) and </a:t>
            </a:r>
            <a:r>
              <a:rPr lang="it" sz="3800" u="sng"/>
              <a:t>others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60000"/>
              <a:buNone/>
            </a:pPr>
            <a:r>
              <a:t/>
            </a:r>
            <a:endParaRPr sz="1500" u="sng"/>
          </a:p>
        </p:txBody>
      </p:sp>
      <p:sp>
        <p:nvSpPr>
          <p:cNvPr id="442" name="Google Shape;442;p84"/>
          <p:cNvSpPr txBox="1"/>
          <p:nvPr>
            <p:ph type="title"/>
          </p:nvPr>
        </p:nvSpPr>
        <p:spPr>
          <a:xfrm>
            <a:off x="386953" y="87178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The platform as a publishing service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5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Research Publishing Model</a:t>
            </a:r>
            <a:endParaRPr/>
          </a:p>
        </p:txBody>
      </p:sp>
      <p:pic>
        <p:nvPicPr>
          <p:cNvPr id="448" name="Google Shape;44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91" y="1146116"/>
            <a:ext cx="6854621" cy="243528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85"/>
          <p:cNvSpPr/>
          <p:nvPr/>
        </p:nvSpPr>
        <p:spPr>
          <a:xfrm>
            <a:off x="1082798" y="3036402"/>
            <a:ext cx="1214400" cy="450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6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Prepublication checks </a:t>
            </a:r>
            <a:endParaRPr/>
          </a:p>
        </p:txBody>
      </p:sp>
      <p:sp>
        <p:nvSpPr>
          <p:cNvPr id="455" name="Google Shape;455;p86"/>
          <p:cNvSpPr txBox="1"/>
          <p:nvPr/>
        </p:nvSpPr>
        <p:spPr>
          <a:xfrm>
            <a:off x="316922" y="1080655"/>
            <a:ext cx="2013900" cy="2347200"/>
          </a:xfrm>
          <a:prstGeom prst="rect">
            <a:avLst/>
          </a:prstGeom>
          <a:noFill/>
          <a:ln cap="flat" cmpd="sng" w="2857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Upon Submission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Assess author eligibility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Check article scope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Check for plagiarism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86"/>
          <p:cNvSpPr txBox="1"/>
          <p:nvPr/>
        </p:nvSpPr>
        <p:spPr>
          <a:xfrm>
            <a:off x="2809010" y="1087582"/>
            <a:ext cx="2528400" cy="2778300"/>
          </a:xfrm>
          <a:prstGeom prst="rect">
            <a:avLst/>
          </a:prstGeom>
          <a:noFill/>
          <a:ln cap="flat" cmpd="sng" w="28575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Pre-publication Checks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Comprehensive checks on reporting, editorial &amp; ethical guidelines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Check for data availability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b="0"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Support authors in making data and software FAIR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86"/>
          <p:cNvSpPr txBox="1"/>
          <p:nvPr/>
        </p:nvSpPr>
        <p:spPr>
          <a:xfrm>
            <a:off x="5831032" y="1063337"/>
            <a:ext cx="2751900" cy="3378600"/>
          </a:xfrm>
          <a:prstGeom prst="rect">
            <a:avLst/>
          </a:prstGeom>
          <a:noFill/>
          <a:ln cap="flat" cmpd="sng" w="2857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Converted to text and data-mining formats (PDF, HTML, XML)</a:t>
            </a:r>
            <a:endParaRPr sz="1100"/>
          </a:p>
          <a:p>
            <a:pPr indent="-21590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Proofs and editing if necessary</a:t>
            </a:r>
            <a:endParaRPr sz="1100"/>
          </a:p>
          <a:p>
            <a:pPr indent="-215900" lvl="0" marL="215900" marR="0" rtl="0" algn="l"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Quality checks on citations, references, image resolutions &amp; multimedia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</a:pPr>
            <a:r>
              <a:rPr lang="it" sz="1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Ensure persistent identifiers are assigned and resolve correctly</a:t>
            </a:r>
            <a:endParaRPr sz="1100"/>
          </a:p>
        </p:txBody>
      </p:sp>
      <p:cxnSp>
        <p:nvCxnSpPr>
          <p:cNvPr id="458" name="Google Shape;458;p86"/>
          <p:cNvCxnSpPr>
            <a:stCxn id="456" idx="3"/>
          </p:cNvCxnSpPr>
          <p:nvPr/>
        </p:nvCxnSpPr>
        <p:spPr>
          <a:xfrm>
            <a:off x="5337410" y="2476732"/>
            <a:ext cx="493800" cy="0"/>
          </a:xfrm>
          <a:prstGeom prst="straightConnector1">
            <a:avLst/>
          </a:prstGeom>
          <a:noFill/>
          <a:ln cap="flat" cmpd="sng" w="19050">
            <a:solidFill>
              <a:srgbClr val="193E7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59" name="Google Shape;459;p86"/>
          <p:cNvCxnSpPr/>
          <p:nvPr/>
        </p:nvCxnSpPr>
        <p:spPr>
          <a:xfrm>
            <a:off x="2330905" y="2385998"/>
            <a:ext cx="478200" cy="0"/>
          </a:xfrm>
          <a:prstGeom prst="straightConnector1">
            <a:avLst/>
          </a:prstGeom>
          <a:noFill/>
          <a:ln cap="flat" cmpd="sng" w="19050">
            <a:solidFill>
              <a:srgbClr val="193E72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91" y="1146116"/>
            <a:ext cx="6854621" cy="2435282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7"/>
          <p:cNvSpPr txBox="1"/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81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</a:pPr>
            <a:r>
              <a:rPr lang="it"/>
              <a:t>Open Research Publishing Model</a:t>
            </a:r>
            <a:endParaRPr/>
          </a:p>
        </p:txBody>
      </p:sp>
      <p:sp>
        <p:nvSpPr>
          <p:cNvPr id="466" name="Google Shape;466;p87"/>
          <p:cNvSpPr/>
          <p:nvPr/>
        </p:nvSpPr>
        <p:spPr>
          <a:xfrm>
            <a:off x="2615111" y="3105149"/>
            <a:ext cx="1246800" cy="42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CAF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1425" lIns="102875" spcFirstLastPara="1" rIns="102875" wrap="square" tIns="5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7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RE Master">
      <a:dk1>
        <a:srgbClr val="004493"/>
      </a:dk1>
      <a:lt1>
        <a:srgbClr val="FFFFFF"/>
      </a:lt1>
      <a:dk2>
        <a:srgbClr val="004493"/>
      </a:dk2>
      <a:lt2>
        <a:srgbClr val="004493"/>
      </a:lt2>
      <a:accent1>
        <a:srgbClr val="004493"/>
      </a:accent1>
      <a:accent2>
        <a:srgbClr val="7FA1C9"/>
      </a:accent2>
      <a:accent3>
        <a:srgbClr val="004493"/>
      </a:accent3>
      <a:accent4>
        <a:srgbClr val="404040"/>
      </a:accent4>
      <a:accent5>
        <a:srgbClr val="7FA1C9"/>
      </a:accent5>
      <a:accent6>
        <a:srgbClr val="9F9F9F"/>
      </a:accent6>
      <a:hlink>
        <a:srgbClr val="004499"/>
      </a:hlink>
      <a:folHlink>
        <a:srgbClr val="7FA1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RE Master">
      <a:dk1>
        <a:srgbClr val="004493"/>
      </a:dk1>
      <a:lt1>
        <a:srgbClr val="FFFFFF"/>
      </a:lt1>
      <a:dk2>
        <a:srgbClr val="004493"/>
      </a:dk2>
      <a:lt2>
        <a:srgbClr val="004493"/>
      </a:lt2>
      <a:accent1>
        <a:srgbClr val="004493"/>
      </a:accent1>
      <a:accent2>
        <a:srgbClr val="7FA1C9"/>
      </a:accent2>
      <a:accent3>
        <a:srgbClr val="004493"/>
      </a:accent3>
      <a:accent4>
        <a:srgbClr val="404040"/>
      </a:accent4>
      <a:accent5>
        <a:srgbClr val="7FA1C9"/>
      </a:accent5>
      <a:accent6>
        <a:srgbClr val="9F9F9F"/>
      </a:accent6>
      <a:hlink>
        <a:srgbClr val="004499"/>
      </a:hlink>
      <a:folHlink>
        <a:srgbClr val="7FA1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