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4"/>
    <p:sldMasterId id="2147483697" r:id="rId5"/>
    <p:sldMasterId id="214748369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5143500" cx="9144000"/>
  <p:notesSz cx="6858000" cy="9144000"/>
  <p:embeddedFontLst>
    <p:embeddedFont>
      <p:font typeface="Raleway"/>
      <p:regular r:id="rId30"/>
      <p:bold r:id="rId31"/>
      <p:italic r:id="rId32"/>
      <p:boldItalic r:id="rId33"/>
    </p:embeddedFont>
    <p:embeddedFont>
      <p:font typeface="Playfair Display"/>
      <p:regular r:id="rId34"/>
      <p:bold r:id="rId35"/>
      <p:italic r:id="rId36"/>
      <p:boldItalic r:id="rId37"/>
    </p:embeddedFont>
    <p:embeddedFont>
      <p:font typeface="Montserrat"/>
      <p:regular r:id="rId38"/>
      <p:bold r:id="rId39"/>
      <p:italic r:id="rId40"/>
      <p:boldItalic r:id="rId41"/>
    </p:embeddedFont>
    <p:embeddedFont>
      <p:font typeface="Lato"/>
      <p:regular r:id="rId42"/>
      <p:bold r:id="rId43"/>
      <p:italic r:id="rId44"/>
      <p:boldItalic r:id="rId45"/>
    </p:embeddedFont>
    <p:embeddedFont>
      <p:font typeface="Oswald"/>
      <p:regular r:id="rId46"/>
      <p:bold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italic.fntdata"/><Relationship Id="rId20" Type="http://schemas.openxmlformats.org/officeDocument/2006/relationships/slide" Target="slides/slide13.xml"/><Relationship Id="rId42" Type="http://schemas.openxmlformats.org/officeDocument/2006/relationships/font" Target="fonts/Lato-regular.fntdata"/><Relationship Id="rId41" Type="http://schemas.openxmlformats.org/officeDocument/2006/relationships/font" Target="fonts/Montserrat-boldItalic.fntdata"/><Relationship Id="rId22" Type="http://schemas.openxmlformats.org/officeDocument/2006/relationships/slide" Target="slides/slide15.xml"/><Relationship Id="rId44" Type="http://schemas.openxmlformats.org/officeDocument/2006/relationships/font" Target="fonts/Lato-italic.fntdata"/><Relationship Id="rId21" Type="http://schemas.openxmlformats.org/officeDocument/2006/relationships/slide" Target="slides/slide14.xml"/><Relationship Id="rId43" Type="http://schemas.openxmlformats.org/officeDocument/2006/relationships/font" Target="fonts/Lato-bold.fntdata"/><Relationship Id="rId24" Type="http://schemas.openxmlformats.org/officeDocument/2006/relationships/slide" Target="slides/slide17.xml"/><Relationship Id="rId46" Type="http://schemas.openxmlformats.org/officeDocument/2006/relationships/font" Target="fonts/Oswald-regular.fntdata"/><Relationship Id="rId23" Type="http://schemas.openxmlformats.org/officeDocument/2006/relationships/slide" Target="slides/slide16.xml"/><Relationship Id="rId45" Type="http://schemas.openxmlformats.org/officeDocument/2006/relationships/font" Target="fonts/Lato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47" Type="http://schemas.openxmlformats.org/officeDocument/2006/relationships/font" Target="fonts/Oswald-bold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aleway-bold.fntdata"/><Relationship Id="rId30" Type="http://schemas.openxmlformats.org/officeDocument/2006/relationships/font" Target="fonts/Raleway-regular.fntdata"/><Relationship Id="rId11" Type="http://schemas.openxmlformats.org/officeDocument/2006/relationships/slide" Target="slides/slide4.xml"/><Relationship Id="rId33" Type="http://schemas.openxmlformats.org/officeDocument/2006/relationships/font" Target="fonts/Raleway-boldItalic.fntdata"/><Relationship Id="rId10" Type="http://schemas.openxmlformats.org/officeDocument/2006/relationships/slide" Target="slides/slide3.xml"/><Relationship Id="rId32" Type="http://schemas.openxmlformats.org/officeDocument/2006/relationships/font" Target="fonts/Raleway-italic.fntdata"/><Relationship Id="rId13" Type="http://schemas.openxmlformats.org/officeDocument/2006/relationships/slide" Target="slides/slide6.xml"/><Relationship Id="rId35" Type="http://schemas.openxmlformats.org/officeDocument/2006/relationships/font" Target="fonts/PlayfairDisplay-bold.fntdata"/><Relationship Id="rId12" Type="http://schemas.openxmlformats.org/officeDocument/2006/relationships/slide" Target="slides/slide5.xml"/><Relationship Id="rId34" Type="http://schemas.openxmlformats.org/officeDocument/2006/relationships/font" Target="fonts/PlayfairDisplay-regular.fntdata"/><Relationship Id="rId15" Type="http://schemas.openxmlformats.org/officeDocument/2006/relationships/slide" Target="slides/slide8.xml"/><Relationship Id="rId37" Type="http://schemas.openxmlformats.org/officeDocument/2006/relationships/font" Target="fonts/PlayfairDisplay-boldItalic.fntdata"/><Relationship Id="rId14" Type="http://schemas.openxmlformats.org/officeDocument/2006/relationships/slide" Target="slides/slide7.xml"/><Relationship Id="rId36" Type="http://schemas.openxmlformats.org/officeDocument/2006/relationships/font" Target="fonts/PlayfairDisplay-italic.fntdata"/><Relationship Id="rId17" Type="http://schemas.openxmlformats.org/officeDocument/2006/relationships/slide" Target="slides/slide10.xml"/><Relationship Id="rId39" Type="http://schemas.openxmlformats.org/officeDocument/2006/relationships/font" Target="fonts/Montserrat-bold.fntdata"/><Relationship Id="rId16" Type="http://schemas.openxmlformats.org/officeDocument/2006/relationships/slide" Target="slides/slide9.xml"/><Relationship Id="rId38" Type="http://schemas.openxmlformats.org/officeDocument/2006/relationships/font" Target="fonts/Montserrat-regular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18174d506d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18174d506d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17f9271219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17f9271219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7f9271219_0_6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17f9271219_0_6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7f9271219_0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117f9271219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17f9271219_0_6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17f9271219_0_6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17f9271219_0_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117f9271219_0_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7f9271219_0_6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17f9271219_0_6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7f9271219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7f9271219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17f9271219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117f9271219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7f9271219_0_6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117f9271219_0_6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7f9271219_0_6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7f9271219_0_6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17f9271219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17f9271219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117f9271219_0_6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117f9271219_0_6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7f9271219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17f9271219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275e91313a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1275e91313a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7f9271219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7f9271219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7f9271219_0_5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17f9271219_0_5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17f9271219_0_5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17f9271219_0_5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17f9271219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17f9271219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17f9271219_0_5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17f9271219_0_5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17f9271219_0_5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17f9271219_0_5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7f9271219_0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7f9271219_0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7.png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6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 txBox="1"/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b="1" sz="6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b="1" sz="2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4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0" name="Google Shape;70;p17"/>
          <p:cNvSpPr txBox="1"/>
          <p:nvPr>
            <p:ph idx="1" type="body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17"/>
          <p:cNvSpPr txBox="1"/>
          <p:nvPr>
            <p:ph idx="2" type="body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8" name="Google Shape;7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9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82" name="Google Shape;82;p20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1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5" name="Google Shape;85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" name="Google Shape;86;p21"/>
          <p:cNvSpPr txBox="1"/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21"/>
          <p:cNvSpPr txBox="1"/>
          <p:nvPr>
            <p:ph idx="1" type="subTitle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8" name="Google Shape;88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/>
        </p:txBody>
      </p:sp>
      <p:sp>
        <p:nvSpPr>
          <p:cNvPr id="92" name="Google Shape;92;p2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3"/>
          <p:cNvSpPr txBox="1"/>
          <p:nvPr>
            <p:ph hasCustomPrompt="1" type="title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95" name="Google Shape;95;p23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96" name="Google Shape;96;p2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4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">
  <p:cSld name="SECTION_HEADER_1">
    <p:bg>
      <p:bgPr>
        <a:solidFill>
          <a:schemeClr val="accent4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2">
  <p:cSld name="SECTION_HEADER_2">
    <p:bg>
      <p:bgPr>
        <a:solidFill>
          <a:schemeClr val="accent4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area science park">
  <p:cSld name="8_area science park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idx="1" type="body"/>
          </p:nvPr>
        </p:nvSpPr>
        <p:spPr>
          <a:xfrm>
            <a:off x="3672285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5" name="Google Shape;105;p27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6" name="Google Shape;106;p27"/>
          <p:cNvSpPr/>
          <p:nvPr>
            <p:ph idx="2" type="pic"/>
          </p:nvPr>
        </p:nvSpPr>
        <p:spPr>
          <a:xfrm>
            <a:off x="253008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rea science park">
  <p:cSld name="2_area science park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09" name="Google Shape;109;p28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28"/>
          <p:cNvSpPr/>
          <p:nvPr>
            <p:ph idx="2" type="pic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area science park">
  <p:cSld name="6_area science park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113" name="Google Shape;113;p29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4" name="Google Shape;114;p29"/>
          <p:cNvSpPr/>
          <p:nvPr>
            <p:ph idx="2" type="pic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5" name="Google Shape;115;p29"/>
          <p:cNvSpPr/>
          <p:nvPr>
            <p:ph idx="3" type="pic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116" name="Google Shape;116;p29"/>
          <p:cNvSpPr/>
          <p:nvPr>
            <p:ph idx="4" type="pic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rea science park">
  <p:cSld name="3_area science park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9" name="Google Shape;119;p30"/>
          <p:cNvSpPr txBox="1"/>
          <p:nvPr>
            <p:ph idx="1" type="body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 1">
  <p:cSld name="SECTION_HEADER_1_1">
    <p:bg>
      <p:bgPr>
        <a:solidFill>
          <a:schemeClr val="accent4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1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1"/>
          <p:cNvSpPr txBox="1"/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b="1" sz="4800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123" name="Google Shape;123;p3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3">
  <p:cSld name="SECTION_HEADER_3">
    <p:bg>
      <p:bgPr>
        <a:solidFill>
          <a:schemeClr val="accent4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2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4">
  <p:cSld name="SECTION_HEADER_4">
    <p:bg>
      <p:bgPr>
        <a:solidFill>
          <a:schemeClr val="accent4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4" name="Google Shape;134;p3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5" name="Google Shape;135;p3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3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" name="Google Shape;137;p35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8" name="Google Shape;138;p35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9" name="Google Shape;139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3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2" name="Google Shape;142;p3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4" name="Google Shape;144;p36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5" name="Google Shape;145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8" name="Google Shape;148;p3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49" name="Google Shape;149;p3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3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37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2" name="Google Shape;152;p37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53" name="Google Shape;153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3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57" name="Google Shape;157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Google Shape;159;p3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60" name="Google Shape;160;p38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1" name="Google Shape;161;p38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2" name="Google Shape;162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66" name="Google Shape;166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8" name="Google Shape;168;p3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69" name="Google Shape;169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" name="Google Shape;172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73" name="Google Shape;173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" name="Google Shape;175;p40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76" name="Google Shape;176;p40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7" name="Google Shape;177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4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80" name="Google Shape;180;p4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4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" name="Google Shape;182;p41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3" name="Google Shape;183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" name="Google Shape;186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87" name="Google Shape;187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9" name="Google Shape;189;p42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90" name="Google Shape;190;p42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91" name="Google Shape;191;p4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2" name="Google Shape;192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3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95" name="Google Shape;195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44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98" name="Google Shape;198;p4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4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44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44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area science park">
  <p:cSld name="6_area science park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46"/>
          <p:cNvCxnSpPr>
            <a:endCxn id="207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7" name="Google Shape;207;p46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6"/>
          <p:cNvPicPr preferRelativeResize="0"/>
          <p:nvPr/>
        </p:nvPicPr>
        <p:blipFill rotWithShape="1">
          <a:blip r:embed="rId2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209" name="Google Shape;20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6"/>
          <p:cNvSpPr txBox="1"/>
          <p:nvPr>
            <p:ph idx="1" type="body"/>
          </p:nvPr>
        </p:nvSpPr>
        <p:spPr>
          <a:xfrm>
            <a:off x="251520" y="1084145"/>
            <a:ext cx="8640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11" name="Google Shape;211;p46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2" name="Google Shape;212;p46"/>
          <p:cNvSpPr/>
          <p:nvPr>
            <p:ph idx="2" type="pic"/>
          </p:nvPr>
        </p:nvSpPr>
        <p:spPr>
          <a:xfrm>
            <a:off x="6300192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3" name="Google Shape;213;p46"/>
          <p:cNvSpPr/>
          <p:nvPr>
            <p:ph idx="3" type="pic"/>
          </p:nvPr>
        </p:nvSpPr>
        <p:spPr>
          <a:xfrm>
            <a:off x="3270335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214" name="Google Shape;214;p46"/>
          <p:cNvSpPr/>
          <p:nvPr>
            <p:ph idx="4" type="pic"/>
          </p:nvPr>
        </p:nvSpPr>
        <p:spPr>
          <a:xfrm>
            <a:off x="240478" y="2143186"/>
            <a:ext cx="2589000" cy="22179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pic>
        <p:nvPicPr>
          <p:cNvPr id="215" name="Google Shape;215;p46"/>
          <p:cNvPicPr preferRelativeResize="0"/>
          <p:nvPr/>
        </p:nvPicPr>
        <p:blipFill rotWithShape="1">
          <a:blip r:embed="rId4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46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217" name="Google Shape;217;p4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8" name="Google Shape;218;p46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area science park">
  <p:cSld name="3_area science park"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" name="Google Shape;220;p47"/>
          <p:cNvCxnSpPr>
            <a:endCxn id="221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p47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47"/>
          <p:cNvPicPr preferRelativeResize="0"/>
          <p:nvPr/>
        </p:nvPicPr>
        <p:blipFill rotWithShape="1">
          <a:blip r:embed="rId2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223" name="Google Shape;223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47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5" name="Google Shape;225;p47"/>
          <p:cNvSpPr txBox="1"/>
          <p:nvPr>
            <p:ph idx="1" type="body"/>
          </p:nvPr>
        </p:nvSpPr>
        <p:spPr>
          <a:xfrm>
            <a:off x="250825" y="1063625"/>
            <a:ext cx="8642400" cy="35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1600">
                <a:solidFill>
                  <a:srgbClr val="3F3F3F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pic>
        <p:nvPicPr>
          <p:cNvPr id="226" name="Google Shape;226;p47"/>
          <p:cNvPicPr preferRelativeResize="0"/>
          <p:nvPr/>
        </p:nvPicPr>
        <p:blipFill rotWithShape="1">
          <a:blip r:embed="rId4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7" name="Google Shape;227;p47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228" name="Google Shape;228;p4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29" name="Google Shape;229;p47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area science park">
  <p:cSld name="2_area science park"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48"/>
          <p:cNvPicPr preferRelativeResize="0"/>
          <p:nvPr/>
        </p:nvPicPr>
        <p:blipFill rotWithShape="1">
          <a:blip r:embed="rId2">
            <a:alphaModFix/>
          </a:blip>
          <a:srcRect b="10602" l="0" r="0" t="0"/>
          <a:stretch/>
        </p:blipFill>
        <p:spPr>
          <a:xfrm>
            <a:off x="0" y="6190"/>
            <a:ext cx="9143999" cy="458726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48"/>
          <p:cNvCxnSpPr>
            <a:endCxn id="233" idx="2"/>
          </p:cNvCxnSpPr>
          <p:nvPr/>
        </p:nvCxnSpPr>
        <p:spPr>
          <a:xfrm>
            <a:off x="943316" y="4843652"/>
            <a:ext cx="1972500" cy="0"/>
          </a:xfrm>
          <a:prstGeom prst="straightConnector1">
            <a:avLst/>
          </a:prstGeom>
          <a:noFill/>
          <a:ln cap="flat" cmpd="sng" w="9525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33" name="Google Shape;233;p48"/>
          <p:cNvSpPr/>
          <p:nvPr/>
        </p:nvSpPr>
        <p:spPr>
          <a:xfrm>
            <a:off x="2915816" y="4813052"/>
            <a:ext cx="61200" cy="61200"/>
          </a:xfrm>
          <a:prstGeom prst="ellipse">
            <a:avLst/>
          </a:prstGeom>
          <a:solidFill>
            <a:srgbClr val="BFBFB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p48"/>
          <p:cNvPicPr preferRelativeResize="0"/>
          <p:nvPr/>
        </p:nvPicPr>
        <p:blipFill rotWithShape="1">
          <a:blip r:embed="rId3">
            <a:alphaModFix/>
          </a:blip>
          <a:srcRect b="-7851" l="0" r="60600" t="0"/>
          <a:stretch/>
        </p:blipFill>
        <p:spPr>
          <a:xfrm>
            <a:off x="2023520" y="4731990"/>
            <a:ext cx="892293" cy="1042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magine che contiene orologio, segnale&#10;&#10;Descrizione generata automaticamente" id="235" name="Google Shape;23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504" y="4624192"/>
            <a:ext cx="835897" cy="39583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8"/>
          <p:cNvSpPr txBox="1"/>
          <p:nvPr>
            <p:ph idx="1" type="body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37" name="Google Shape;237;p48"/>
          <p:cNvSpPr txBox="1"/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b="1" sz="2400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8" name="Google Shape;238;p48"/>
          <p:cNvSpPr/>
          <p:nvPr>
            <p:ph idx="2" type="pic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grpSp>
        <p:nvGrpSpPr>
          <p:cNvPr id="239" name="Google Shape;239;p48"/>
          <p:cNvGrpSpPr/>
          <p:nvPr/>
        </p:nvGrpSpPr>
        <p:grpSpPr>
          <a:xfrm>
            <a:off x="8100392" y="4531287"/>
            <a:ext cx="841438" cy="539501"/>
            <a:chOff x="1403648" y="4531287"/>
            <a:chExt cx="841438" cy="539501"/>
          </a:xfrm>
        </p:grpSpPr>
        <p:pic>
          <p:nvPicPr>
            <p:cNvPr id="240" name="Google Shape;240;p4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492897" y="4531287"/>
              <a:ext cx="752189" cy="539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1" name="Google Shape;241;p48"/>
            <p:cNvCxnSpPr/>
            <p:nvPr/>
          </p:nvCxnSpPr>
          <p:spPr>
            <a:xfrm>
              <a:off x="1403648" y="4665197"/>
              <a:ext cx="0" cy="295800"/>
            </a:xfrm>
            <a:prstGeom prst="straightConnector1">
              <a:avLst/>
            </a:prstGeom>
            <a:noFill/>
            <a:ln cap="flat" cmpd="sng" w="254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1">
  <p:cSld name="SECTION_HEADER_2">
    <p:bg>
      <p:bgPr>
        <a:solidFill>
          <a:srgbClr val="434343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4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44" name="Google Shape;244;p4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4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6" name="Google Shape;246;p49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7" name="Google Shape;247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48" name="Google Shape;248;p49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49" name="Google Shape;249;p49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49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49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hutterstock_31891705.jpg" id="253" name="Google Shape;253;p50"/>
          <p:cNvPicPr preferRelativeResize="0"/>
          <p:nvPr/>
        </p:nvPicPr>
        <p:blipFill rotWithShape="1">
          <a:blip r:embed="rId2">
            <a:alphaModFix/>
          </a:blip>
          <a:srcRect b="11971" l="0" r="0" t="11971"/>
          <a:stretch/>
        </p:blipFill>
        <p:spPr>
          <a:xfrm>
            <a:off x="0" y="487825"/>
            <a:ext cx="9143999" cy="4655673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5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  <p:sp>
        <p:nvSpPr>
          <p:cNvPr id="256" name="Google Shape;256;p50">
            <a:hlinkClick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57" name="Google Shape;257;p50">
            <a:hlinkClick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8" name="Google Shape;258;p50">
            <a:hlinkClick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9" name="Google Shape;259;p50">
            <a:hlinkClick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60" name="Google Shape;260;p50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della sezione 1">
  <p:cSld name="SECTION_HEADER_3">
    <p:bg>
      <p:bgPr>
        <a:solidFill>
          <a:schemeClr val="accent4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1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21" Type="http://schemas.openxmlformats.org/officeDocument/2006/relationships/theme" Target="../theme/theme4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op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30" name="Google Shape;130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31" name="Google Shape;131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hyperlink" Target="https://unsplash.com/@nickkarvounis?utm_source=unsplash&amp;utm_medium=referral&amp;utm_content=creditCopyText" TargetMode="External"/><Relationship Id="rId5" Type="http://schemas.openxmlformats.org/officeDocument/2006/relationships/hyperlink" Target="https://unsplash.com/@nickkarvounis?utm_source=unsplash&amp;utm_medium=referral&amp;utm_content=creditCopyText" TargetMode="External"/><Relationship Id="rId6" Type="http://schemas.openxmlformats.org/officeDocument/2006/relationships/hyperlink" Target="https://unsplash.com/s/photos/craft?utm_source=unsplash&amp;utm_medium=referral&amp;utm_content=creditCopyText" TargetMode="External"/><Relationship Id="rId7" Type="http://schemas.openxmlformats.org/officeDocument/2006/relationships/hyperlink" Target="https://unsplash.com/s/photos/craft?utm_source=unsplash&amp;utm_medium=referral&amp;utm_content=creditCopyText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hyperlink" Target="https://unsplash.com/@jeshoots?utm_source=unsplash&amp;utm_medium=referral&amp;utm_content=creditCopyText" TargetMode="External"/><Relationship Id="rId5" Type="http://schemas.openxmlformats.org/officeDocument/2006/relationships/hyperlink" Target="https://unsplash.com/@jeshoots?utm_source=unsplash&amp;utm_medium=referral&amp;utm_content=creditCopyText" TargetMode="External"/><Relationship Id="rId6" Type="http://schemas.openxmlformats.org/officeDocument/2006/relationships/hyperlink" Target="https://unsplash.com/s/photos/strategy?utm_source=unsplash&amp;utm_medium=referral&amp;utm_content=creditCopyText" TargetMode="External"/><Relationship Id="rId7" Type="http://schemas.openxmlformats.org/officeDocument/2006/relationships/hyperlink" Target="https://unsplash.com/s/photos/strategy?utm_source=unsplash&amp;utm_medium=referral&amp;utm_content=creditCopyText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hyperlink" Target="https://unsplash.com/@joshnh?utm_source=unsplash&amp;utm_medium=referral&amp;utm_content=creditCopyText" TargetMode="External"/><Relationship Id="rId5" Type="http://schemas.openxmlformats.org/officeDocument/2006/relationships/hyperlink" Target="https://unsplash.com/@joshnh?utm_source=unsplash&amp;utm_medium=referral&amp;utm_content=creditCopyText" TargetMode="External"/><Relationship Id="rId6" Type="http://schemas.openxmlformats.org/officeDocument/2006/relationships/hyperlink" Target="https://unsplash.com/s/photos/light-house?utm_source=unsplash&amp;utm_medium=referral&amp;utm_content=creditCopyText" TargetMode="External"/><Relationship Id="rId7" Type="http://schemas.openxmlformats.org/officeDocument/2006/relationships/hyperlink" Target="https://unsplash.com/s/photos/light-house?utm_source=unsplash&amp;utm_medium=referral&amp;utm_content=creditCopyText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ww.ouvrirlascience.fr/open-science/" TargetMode="External"/><Relationship Id="rId4" Type="http://schemas.openxmlformats.org/officeDocument/2006/relationships/hyperlink" Target="https://www.openscience.nl/" TargetMode="External"/><Relationship Id="rId5" Type="http://schemas.openxmlformats.org/officeDocument/2006/relationships/hyperlink" Target="https://www.ciencia-aberta.pt/home" TargetMode="External"/><Relationship Id="rId6" Type="http://schemas.openxmlformats.org/officeDocument/2006/relationships/hyperlink" Target="https://www.icdi.it/it/attivita/tf-cc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Relationship Id="rId4" Type="http://schemas.openxmlformats.org/officeDocument/2006/relationships/hyperlink" Target="https://pixabay.com/users/neelam279-9820894/?utm_source=link-attribution&amp;utm_medium=referral&amp;utm_campaign=image&amp;utm_content=6374662" TargetMode="External"/><Relationship Id="rId5" Type="http://schemas.openxmlformats.org/officeDocument/2006/relationships/hyperlink" Target="https://pixabay.com/?utm_source=link-attribution&amp;utm_medium=referral&amp;utm_campaign=image&amp;utm_content=6374662" TargetMode="Externa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Relationship Id="rId4" Type="http://schemas.openxmlformats.org/officeDocument/2006/relationships/hyperlink" Target="http://www.menti.com" TargetMode="External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openxmlformats.org/officeDocument/2006/relationships/image" Target="../media/image28.jp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30.jpg"/><Relationship Id="rId8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zenodo.org/record/5071055#.YYQScJ5Kgq3" TargetMode="External"/><Relationship Id="rId4" Type="http://schemas.openxmlformats.org/officeDocument/2006/relationships/hyperlink" Target="https://zenodo.org/record/5512638#.YYEIRJ5KhJU" TargetMode="External"/><Relationship Id="rId5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595959"/>
                </a:solidFill>
              </a:rPr>
              <a:t>Module 2.4 - Capacity building</a:t>
            </a:r>
            <a:endParaRPr>
              <a:solidFill>
                <a:srgbClr val="59595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52"/>
          <p:cNvSpPr txBox="1"/>
          <p:nvPr/>
        </p:nvSpPr>
        <p:spPr>
          <a:xfrm>
            <a:off x="729450" y="1322450"/>
            <a:ext cx="7688100" cy="16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0"/>
              </a:spcBef>
              <a:spcAft>
                <a:spcPts val="1500"/>
              </a:spcAft>
              <a:buNone/>
            </a:pPr>
            <a:r>
              <a:rPr b="1" lang="it" sz="3150">
                <a:solidFill>
                  <a:srgbClr val="2D2E33"/>
                </a:solidFill>
                <a:latin typeface="Montserrat"/>
                <a:ea typeface="Montserrat"/>
                <a:cs typeface="Montserrat"/>
                <a:sym typeface="Montserrat"/>
              </a:rPr>
              <a:t>Practical course on FAIR Data Stewardship in Life Science</a:t>
            </a:r>
            <a:endParaRPr b="1" sz="42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9" name="Google Shape;269;p52"/>
          <p:cNvSpPr txBox="1"/>
          <p:nvPr/>
        </p:nvSpPr>
        <p:spPr>
          <a:xfrm>
            <a:off x="838275" y="3808475"/>
            <a:ext cx="7498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Gina Pavone, CNR-ISTI		0000-0003-0087-2151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Emma Lazzeri, GARR		0000-0003-0506-046X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0" name="Google Shape;27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975" y="4695226"/>
            <a:ext cx="1129551" cy="39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3400" y="1701450"/>
            <a:ext cx="4477275" cy="298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1"/>
          <p:cNvSpPr txBox="1"/>
          <p:nvPr>
            <p:ph type="title"/>
          </p:nvPr>
        </p:nvSpPr>
        <p:spPr>
          <a:xfrm>
            <a:off x="729450" y="1318650"/>
            <a:ext cx="3614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Competences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it" sz="2000"/>
              <a:t>Legal and Ethical</a:t>
            </a:r>
            <a:endParaRPr b="0"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it" sz="2000"/>
              <a:t>Research Data Management, FAIR, DMP</a:t>
            </a:r>
            <a:endParaRPr b="0"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it" sz="2000"/>
              <a:t>Open Access</a:t>
            </a:r>
            <a:endParaRPr b="0"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it" sz="2000"/>
              <a:t>Domain and sector specifications</a:t>
            </a:r>
            <a:endParaRPr b="0" sz="20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it" sz="2000"/>
              <a:t>Policy and Strategy</a:t>
            </a:r>
            <a:endParaRPr b="0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61"/>
          <p:cNvSpPr txBox="1"/>
          <p:nvPr/>
        </p:nvSpPr>
        <p:spPr>
          <a:xfrm>
            <a:off x="4352925" y="4775825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Nick Karvounis</a:t>
            </a: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Unsplash</a:t>
            </a:r>
            <a:endParaRPr sz="9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2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already available services and activities</a:t>
            </a:r>
            <a:endParaRPr/>
          </a:p>
        </p:txBody>
      </p:sp>
      <p:sp>
        <p:nvSpPr>
          <p:cNvPr id="336" name="Google Shape;336;p62"/>
          <p:cNvSpPr txBox="1"/>
          <p:nvPr/>
        </p:nvSpPr>
        <p:spPr>
          <a:xfrm>
            <a:off x="729450" y="1988825"/>
            <a:ext cx="73380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Lato"/>
                <a:ea typeface="Lato"/>
                <a:cs typeface="Lato"/>
                <a:sym typeface="Lato"/>
              </a:rPr>
              <a:t>Training</a:t>
            </a:r>
            <a:r>
              <a:rPr lang="it" sz="1800"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for different types of users and for different research communities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Training courses to develop specific skills in different figures (researchers and teachers, research support staff, etc.)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in university curricula (PhD, undergraduates)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Courses for the training of specific professional profiles (data stewards, etc.)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3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already available services and activities</a:t>
            </a:r>
            <a:endParaRPr/>
          </a:p>
        </p:txBody>
      </p:sp>
      <p:sp>
        <p:nvSpPr>
          <p:cNvPr id="342" name="Google Shape;342;p63"/>
          <p:cNvSpPr txBox="1"/>
          <p:nvPr/>
        </p:nvSpPr>
        <p:spPr>
          <a:xfrm>
            <a:off x="781050" y="1901200"/>
            <a:ext cx="73380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>
                <a:latin typeface="Lato"/>
                <a:ea typeface="Lato"/>
                <a:cs typeface="Lato"/>
                <a:sym typeface="Lato"/>
              </a:rPr>
              <a:t>Information events: the Open Science Café series</a:t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A monthly event on Open Science topics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Dedicated to the Italian community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Informal, with a cup of coffee in hand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Focus on a specific topic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it" sz="1800">
                <a:latin typeface="Lato"/>
                <a:ea typeface="Lato"/>
                <a:cs typeface="Lato"/>
                <a:sym typeface="Lato"/>
              </a:rPr>
              <a:t>Previous Cafes recording and material available on ICDI website, GARR TV, GARR Youtube channel and Zenodo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63"/>
          <p:cNvSpPr txBox="1"/>
          <p:nvPr/>
        </p:nvSpPr>
        <p:spPr>
          <a:xfrm>
            <a:off x="5561700" y="2689675"/>
            <a:ext cx="3582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Next date: 20 March :</a:t>
            </a:r>
            <a:endParaRPr sz="16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lt1"/>
                </a:solidFill>
                <a:highlight>
                  <a:schemeClr val="accent3"/>
                </a:highlight>
                <a:latin typeface="Lato"/>
                <a:ea typeface="Lato"/>
                <a:cs typeface="Lato"/>
                <a:sym typeface="Lato"/>
              </a:rPr>
              <a:t>Reforming research assessment</a:t>
            </a:r>
            <a:endParaRPr sz="1600">
              <a:solidFill>
                <a:schemeClr val="lt1"/>
              </a:solidFill>
              <a:highlight>
                <a:schemeClr val="accent3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4" name="Google Shape;344;p63"/>
          <p:cNvSpPr txBox="1"/>
          <p:nvPr/>
        </p:nvSpPr>
        <p:spPr>
          <a:xfrm>
            <a:off x="308600" y="4509400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https://www.icdi.it/it/attivita/tf-cc/open-science-cafe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Institutional Strategy Support</a:t>
            </a:r>
            <a:endParaRPr/>
          </a:p>
        </p:txBody>
      </p:sp>
      <p:sp>
        <p:nvSpPr>
          <p:cNvPr id="350" name="Google Shape;350;p64"/>
          <p:cNvSpPr txBox="1"/>
          <p:nvPr>
            <p:ph idx="1" type="subTitle"/>
          </p:nvPr>
        </p:nvSpPr>
        <p:spPr>
          <a:xfrm>
            <a:off x="724950" y="2263150"/>
            <a:ext cx="3300900" cy="288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Thanks to the expertise of task force members, CC-ICD offers support to research institutions in defining an institutional strategy for open science: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Policy and regulations</a:t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Implementation and monitoring tools</a:t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Guidelines</a:t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Training</a:t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Support</a:t>
            </a:r>
            <a:endParaRPr/>
          </a:p>
          <a:p>
            <a:pPr indent="-32258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/>
              <a:t>Synergies with similar, already operating initiatives</a:t>
            </a:r>
            <a:endParaRPr/>
          </a:p>
        </p:txBody>
      </p:sp>
      <p:pic>
        <p:nvPicPr>
          <p:cNvPr id="351" name="Google Shape;351;p64"/>
          <p:cNvPicPr preferRelativeResize="0"/>
          <p:nvPr/>
        </p:nvPicPr>
        <p:blipFill rotWithShape="1">
          <a:blip r:embed="rId3">
            <a:alphaModFix/>
          </a:blip>
          <a:srcRect b="0" l="-1176" r="4744" t="0"/>
          <a:stretch/>
        </p:blipFill>
        <p:spPr>
          <a:xfrm>
            <a:off x="4507225" y="457200"/>
            <a:ext cx="4636775" cy="401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64"/>
          <p:cNvSpPr txBox="1"/>
          <p:nvPr/>
        </p:nvSpPr>
        <p:spPr>
          <a:xfrm>
            <a:off x="4581525" y="4758700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JESHOOTS.COM</a:t>
            </a:r>
            <a:r>
              <a:rPr lang="it" sz="900"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r>
              <a:rPr lang="it" sz="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Unsplash</a:t>
            </a:r>
            <a:endParaRPr sz="900" u="sng">
              <a:solidFill>
                <a:schemeClr val="hlink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Upcoming activities and services</a:t>
            </a:r>
            <a:endParaRPr/>
          </a:p>
        </p:txBody>
      </p:sp>
      <p:sp>
        <p:nvSpPr>
          <p:cNvPr id="358" name="Google Shape;358;p65"/>
          <p:cNvSpPr txBox="1"/>
          <p:nvPr>
            <p:ph idx="1" type="subTitle"/>
          </p:nvPr>
        </p:nvSpPr>
        <p:spPr>
          <a:xfrm>
            <a:off x="514350" y="2863225"/>
            <a:ext cx="35115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Guides, guidelines and best practices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Collection of use cases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Train-the-trainer courses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Specific tools and services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it"/>
              <a:t>Easier and more direct way to support and contact CC and experts</a:t>
            </a:r>
            <a:endParaRPr/>
          </a:p>
        </p:txBody>
      </p:sp>
      <p:pic>
        <p:nvPicPr>
          <p:cNvPr id="359" name="Google Shape;35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773"/>
            <a:ext cx="4572000" cy="5127727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5"/>
          <p:cNvSpPr txBox="1"/>
          <p:nvPr/>
        </p:nvSpPr>
        <p:spPr>
          <a:xfrm>
            <a:off x="4663425" y="4884425"/>
            <a:ext cx="73380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Photo by</a:t>
            </a:r>
            <a:r>
              <a:rPr lang="it" sz="900">
                <a:highlight>
                  <a:schemeClr val="lt1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/>
              </a:rPr>
              <a:t> </a:t>
            </a:r>
            <a:r>
              <a:rPr lang="it" sz="900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5"/>
              </a:rPr>
              <a:t>Joshua Hibbert</a:t>
            </a:r>
            <a:r>
              <a:rPr lang="it" sz="900"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 on</a:t>
            </a:r>
            <a:r>
              <a:rPr lang="it" sz="900">
                <a:highlight>
                  <a:schemeClr val="lt1"/>
                </a:highlight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r>
              <a:rPr lang="it" sz="900" u="sng">
                <a:solidFill>
                  <a:schemeClr val="hlink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  <a:hlinkClick r:id="rId7"/>
              </a:rPr>
              <a:t>Unsplash</a:t>
            </a:r>
            <a:endParaRPr sz="900" u="sng">
              <a:solidFill>
                <a:schemeClr val="hlink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www.open-science.it</a:t>
            </a:r>
            <a:endParaRPr/>
          </a:p>
        </p:txBody>
      </p:sp>
      <p:pic>
        <p:nvPicPr>
          <p:cNvPr id="366" name="Google Shape;36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800" y="2006250"/>
            <a:ext cx="5883515" cy="298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 portal on Open Science in Italian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/>
              <a:t>Objective: to inform the Italian community about topics, news and activities on Open Science and its components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/>
              <a:t>Reference point to find relevant materials 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Italian portal on Open Science</a:t>
            </a:r>
            <a:endParaRPr/>
          </a:p>
        </p:txBody>
      </p:sp>
      <p:sp>
        <p:nvSpPr>
          <p:cNvPr id="377" name="Google Shape;377;p68"/>
          <p:cNvSpPr txBox="1"/>
          <p:nvPr>
            <p:ph idx="2" type="body"/>
          </p:nvPr>
        </p:nvSpPr>
        <p:spPr>
          <a:xfrm>
            <a:off x="4937750" y="1318250"/>
            <a:ext cx="3943200" cy="35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662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Idea and first push to the project: Isti-Cnr </a:t>
            </a:r>
            <a:endParaRPr sz="2550"/>
          </a:p>
          <a:p>
            <a:pPr indent="-3662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Similar experiences in Europe (</a:t>
            </a:r>
            <a:r>
              <a:rPr lang="it" sz="2550" u="sng">
                <a:solidFill>
                  <a:schemeClr val="hlink"/>
                </a:solidFill>
                <a:hlinkClick r:id="rId3"/>
              </a:rPr>
              <a:t>Franc</a:t>
            </a:r>
            <a:r>
              <a:rPr lang="it" sz="2550"/>
              <a:t>e, </a:t>
            </a:r>
            <a:r>
              <a:rPr lang="it" sz="2550" u="sng">
                <a:solidFill>
                  <a:schemeClr val="hlink"/>
                </a:solidFill>
                <a:hlinkClick r:id="rId4"/>
              </a:rPr>
              <a:t>Netherlands</a:t>
            </a:r>
            <a:r>
              <a:rPr lang="it" sz="2550"/>
              <a:t>, </a:t>
            </a:r>
            <a:r>
              <a:rPr lang="it" sz="2550" u="sng">
                <a:solidFill>
                  <a:schemeClr val="hlink"/>
                </a:solidFill>
                <a:hlinkClick r:id="rId5"/>
              </a:rPr>
              <a:t>Portugal</a:t>
            </a:r>
            <a:r>
              <a:rPr lang="it" sz="2550"/>
              <a:t>, and so on)</a:t>
            </a:r>
            <a:endParaRPr sz="2550"/>
          </a:p>
          <a:p>
            <a:pPr indent="-36623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t" sz="2550"/>
              <a:t>Included in the activities of the </a:t>
            </a:r>
            <a:r>
              <a:rPr lang="it" sz="2550" u="sng">
                <a:solidFill>
                  <a:schemeClr val="hlink"/>
                </a:solidFill>
                <a:hlinkClick r:id="rId6"/>
              </a:rPr>
              <a:t>ICDI Competence Centre </a:t>
            </a:r>
            <a:r>
              <a:rPr lang="it" sz="2550"/>
              <a:t>with a dedicated Editorial Board</a:t>
            </a:r>
            <a:endParaRPr sz="1800"/>
          </a:p>
        </p:txBody>
      </p:sp>
      <p:sp>
        <p:nvSpPr>
          <p:cNvPr id="378" name="Google Shape;378;p68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Made by the community,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for the community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9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Improve findability of content and materials</a:t>
            </a:r>
            <a:endParaRPr/>
          </a:p>
        </p:txBody>
      </p:sp>
      <p:sp>
        <p:nvSpPr>
          <p:cNvPr id="384" name="Google Shape;384;p69"/>
          <p:cNvSpPr txBox="1"/>
          <p:nvPr>
            <p:ph idx="1" type="body"/>
          </p:nvPr>
        </p:nvSpPr>
        <p:spPr>
          <a:xfrm>
            <a:off x="729450" y="2078875"/>
            <a:ext cx="60942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sz="1800"/>
              <a:t>contents declined from multiple points of view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 sz="1800"/>
              <a:t>catalog of resources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85" name="Google Shape;3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7750" y="3105150"/>
            <a:ext cx="7200900" cy="203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0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Double navigation menu</a:t>
            </a:r>
            <a:endParaRPr/>
          </a:p>
        </p:txBody>
      </p:sp>
      <p:pic>
        <p:nvPicPr>
          <p:cNvPr id="391" name="Google Shape;39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25" y="1853848"/>
            <a:ext cx="3736088" cy="2129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1931525"/>
            <a:ext cx="4646326" cy="297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Capacity building: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34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The ICDI Competence Centre</a:t>
            </a:r>
            <a:endParaRPr/>
          </a:p>
          <a:p>
            <a:pPr indent="-43434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it"/>
              <a:t>The Italian portal on Open Science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1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Variety of contents</a:t>
            </a:r>
            <a:endParaRPr/>
          </a:p>
        </p:txBody>
      </p:sp>
      <p:sp>
        <p:nvSpPr>
          <p:cNvPr id="398" name="Google Shape;398;p71"/>
          <p:cNvSpPr txBox="1"/>
          <p:nvPr/>
        </p:nvSpPr>
        <p:spPr>
          <a:xfrm>
            <a:off x="731525" y="1958350"/>
            <a:ext cx="73380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OS/OA basics  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How to…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News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Events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Documents and materials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Resource catalogue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99" name="Google Shape;39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700" y="480050"/>
            <a:ext cx="4945298" cy="466345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1"/>
          <p:cNvSpPr txBox="1"/>
          <p:nvPr/>
        </p:nvSpPr>
        <p:spPr>
          <a:xfrm>
            <a:off x="4122425" y="4794875"/>
            <a:ext cx="7338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Image by </a:t>
            </a:r>
            <a:r>
              <a:rPr lang="it" sz="1100" u="sng">
                <a:solidFill>
                  <a:srgbClr val="191B26"/>
                </a:solidFill>
                <a:highlight>
                  <a:schemeClr val="lt1"/>
                </a:highlight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Frauke Riether</a:t>
            </a: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 from </a:t>
            </a:r>
            <a:r>
              <a:rPr lang="it" sz="1100" u="sng">
                <a:solidFill>
                  <a:srgbClr val="191B26"/>
                </a:solidFill>
                <a:highlight>
                  <a:schemeClr val="lt1"/>
                </a:highlight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Pixabay</a:t>
            </a:r>
            <a:r>
              <a:rPr lang="it" sz="1100">
                <a:solidFill>
                  <a:srgbClr val="191B26"/>
                </a:solidFill>
                <a:highlight>
                  <a:schemeClr val="lt1"/>
                </a:highlight>
              </a:rPr>
              <a:t> </a:t>
            </a:r>
            <a:endParaRPr>
              <a:highlight>
                <a:schemeClr val="lt1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72"/>
          <p:cNvSpPr txBox="1"/>
          <p:nvPr/>
        </p:nvSpPr>
        <p:spPr>
          <a:xfrm>
            <a:off x="175950" y="449675"/>
            <a:ext cx="5961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And now,</a:t>
            </a:r>
            <a:endParaRPr sz="2400">
              <a:highlight>
                <a:schemeClr val="dk1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highlight>
                  <a:schemeClr val="dk1"/>
                </a:highlight>
                <a:latin typeface="Playfair Display"/>
                <a:ea typeface="Playfair Display"/>
                <a:cs typeface="Playfair Display"/>
                <a:sym typeface="Playfair Display"/>
              </a:rPr>
              <a:t>have your say!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07" name="Google Shape;407;p72"/>
          <p:cNvSpPr txBox="1"/>
          <p:nvPr/>
        </p:nvSpPr>
        <p:spPr>
          <a:xfrm>
            <a:off x="341500" y="4067200"/>
            <a:ext cx="596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u="sng">
                <a:solidFill>
                  <a:schemeClr val="hlink"/>
                </a:solidFill>
                <a:latin typeface="Playfair Display"/>
                <a:ea typeface="Playfair Display"/>
                <a:cs typeface="Playfair Display"/>
                <a:sym typeface="Playfair Display"/>
                <a:hlinkClick r:id="rId4"/>
              </a:rPr>
              <a:t>www.menti.com</a:t>
            </a:r>
            <a:endParaRPr sz="220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latin typeface="Playfair Display"/>
                <a:ea typeface="Playfair Display"/>
                <a:cs typeface="Playfair Display"/>
                <a:sym typeface="Playfair Display"/>
              </a:rPr>
              <a:t>Voting code:  </a:t>
            </a:r>
            <a:r>
              <a:rPr b="1" lang="it" sz="2200">
                <a:latin typeface="Playfair Display"/>
                <a:ea typeface="Playfair Display"/>
                <a:cs typeface="Playfair Display"/>
                <a:sym typeface="Playfair Display"/>
              </a:rPr>
              <a:t>5722 0579</a:t>
            </a:r>
            <a:endParaRPr b="1" sz="22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08" name="Google Shape;40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613" y="1765350"/>
            <a:ext cx="1330425" cy="13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3"/>
          <p:cNvSpPr/>
          <p:nvPr/>
        </p:nvSpPr>
        <p:spPr>
          <a:xfrm>
            <a:off x="0" y="3523300"/>
            <a:ext cx="9151500" cy="106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73"/>
          <p:cNvSpPr txBox="1"/>
          <p:nvPr>
            <p:ph type="title"/>
          </p:nvPr>
        </p:nvSpPr>
        <p:spPr>
          <a:xfrm>
            <a:off x="729450" y="733950"/>
            <a:ext cx="7688400" cy="133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3000"/>
              </a:spcBef>
              <a:spcAft>
                <a:spcPts val="1500"/>
              </a:spcAft>
              <a:buSzPts val="990"/>
              <a:buNone/>
            </a:pPr>
            <a:r>
              <a:rPr lang="it" sz="1535">
                <a:solidFill>
                  <a:srgbClr val="2D2E33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is part of a project that has received funding from the European Union’s Horizon 2020 research and innovation programme under grant agreement Nos 857650 (EOSC-Pillar), 824087 (EOSC-Life), and 676559 (ELIXIR-EXCELERATE), and was supported by the Italian Computing and Data Infrastructure (ICDI).</a:t>
            </a:r>
            <a:endParaRPr sz="5900"/>
          </a:p>
        </p:txBody>
      </p:sp>
      <p:sp>
        <p:nvSpPr>
          <p:cNvPr id="415" name="Google Shape;415;p73"/>
          <p:cNvSpPr txBox="1"/>
          <p:nvPr>
            <p:ph idx="1" type="body"/>
          </p:nvPr>
        </p:nvSpPr>
        <p:spPr>
          <a:xfrm>
            <a:off x="729450" y="2212521"/>
            <a:ext cx="7688400" cy="106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This presentation is released under a CC-BY 4.0 licence. To cite this presentation, please copy and paste: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it"/>
              <a:t>Pavone, Gina, Lazzeri, Emma, Carta, Claudio, Chiara, Matteo, &amp; Quaglia, Federica. (2022, March 11). Practical course on FAIR Data Stewardship in Life Science. Zenodo. https://doi.org/10.5281/zenodo.6323375.</a:t>
            </a:r>
            <a:endParaRPr/>
          </a:p>
        </p:txBody>
      </p:sp>
      <p:pic>
        <p:nvPicPr>
          <p:cNvPr id="416" name="Google Shape;416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0978" y="4671837"/>
            <a:ext cx="1129551" cy="39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8008" y="3616960"/>
            <a:ext cx="988325" cy="87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300" y="3620350"/>
            <a:ext cx="869678" cy="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9084" y="3641131"/>
            <a:ext cx="1446800" cy="82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8729" y="3761825"/>
            <a:ext cx="1546527" cy="5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58635" y="3588550"/>
            <a:ext cx="1244399" cy="93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05786" y="3561038"/>
            <a:ext cx="988325" cy="9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896863" y="3746162"/>
            <a:ext cx="1075174" cy="652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54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Italian Computing and Data Infrastructure - ICDI</a:t>
            </a:r>
            <a:endParaRPr/>
          </a:p>
        </p:txBody>
      </p:sp>
      <p:pic>
        <p:nvPicPr>
          <p:cNvPr id="281" name="Google Shape;28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000" y="2777238"/>
            <a:ext cx="1809750" cy="181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4"/>
          <p:cNvSpPr txBox="1"/>
          <p:nvPr/>
        </p:nvSpPr>
        <p:spPr>
          <a:xfrm>
            <a:off x="4572000" y="651500"/>
            <a:ext cx="4046100" cy="43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A “ working table” created by representatives of some of the main </a:t>
            </a:r>
            <a:r>
              <a:rPr lang="it" sz="1600" u="sng">
                <a:latin typeface="Lato"/>
                <a:ea typeface="Lato"/>
                <a:cs typeface="Lato"/>
                <a:sym typeface="Lato"/>
              </a:rPr>
              <a:t>Italian Research and Digital Infrastructures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It aims to promote synergies at national level in order to </a:t>
            </a:r>
            <a:r>
              <a:rPr lang="it" sz="1600" u="sng">
                <a:latin typeface="Lato"/>
                <a:ea typeface="Lato"/>
                <a:cs typeface="Lato"/>
                <a:sym typeface="Lato"/>
              </a:rPr>
              <a:t>optimize the Italian participation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to the current European challenges, including the European Open Science Cloud (EOSC), the European Data Infrastructure (EDI) and HPC (High Performance Computing)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 u="sng">
                <a:latin typeface="Lato"/>
                <a:ea typeface="Lato"/>
                <a:cs typeface="Lato"/>
                <a:sym typeface="Lato"/>
              </a:rPr>
              <a:t>MUR</a:t>
            </a:r>
            <a:r>
              <a:rPr lang="it" sz="1600">
                <a:latin typeface="Lato"/>
                <a:ea typeface="Lato"/>
                <a:cs typeface="Lato"/>
                <a:sym typeface="Lato"/>
              </a:rPr>
              <a:t> is an observer</a:t>
            </a:r>
            <a:endParaRPr sz="1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-"/>
            </a:pPr>
            <a:r>
              <a:rPr lang="it" sz="1600">
                <a:latin typeface="Lato"/>
                <a:ea typeface="Lato"/>
                <a:cs typeface="Lato"/>
                <a:sym typeface="Lato"/>
              </a:rPr>
              <a:t>In November 2020, ICDI received a mandate from MUR to represent Italy within the EOSC Association, of which ICDI is a founding member.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54"/>
          <p:cNvSpPr txBox="1"/>
          <p:nvPr/>
        </p:nvSpPr>
        <p:spPr>
          <a:xfrm>
            <a:off x="121925" y="4802500"/>
            <a:ext cx="7338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https://www.icdi.it/it/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5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ICDI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Competence Centre </a:t>
            </a:r>
            <a:endParaRPr/>
          </a:p>
        </p:txBody>
      </p:sp>
      <p:sp>
        <p:nvSpPr>
          <p:cNvPr id="289" name="Google Shape;289;p55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Nationwide support from Open Science, FAIR, and EOSC experts</a:t>
            </a:r>
            <a:endParaRPr/>
          </a:p>
        </p:txBody>
      </p:sp>
      <p:sp>
        <p:nvSpPr>
          <p:cNvPr id="290" name="Google Shape;290;p5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55"/>
          <p:cNvPicPr preferRelativeResize="0"/>
          <p:nvPr/>
        </p:nvPicPr>
        <p:blipFill rotWithShape="1">
          <a:blip r:embed="rId3">
            <a:alphaModFix/>
          </a:blip>
          <a:srcRect b="0" l="14073" r="12816" t="0"/>
          <a:stretch/>
        </p:blipFill>
        <p:spPr>
          <a:xfrm>
            <a:off x="4217675" y="0"/>
            <a:ext cx="489964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6"/>
          <p:cNvSpPr txBox="1"/>
          <p:nvPr>
            <p:ph type="title"/>
          </p:nvPr>
        </p:nvSpPr>
        <p:spPr>
          <a:xfrm>
            <a:off x="411475" y="1322450"/>
            <a:ext cx="82467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More than 50 experts involved in the CC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it" sz="2650">
                <a:latin typeface="Lato"/>
                <a:ea typeface="Lato"/>
                <a:cs typeface="Lato"/>
                <a:sym typeface="Lato"/>
              </a:rPr>
              <a:t>Experts in different fields and affiliated with 23 different institutions</a:t>
            </a:r>
            <a:endParaRPr sz="26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7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ICDI-CC </a:t>
            </a:r>
            <a:endParaRPr/>
          </a:p>
        </p:txBody>
      </p:sp>
      <p:sp>
        <p:nvSpPr>
          <p:cNvPr id="302" name="Google Shape;302;p57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800"/>
              <a:t>Create a network of experts, initiatives and Research Infrastructures with all the different  competences needed to s</a:t>
            </a:r>
            <a:r>
              <a:rPr lang="it" sz="1800" u="sng"/>
              <a:t>upport the Italian community on Open Science, FAIR principles</a:t>
            </a:r>
            <a:r>
              <a:rPr lang="it" sz="1800"/>
              <a:t> and on the Italian participation to the European Open Science Cloud (</a:t>
            </a:r>
            <a:r>
              <a:rPr lang="it" sz="1800" u="sng"/>
              <a:t>EOSC</a:t>
            </a:r>
            <a:r>
              <a:rPr lang="it" sz="1800"/>
              <a:t>). </a:t>
            </a:r>
            <a:endParaRPr sz="1800"/>
          </a:p>
        </p:txBody>
      </p:sp>
      <p:sp>
        <p:nvSpPr>
          <p:cNvPr id="303" name="Google Shape;303;p57"/>
          <p:cNvSpPr txBox="1"/>
          <p:nvPr/>
        </p:nvSpPr>
        <p:spPr>
          <a:xfrm>
            <a:off x="5174225" y="733650"/>
            <a:ext cx="73380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Mission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8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Mission, strategy and Action Plan</a:t>
            </a:r>
            <a:endParaRPr/>
          </a:p>
        </p:txBody>
      </p:sp>
      <p:sp>
        <p:nvSpPr>
          <p:cNvPr id="309" name="Google Shape;309;p58"/>
          <p:cNvSpPr txBox="1"/>
          <p:nvPr>
            <p:ph idx="1" type="subTitle"/>
          </p:nvPr>
        </p:nvSpPr>
        <p:spPr>
          <a:xfrm>
            <a:off x="724950" y="3005850"/>
            <a:ext cx="3300900" cy="201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Published in June 2021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Italian Version: </a:t>
            </a:r>
            <a:r>
              <a:rPr lang="it" u="sng">
                <a:solidFill>
                  <a:schemeClr val="hlink"/>
                </a:solidFill>
                <a:hlinkClick r:id="rId3"/>
              </a:rPr>
              <a:t>https://zenodo.org/record/5071055#.YYQScJ5Kgq3</a:t>
            </a:r>
            <a:r>
              <a:rPr lang="it"/>
              <a:t> 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it"/>
              <a:t>English version: </a:t>
            </a:r>
            <a:r>
              <a:rPr lang="it" u="sng">
                <a:solidFill>
                  <a:schemeClr val="hlink"/>
                </a:solidFill>
                <a:hlinkClick r:id="rId4"/>
              </a:rPr>
              <a:t>https://zenodo.org/record/5512638#.YYEIRJ5KhJU</a:t>
            </a:r>
            <a:r>
              <a:rPr lang="it"/>
              <a:t> </a:t>
            </a:r>
            <a:endParaRPr/>
          </a:p>
        </p:txBody>
      </p:sp>
      <p:pic>
        <p:nvPicPr>
          <p:cNvPr id="310" name="Google Shape;31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26300" y="304800"/>
            <a:ext cx="3143250" cy="444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9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CC as a single national reference point for:</a:t>
            </a:r>
            <a:endParaRPr/>
          </a:p>
        </p:txBody>
      </p:sp>
      <p:sp>
        <p:nvSpPr>
          <p:cNvPr id="316" name="Google Shape;316;p59"/>
          <p:cNvSpPr txBox="1"/>
          <p:nvPr/>
        </p:nvSpPr>
        <p:spPr>
          <a:xfrm>
            <a:off x="577050" y="1802125"/>
            <a:ext cx="8389800" cy="31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b="1" lang="it" sz="1500">
                <a:latin typeface="Lato"/>
                <a:ea typeface="Lato"/>
                <a:cs typeface="Lato"/>
                <a:sym typeface="Lato"/>
              </a:rPr>
              <a:t>training and support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providing support, consultancy and training activities on Open Science, FAIR principles and EOSC.</a:t>
            </a:r>
            <a:endParaRPr sz="1500">
              <a:highlight>
                <a:srgbClr val="FFFFFF"/>
              </a:highlight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b="1" lang="it" sz="1500">
                <a:latin typeface="Lato"/>
                <a:ea typeface="Lato"/>
                <a:cs typeface="Lato"/>
                <a:sym typeface="Lato"/>
              </a:rPr>
              <a:t>empowerment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fostering the integration of Open Science in the daily practice of the different stakeholders, through the acquisition of skills and the awareness of the positive effects.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b="1" lang="it" sz="1500">
                <a:latin typeface="Lato"/>
                <a:ea typeface="Lato"/>
                <a:cs typeface="Lato"/>
                <a:sym typeface="Lato"/>
              </a:rPr>
              <a:t>professionalization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designing and promoting structured training and the introduction of the new professional figure of the data steward into research institutions.</a:t>
            </a:r>
            <a:endParaRPr sz="1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b="1" lang="it" sz="1500">
                <a:latin typeface="Lato"/>
                <a:ea typeface="Lato"/>
                <a:cs typeface="Lato"/>
                <a:sym typeface="Lato"/>
              </a:rPr>
              <a:t>good  practices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promoting the development and dissemination of good practices by making accessible guides, guidelines, standards, training and information resources - also produced by others - on Open Science, FAIR principles and EOSC.</a:t>
            </a:r>
            <a:endParaRPr sz="1500">
              <a:highlight>
                <a:srgbClr val="FFFFFF"/>
              </a:highlight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b="1" lang="it" sz="1500">
                <a:latin typeface="Lato"/>
                <a:ea typeface="Lato"/>
                <a:cs typeface="Lato"/>
                <a:sym typeface="Lato"/>
              </a:rPr>
              <a:t>tools and services</a:t>
            </a:r>
            <a:r>
              <a:rPr lang="it" sz="1500">
                <a:latin typeface="Lato"/>
                <a:ea typeface="Lato"/>
                <a:cs typeface="Lato"/>
                <a:sym typeface="Lato"/>
              </a:rPr>
              <a:t>: providing access to tools and services to apply Open Science good practices and to enable the FAIR-by-design both by taking into account the peculiarities of the different research communities and by fostering the exchange of experiences between sectors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0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Involved stakeholders</a:t>
            </a:r>
            <a:endParaRPr/>
          </a:p>
        </p:txBody>
      </p:sp>
      <p:sp>
        <p:nvSpPr>
          <p:cNvPr id="322" name="Google Shape;322;p60"/>
          <p:cNvSpPr txBox="1"/>
          <p:nvPr>
            <p:ph idx="1" type="body"/>
          </p:nvPr>
        </p:nvSpPr>
        <p:spPr>
          <a:xfrm>
            <a:off x="729325" y="1853850"/>
            <a:ext cx="37743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Users of CC ICDI services</a:t>
            </a:r>
            <a:endParaRPr b="1" sz="1200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Users</a:t>
            </a: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There are serveral categories of end users. Each category will be associated with a specific support and set of services.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Researchers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Governance of public and private institutions, bodies and research centres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administrations, professionals and companies that (re)use or produce data for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Public and private training and education institutions and agencies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Citizens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60"/>
          <p:cNvSpPr txBox="1"/>
          <p:nvPr>
            <p:ph idx="2" type="body"/>
          </p:nvPr>
        </p:nvSpPr>
        <p:spPr>
          <a:xfrm>
            <a:off x="4643600" y="1853850"/>
            <a:ext cx="3774300" cy="29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lt1"/>
                </a:solidFill>
                <a:highlight>
                  <a:schemeClr val="accent3"/>
                </a:highlight>
                <a:latin typeface="Arial"/>
                <a:ea typeface="Arial"/>
                <a:cs typeface="Arial"/>
                <a:sym typeface="Arial"/>
              </a:rPr>
              <a:t>Service providers for CC ICDI</a:t>
            </a:r>
            <a:endParaRPr b="1" sz="1200">
              <a:solidFill>
                <a:schemeClr val="lt1"/>
              </a:solidFill>
              <a:highlight>
                <a:schemeClr val="accent3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Experts</a:t>
            </a: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experts of the CC ICDI network provide their expertise in different areas, develop specific training courses, offer support on issues related to EOSC and Open Science.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Providers:</a:t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it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Service providers are Research Infrastructures, e-infrastructures, Institutions, Initiatives, Projects and so on. All of them can provide different kind of services and can contribute to the realization of the activities of the competence center.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1AFD1"/>
      </a:accent4>
      <a:accent5>
        <a:srgbClr val="0F9D58"/>
      </a:accent5>
      <a:accent6>
        <a:srgbClr val="9C27B0"/>
      </a:accent6>
      <a:hlink>
        <a:srgbClr val="0F9D58"/>
      </a:hlink>
      <a:folHlink>
        <a:srgbClr val="0F9D5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