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4"/>
    <p:sldMasterId id="2147483697" r:id="rId5"/>
    <p:sldMasterId id="214748369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Raleway"/>
      <p:regular r:id="rId27"/>
      <p:bold r:id="rId28"/>
      <p:italic r:id="rId29"/>
      <p:boldItalic r:id="rId30"/>
    </p:embeddedFont>
    <p:embeddedFont>
      <p:font typeface="Playfair Display"/>
      <p:regular r:id="rId31"/>
      <p:bold r:id="rId32"/>
      <p:italic r:id="rId33"/>
      <p:boldItalic r:id="rId34"/>
    </p:embeddedFont>
    <p:embeddedFont>
      <p:font typeface="Montserrat"/>
      <p:regular r:id="rId35"/>
      <p:bold r:id="rId36"/>
      <p:italic r:id="rId37"/>
      <p:boldItalic r:id="rId38"/>
    </p:embeddedFont>
    <p:embeddedFont>
      <p:font typeface="Lato"/>
      <p:regular r:id="rId39"/>
      <p:bold r:id="rId40"/>
      <p:italic r:id="rId41"/>
      <p:boldItalic r:id="rId42"/>
    </p:embeddedFont>
    <p:embeddedFont>
      <p:font typeface="Oswald"/>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3.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5.xml"/><Relationship Id="rId44" Type="http://schemas.openxmlformats.org/officeDocument/2006/relationships/font" Target="fonts/Oswald-bold.fntdata"/><Relationship Id="rId21" Type="http://schemas.openxmlformats.org/officeDocument/2006/relationships/slide" Target="slides/slide14.xml"/><Relationship Id="rId43" Type="http://schemas.openxmlformats.org/officeDocument/2006/relationships/font" Target="fonts/Oswald-regular.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aleway-bold.fntdata"/><Relationship Id="rId27" Type="http://schemas.openxmlformats.org/officeDocument/2006/relationships/font" Target="fonts/Raleway-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aleway-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layfairDisplay-regular.fntdata"/><Relationship Id="rId30" Type="http://schemas.openxmlformats.org/officeDocument/2006/relationships/font" Target="fonts/Raleway-boldItalic.fntdata"/><Relationship Id="rId11" Type="http://schemas.openxmlformats.org/officeDocument/2006/relationships/slide" Target="slides/slide4.xml"/><Relationship Id="rId33" Type="http://schemas.openxmlformats.org/officeDocument/2006/relationships/font" Target="fonts/PlayfairDisplay-italic.fntdata"/><Relationship Id="rId10" Type="http://schemas.openxmlformats.org/officeDocument/2006/relationships/slide" Target="slides/slide3.xml"/><Relationship Id="rId32" Type="http://schemas.openxmlformats.org/officeDocument/2006/relationships/font" Target="fonts/PlayfairDisplay-bold.fntdata"/><Relationship Id="rId13" Type="http://schemas.openxmlformats.org/officeDocument/2006/relationships/slide" Target="slides/slide6.xml"/><Relationship Id="rId35" Type="http://schemas.openxmlformats.org/officeDocument/2006/relationships/font" Target="fonts/Montserrat-regular.fntdata"/><Relationship Id="rId12" Type="http://schemas.openxmlformats.org/officeDocument/2006/relationships/slide" Target="slides/slide5.xml"/><Relationship Id="rId34" Type="http://schemas.openxmlformats.org/officeDocument/2006/relationships/font" Target="fonts/PlayfairDisplay-boldItalic.fntdata"/><Relationship Id="rId15" Type="http://schemas.openxmlformats.org/officeDocument/2006/relationships/slide" Target="slides/slide8.xml"/><Relationship Id="rId37" Type="http://schemas.openxmlformats.org/officeDocument/2006/relationships/font" Target="fonts/Montserrat-italic.fntdata"/><Relationship Id="rId14" Type="http://schemas.openxmlformats.org/officeDocument/2006/relationships/slide" Target="slides/slide7.xml"/><Relationship Id="rId36" Type="http://schemas.openxmlformats.org/officeDocument/2006/relationships/font" Target="fonts/Montserrat-bold.fntdata"/><Relationship Id="rId17" Type="http://schemas.openxmlformats.org/officeDocument/2006/relationships/slide" Target="slides/slide10.xml"/><Relationship Id="rId39" Type="http://schemas.openxmlformats.org/officeDocument/2006/relationships/font" Target="fonts/Lato-regular.fntdata"/><Relationship Id="rId16" Type="http://schemas.openxmlformats.org/officeDocument/2006/relationships/slide" Target="slides/slide9.xml"/><Relationship Id="rId38" Type="http://schemas.openxmlformats.org/officeDocument/2006/relationships/font" Target="fonts/Montserrat-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6a31118b4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6a31118b4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6a31118b4_0_54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116a31118b4_0_548: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116a31118b4_0_548: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87ff3520e_0_5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1187ff3520e_0_5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g1187ff3520e_0_5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16a31118b4_0_562: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116a31118b4_0_562: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sz="1200">
                <a:solidFill>
                  <a:srgbClr val="333333"/>
                </a:solidFill>
                <a:highlight>
                  <a:srgbClr val="FFFFFF"/>
                </a:highlight>
                <a:latin typeface="Lato"/>
                <a:ea typeface="Lato"/>
                <a:cs typeface="Lato"/>
                <a:sym typeface="Lato"/>
              </a:rPr>
              <a:t>protocol i.e. http(s) or ftp. A1.1 To maximise data reuse, the protocol should be free (no-cost) and open (-sourced) and thus globally implementable to facilitate data retrieval. Anyone with a computer and an internet connection can access at least the metadata. HTTP, FTP, SMTP, … A1.2 This is a key, but often misunderstood, element of FAIR. The ‘A’ in FAIR does not necessarily mean ‘open’ or ‘free’. Rather, it implies that one should provide the exact conditions under which the data are accessible. Hence, even heavily protected and private data can be FAIR. </a:t>
            </a:r>
            <a:endParaRPr sz="1200">
              <a:solidFill>
                <a:srgbClr val="333333"/>
              </a:solidFill>
              <a:highlight>
                <a:srgbClr val="FFFFFF"/>
              </a:highlight>
              <a:latin typeface="Lato"/>
              <a:ea typeface="Lato"/>
              <a:cs typeface="Lato"/>
              <a:sym typeface="Lato"/>
            </a:endParaRPr>
          </a:p>
          <a:p>
            <a:pPr indent="0" lvl="0" marL="0" rtl="0" algn="l">
              <a:lnSpc>
                <a:spcPct val="100000"/>
              </a:lnSpc>
              <a:spcBef>
                <a:spcPts val="0"/>
              </a:spcBef>
              <a:spcAft>
                <a:spcPts val="0"/>
              </a:spcAft>
              <a:buSzPts val="1400"/>
              <a:buNone/>
            </a:pPr>
            <a:r>
              <a:t/>
            </a:r>
            <a:endParaRPr sz="1200">
              <a:solidFill>
                <a:srgbClr val="333333"/>
              </a:solidFill>
              <a:highlight>
                <a:srgbClr val="FFFFFF"/>
              </a:highlight>
              <a:latin typeface="Lato"/>
              <a:ea typeface="Lato"/>
              <a:cs typeface="Lato"/>
              <a:sym typeface="Lato"/>
            </a:endParaRPr>
          </a:p>
        </p:txBody>
      </p:sp>
      <p:sp>
        <p:nvSpPr>
          <p:cNvPr id="359" name="Google Shape;359;g116a31118b4_0_562: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6a31118b4_0_57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116a31118b4_0_570: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g116a31118b4_0_570: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6a31118b4_0_580: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116a31118b4_0_580: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I1 </a:t>
            </a:r>
            <a:r>
              <a:rPr lang="it">
                <a:latin typeface="Lato"/>
                <a:ea typeface="Lato"/>
                <a:cs typeface="Lato"/>
                <a:sym typeface="Lato"/>
              </a:rPr>
              <a:t>Understandable to humans (no dead languages), besides data</a:t>
            </a:r>
            <a:r>
              <a:rPr lang="it">
                <a:solidFill>
                  <a:srgbClr val="333333"/>
                </a:solidFill>
                <a:highlight>
                  <a:srgbClr val="FFFFFF"/>
                </a:highlight>
                <a:latin typeface="Lato"/>
                <a:ea typeface="Lato"/>
                <a:cs typeface="Lato"/>
                <a:sym typeface="Lato"/>
              </a:rPr>
              <a:t> should be readable for machines without the need for specialised or ad hoc algorithms, translators, or mappings. I2 The controlled vocabulary used to describe datasets needs to be documented and this documentation need to be easily findable. I3 specify if one dataset builds on another data set, if additional datasets are needed to complete the data, or if complementary information is stored in a different dataset.</a:t>
            </a:r>
            <a:endParaRPr>
              <a:latin typeface="Lato"/>
              <a:ea typeface="Lato"/>
              <a:cs typeface="Lato"/>
              <a:sym typeface="Lato"/>
            </a:endParaRPr>
          </a:p>
        </p:txBody>
      </p:sp>
      <p:sp>
        <p:nvSpPr>
          <p:cNvPr id="379" name="Google Shape;379;g116a31118b4_0_580: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16a31118b4_0_588: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16a31118b4_0_588: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g116a31118b4_0_588: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16a31118b4_0_595: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116a31118b4_0_595: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116a31118b4_0_595: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18d19c3a30_1_5: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18d19c3a30_1_5: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118d19c3a30_1_5: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16a31118b4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16a31118b4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1b787ea953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1b787ea95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6a31118b4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6a31118b4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16a31118b4_0_48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116a31118b4_0_487: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g116a31118b4_0_487: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6a31118b4_0_505: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16a31118b4_0_505: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116a31118b4_0_505: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6a31118b4_0_512: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16a31118b4_0_512: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g116a31118b4_0_512: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16a31118b4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16a31118b4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16a31118b4_0_52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116a31118b4_0_52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116a31118b4_0_52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16a31118b4_0_529: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116a31118b4_0_529: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116a31118b4_0_529: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187ff3520e_0_39: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1187ff3520e_0_39: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1187ff3520e_0_39: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58" name="Google Shape;58;p14"/>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59" name="Google Shape;59;p1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60" name="Shape 60"/>
        <p:cNvGrpSpPr/>
        <p:nvPr/>
      </p:nvGrpSpPr>
      <p:grpSpPr>
        <a:xfrm>
          <a:off x="0" y="0"/>
          <a:ext cx="0" cy="0"/>
          <a:chOff x="0" y="0"/>
          <a:chExt cx="0" cy="0"/>
        </a:xfrm>
      </p:grpSpPr>
      <p:sp>
        <p:nvSpPr>
          <p:cNvPr id="61" name="Google Shape;61;p15"/>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63" name="Google Shape;63;p1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6" name="Google Shape;66;p16"/>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 name="Google Shape;67;p1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0" name="Google Shape;70;p17"/>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17"/>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 name="Google Shape;75;p1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82" name="Google Shape;82;p2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86" name="Google Shape;86;p21"/>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89" name="Google Shape;89;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92" name="Google Shape;92;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95" name="Google Shape;95;p23"/>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96" name="Google Shape;96;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99" name="Shape 99"/>
        <p:cNvGrpSpPr/>
        <p:nvPr/>
      </p:nvGrpSpPr>
      <p:grpSpPr>
        <a:xfrm>
          <a:off x="0" y="0"/>
          <a:ext cx="0" cy="0"/>
          <a:chOff x="0" y="0"/>
          <a:chExt cx="0" cy="0"/>
        </a:xfrm>
      </p:grpSpPr>
      <p:sp>
        <p:nvSpPr>
          <p:cNvPr id="100" name="Google Shape;100;p2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2">
  <p:cSld name="SECTION_HEADER_2">
    <p:bg>
      <p:bgPr>
        <a:solidFill>
          <a:schemeClr val="accent4"/>
        </a:solidFill>
      </p:bgPr>
    </p:bg>
    <p:spTree>
      <p:nvGrpSpPr>
        <p:cNvPr id="101" name="Shape 101"/>
        <p:cNvGrpSpPr/>
        <p:nvPr/>
      </p:nvGrpSpPr>
      <p:grpSpPr>
        <a:xfrm>
          <a:off x="0" y="0"/>
          <a:ext cx="0" cy="0"/>
          <a:chOff x="0" y="0"/>
          <a:chExt cx="0" cy="0"/>
        </a:xfrm>
      </p:grpSpPr>
      <p:sp>
        <p:nvSpPr>
          <p:cNvPr id="102" name="Google Shape;102;p2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103" name="Shape 103"/>
        <p:cNvGrpSpPr/>
        <p:nvPr/>
      </p:nvGrpSpPr>
      <p:grpSpPr>
        <a:xfrm>
          <a:off x="0" y="0"/>
          <a:ext cx="0" cy="0"/>
          <a:chOff x="0" y="0"/>
          <a:chExt cx="0" cy="0"/>
        </a:xfrm>
      </p:grpSpPr>
      <p:sp>
        <p:nvSpPr>
          <p:cNvPr id="104" name="Google Shape;104;p27"/>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5" name="Google Shape;105;p2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6" name="Google Shape;106;p27"/>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107" name="Shape 107"/>
        <p:cNvGrpSpPr/>
        <p:nvPr/>
      </p:nvGrpSpPr>
      <p:grpSpPr>
        <a:xfrm>
          <a:off x="0" y="0"/>
          <a:ext cx="0" cy="0"/>
          <a:chOff x="0" y="0"/>
          <a:chExt cx="0" cy="0"/>
        </a:xfrm>
      </p:grpSpPr>
      <p:sp>
        <p:nvSpPr>
          <p:cNvPr id="108" name="Google Shape;108;p28"/>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9" name="Google Shape;109;p2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 name="Google Shape;110;p28"/>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111" name="Shape 111"/>
        <p:cNvGrpSpPr/>
        <p:nvPr/>
      </p:nvGrpSpPr>
      <p:grpSpPr>
        <a:xfrm>
          <a:off x="0" y="0"/>
          <a:ext cx="0" cy="0"/>
          <a:chOff x="0" y="0"/>
          <a:chExt cx="0" cy="0"/>
        </a:xfrm>
      </p:grpSpPr>
      <p:sp>
        <p:nvSpPr>
          <p:cNvPr id="112" name="Google Shape;112;p29"/>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13" name="Google Shape;113;p2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4" name="Google Shape;114;p29"/>
          <p:cNvSpPr/>
          <p:nvPr>
            <p:ph idx="2" type="pic"/>
          </p:nvPr>
        </p:nvSpPr>
        <p:spPr>
          <a:xfrm>
            <a:off x="6300192" y="2143186"/>
            <a:ext cx="2589000" cy="2217900"/>
          </a:xfrm>
          <a:prstGeom prst="rect">
            <a:avLst/>
          </a:prstGeom>
          <a:solidFill>
            <a:srgbClr val="D8D8D8"/>
          </a:solidFill>
          <a:ln>
            <a:noFill/>
          </a:ln>
        </p:spPr>
      </p:sp>
      <p:sp>
        <p:nvSpPr>
          <p:cNvPr id="115" name="Google Shape;115;p29"/>
          <p:cNvSpPr/>
          <p:nvPr>
            <p:ph idx="3" type="pic"/>
          </p:nvPr>
        </p:nvSpPr>
        <p:spPr>
          <a:xfrm>
            <a:off x="3270335" y="2143186"/>
            <a:ext cx="2589000" cy="2217900"/>
          </a:xfrm>
          <a:prstGeom prst="rect">
            <a:avLst/>
          </a:prstGeom>
          <a:solidFill>
            <a:srgbClr val="D8D8D8"/>
          </a:solidFill>
          <a:ln>
            <a:noFill/>
          </a:ln>
        </p:spPr>
      </p:sp>
      <p:sp>
        <p:nvSpPr>
          <p:cNvPr id="116" name="Google Shape;116;p29"/>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117" name="Shape 117"/>
        <p:cNvGrpSpPr/>
        <p:nvPr/>
      </p:nvGrpSpPr>
      <p:grpSpPr>
        <a:xfrm>
          <a:off x="0" y="0"/>
          <a:ext cx="0" cy="0"/>
          <a:chOff x="0" y="0"/>
          <a:chExt cx="0" cy="0"/>
        </a:xfrm>
      </p:grpSpPr>
      <p:sp>
        <p:nvSpPr>
          <p:cNvPr id="118" name="Google Shape;118;p30"/>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9" name="Google Shape;119;p30"/>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1">
  <p:cSld name="SECTION_HEADER_1_1">
    <p:bg>
      <p:bgPr>
        <a:solidFill>
          <a:schemeClr val="accent4"/>
        </a:solidFill>
      </p:bgPr>
    </p:bg>
    <p:spTree>
      <p:nvGrpSpPr>
        <p:cNvPr id="120" name="Shape 120"/>
        <p:cNvGrpSpPr/>
        <p:nvPr/>
      </p:nvGrpSpPr>
      <p:grpSpPr>
        <a:xfrm>
          <a:off x="0" y="0"/>
          <a:ext cx="0" cy="0"/>
          <a:chOff x="0" y="0"/>
          <a:chExt cx="0" cy="0"/>
        </a:xfrm>
      </p:grpSpPr>
      <p:sp>
        <p:nvSpPr>
          <p:cNvPr id="121" name="Google Shape;121;p31"/>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1"/>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23" name="Google Shape;123;p3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3">
  <p:cSld name="SECTION_HEADER_3">
    <p:bg>
      <p:bgPr>
        <a:solidFill>
          <a:schemeClr val="accent4"/>
        </a:solidFill>
      </p:bgPr>
    </p:bg>
    <p:spTree>
      <p:nvGrpSpPr>
        <p:cNvPr id="124" name="Shape 124"/>
        <p:cNvGrpSpPr/>
        <p:nvPr/>
      </p:nvGrpSpPr>
      <p:grpSpPr>
        <a:xfrm>
          <a:off x="0" y="0"/>
          <a:ext cx="0" cy="0"/>
          <a:chOff x="0" y="0"/>
          <a:chExt cx="0" cy="0"/>
        </a:xfrm>
      </p:grpSpPr>
      <p:sp>
        <p:nvSpPr>
          <p:cNvPr id="125" name="Google Shape;125;p3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4">
  <p:cSld name="SECTION_HEADER_4">
    <p:bg>
      <p:bgPr>
        <a:solidFill>
          <a:schemeClr val="accent4"/>
        </a:solidFill>
      </p:bgPr>
    </p:bg>
    <p:spTree>
      <p:nvGrpSpPr>
        <p:cNvPr id="126" name="Shape 126"/>
        <p:cNvGrpSpPr/>
        <p:nvPr/>
      </p:nvGrpSpPr>
      <p:grpSpPr>
        <a:xfrm>
          <a:off x="0" y="0"/>
          <a:ext cx="0" cy="0"/>
          <a:chOff x="0" y="0"/>
          <a:chExt cx="0" cy="0"/>
        </a:xfrm>
      </p:grpSpPr>
      <p:sp>
        <p:nvSpPr>
          <p:cNvPr id="127" name="Google Shape;127;p3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32" name="Shape 132"/>
        <p:cNvGrpSpPr/>
        <p:nvPr/>
      </p:nvGrpSpPr>
      <p:grpSpPr>
        <a:xfrm>
          <a:off x="0" y="0"/>
          <a:ext cx="0" cy="0"/>
          <a:chOff x="0" y="0"/>
          <a:chExt cx="0" cy="0"/>
        </a:xfrm>
      </p:grpSpPr>
      <p:sp>
        <p:nvSpPr>
          <p:cNvPr id="133" name="Google Shape;133;p3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 name="Google Shape;134;p35"/>
          <p:cNvGrpSpPr/>
          <p:nvPr/>
        </p:nvGrpSpPr>
        <p:grpSpPr>
          <a:xfrm>
            <a:off x="830392" y="1191256"/>
            <a:ext cx="745763" cy="45826"/>
            <a:chOff x="4580561" y="2589004"/>
            <a:chExt cx="1064464" cy="25200"/>
          </a:xfrm>
        </p:grpSpPr>
        <p:sp>
          <p:nvSpPr>
            <p:cNvPr id="135" name="Google Shape;135;p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 name="Google Shape;137;p3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38" name="Google Shape;138;p35"/>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9" name="Google Shape;139;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0" name="Shape 140"/>
        <p:cNvGrpSpPr/>
        <p:nvPr/>
      </p:nvGrpSpPr>
      <p:grpSpPr>
        <a:xfrm>
          <a:off x="0" y="0"/>
          <a:ext cx="0" cy="0"/>
          <a:chOff x="0" y="0"/>
          <a:chExt cx="0" cy="0"/>
        </a:xfrm>
      </p:grpSpPr>
      <p:grpSp>
        <p:nvGrpSpPr>
          <p:cNvPr id="141" name="Google Shape;141;p36"/>
          <p:cNvGrpSpPr/>
          <p:nvPr/>
        </p:nvGrpSpPr>
        <p:grpSpPr>
          <a:xfrm>
            <a:off x="830392" y="1191256"/>
            <a:ext cx="745763" cy="45826"/>
            <a:chOff x="4580561" y="2589004"/>
            <a:chExt cx="1064464" cy="25200"/>
          </a:xfrm>
        </p:grpSpPr>
        <p:sp>
          <p:nvSpPr>
            <p:cNvPr id="142" name="Google Shape;142;p3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36"/>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5" name="Google Shape;145;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6" name="Shape 146"/>
        <p:cNvGrpSpPr/>
        <p:nvPr/>
      </p:nvGrpSpPr>
      <p:grpSpPr>
        <a:xfrm>
          <a:off x="0" y="0"/>
          <a:ext cx="0" cy="0"/>
          <a:chOff x="0" y="0"/>
          <a:chExt cx="0" cy="0"/>
        </a:xfrm>
      </p:grpSpPr>
      <p:sp>
        <p:nvSpPr>
          <p:cNvPr id="147" name="Google Shape;147;p3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 name="Google Shape;148;p37"/>
          <p:cNvGrpSpPr/>
          <p:nvPr/>
        </p:nvGrpSpPr>
        <p:grpSpPr>
          <a:xfrm>
            <a:off x="830392" y="1191256"/>
            <a:ext cx="745763" cy="45826"/>
            <a:chOff x="4580561" y="2589004"/>
            <a:chExt cx="1064464" cy="25200"/>
          </a:xfrm>
        </p:grpSpPr>
        <p:sp>
          <p:nvSpPr>
            <p:cNvPr id="149" name="Google Shape;149;p3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37"/>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2" name="Google Shape;152;p3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53" name="Google Shape;153;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4" name="Shape 154"/>
        <p:cNvGrpSpPr/>
        <p:nvPr/>
      </p:nvGrpSpPr>
      <p:grpSpPr>
        <a:xfrm>
          <a:off x="0" y="0"/>
          <a:ext cx="0" cy="0"/>
          <a:chOff x="0" y="0"/>
          <a:chExt cx="0" cy="0"/>
        </a:xfrm>
      </p:grpSpPr>
      <p:sp>
        <p:nvSpPr>
          <p:cNvPr id="155" name="Google Shape;155;p3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38"/>
          <p:cNvGrpSpPr/>
          <p:nvPr/>
        </p:nvGrpSpPr>
        <p:grpSpPr>
          <a:xfrm>
            <a:off x="830392" y="1191256"/>
            <a:ext cx="745763" cy="45826"/>
            <a:chOff x="4580561" y="2589004"/>
            <a:chExt cx="1064464" cy="25200"/>
          </a:xfrm>
        </p:grpSpPr>
        <p:sp>
          <p:nvSpPr>
            <p:cNvPr id="157" name="Google Shape;157;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3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0" name="Google Shape;160;p38"/>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1" name="Google Shape;161;p38"/>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2" name="Google Shape;162;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3" name="Shape 163"/>
        <p:cNvGrpSpPr/>
        <p:nvPr/>
      </p:nvGrpSpPr>
      <p:grpSpPr>
        <a:xfrm>
          <a:off x="0" y="0"/>
          <a:ext cx="0" cy="0"/>
          <a:chOff x="0" y="0"/>
          <a:chExt cx="0" cy="0"/>
        </a:xfrm>
      </p:grpSpPr>
      <p:sp>
        <p:nvSpPr>
          <p:cNvPr id="164" name="Google Shape;164;p3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39"/>
          <p:cNvGrpSpPr/>
          <p:nvPr/>
        </p:nvGrpSpPr>
        <p:grpSpPr>
          <a:xfrm>
            <a:off x="830392" y="1191256"/>
            <a:ext cx="745763" cy="45826"/>
            <a:chOff x="4580561" y="2589004"/>
            <a:chExt cx="1064464" cy="25200"/>
          </a:xfrm>
        </p:grpSpPr>
        <p:sp>
          <p:nvSpPr>
            <p:cNvPr id="166" name="Google Shape;166;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39"/>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9" name="Google Shape;169;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0" name="Shape 170"/>
        <p:cNvGrpSpPr/>
        <p:nvPr/>
      </p:nvGrpSpPr>
      <p:grpSpPr>
        <a:xfrm>
          <a:off x="0" y="0"/>
          <a:ext cx="0" cy="0"/>
          <a:chOff x="0" y="0"/>
          <a:chExt cx="0" cy="0"/>
        </a:xfrm>
      </p:grpSpPr>
      <p:sp>
        <p:nvSpPr>
          <p:cNvPr id="171" name="Google Shape;171;p4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40"/>
          <p:cNvGrpSpPr/>
          <p:nvPr/>
        </p:nvGrpSpPr>
        <p:grpSpPr>
          <a:xfrm>
            <a:off x="830392" y="1191256"/>
            <a:ext cx="745763" cy="45826"/>
            <a:chOff x="4580561" y="2589004"/>
            <a:chExt cx="1064464" cy="25200"/>
          </a:xfrm>
        </p:grpSpPr>
        <p:sp>
          <p:nvSpPr>
            <p:cNvPr id="173" name="Google Shape;173;p4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40"/>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6" name="Google Shape;176;p40"/>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77" name="Google Shape;177;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78" name="Shape 178"/>
        <p:cNvGrpSpPr/>
        <p:nvPr/>
      </p:nvGrpSpPr>
      <p:grpSpPr>
        <a:xfrm>
          <a:off x="0" y="0"/>
          <a:ext cx="0" cy="0"/>
          <a:chOff x="0" y="0"/>
          <a:chExt cx="0" cy="0"/>
        </a:xfrm>
      </p:grpSpPr>
      <p:grpSp>
        <p:nvGrpSpPr>
          <p:cNvPr id="179" name="Google Shape;179;p41"/>
          <p:cNvGrpSpPr/>
          <p:nvPr/>
        </p:nvGrpSpPr>
        <p:grpSpPr>
          <a:xfrm>
            <a:off x="830392" y="4169130"/>
            <a:ext cx="745763" cy="45826"/>
            <a:chOff x="4580561" y="2589004"/>
            <a:chExt cx="1064464" cy="25200"/>
          </a:xfrm>
        </p:grpSpPr>
        <p:sp>
          <p:nvSpPr>
            <p:cNvPr id="180" name="Google Shape;180;p4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 name="Google Shape;182;p41"/>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83" name="Google Shape;183;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4" name="Shape 184"/>
        <p:cNvGrpSpPr/>
        <p:nvPr/>
      </p:nvGrpSpPr>
      <p:grpSpPr>
        <a:xfrm>
          <a:off x="0" y="0"/>
          <a:ext cx="0" cy="0"/>
          <a:chOff x="0" y="0"/>
          <a:chExt cx="0" cy="0"/>
        </a:xfrm>
      </p:grpSpPr>
      <p:sp>
        <p:nvSpPr>
          <p:cNvPr id="185" name="Google Shape;185;p4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6" name="Google Shape;186;p42"/>
          <p:cNvGrpSpPr/>
          <p:nvPr/>
        </p:nvGrpSpPr>
        <p:grpSpPr>
          <a:xfrm>
            <a:off x="830392" y="1191256"/>
            <a:ext cx="745763" cy="45826"/>
            <a:chOff x="4580561" y="2589004"/>
            <a:chExt cx="1064464" cy="25200"/>
          </a:xfrm>
        </p:grpSpPr>
        <p:sp>
          <p:nvSpPr>
            <p:cNvPr id="187" name="Google Shape;187;p4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42"/>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0" name="Google Shape;190;p42"/>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91" name="Google Shape;191;p42"/>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92" name="Google Shape;192;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3" name="Shape 193"/>
        <p:cNvGrpSpPr/>
        <p:nvPr/>
      </p:nvGrpSpPr>
      <p:grpSpPr>
        <a:xfrm>
          <a:off x="0" y="0"/>
          <a:ext cx="0" cy="0"/>
          <a:chOff x="0" y="0"/>
          <a:chExt cx="0" cy="0"/>
        </a:xfrm>
      </p:grpSpPr>
      <p:sp>
        <p:nvSpPr>
          <p:cNvPr id="194" name="Google Shape;194;p43"/>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95" name="Google Shape;195;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96" name="Shape 196"/>
        <p:cNvGrpSpPr/>
        <p:nvPr/>
      </p:nvGrpSpPr>
      <p:grpSpPr>
        <a:xfrm>
          <a:off x="0" y="0"/>
          <a:ext cx="0" cy="0"/>
          <a:chOff x="0" y="0"/>
          <a:chExt cx="0" cy="0"/>
        </a:xfrm>
      </p:grpSpPr>
      <p:grpSp>
        <p:nvGrpSpPr>
          <p:cNvPr id="197" name="Google Shape;197;p44"/>
          <p:cNvGrpSpPr/>
          <p:nvPr/>
        </p:nvGrpSpPr>
        <p:grpSpPr>
          <a:xfrm>
            <a:off x="830392" y="4169130"/>
            <a:ext cx="745763" cy="45826"/>
            <a:chOff x="4580561" y="2589004"/>
            <a:chExt cx="1064464" cy="25200"/>
          </a:xfrm>
        </p:grpSpPr>
        <p:sp>
          <p:nvSpPr>
            <p:cNvPr id="198" name="Google Shape;198;p4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4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01" name="Google Shape;201;p44"/>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202" name="Google Shape;202;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3" name="Shape 203"/>
        <p:cNvGrpSpPr/>
        <p:nvPr/>
      </p:nvGrpSpPr>
      <p:grpSpPr>
        <a:xfrm>
          <a:off x="0" y="0"/>
          <a:ext cx="0" cy="0"/>
          <a:chOff x="0" y="0"/>
          <a:chExt cx="0" cy="0"/>
        </a:xfrm>
      </p:grpSpPr>
      <p:sp>
        <p:nvSpPr>
          <p:cNvPr id="204" name="Google Shape;204;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205" name="Shape 205"/>
        <p:cNvGrpSpPr/>
        <p:nvPr/>
      </p:nvGrpSpPr>
      <p:grpSpPr>
        <a:xfrm>
          <a:off x="0" y="0"/>
          <a:ext cx="0" cy="0"/>
          <a:chOff x="0" y="0"/>
          <a:chExt cx="0" cy="0"/>
        </a:xfrm>
      </p:grpSpPr>
      <p:cxnSp>
        <p:nvCxnSpPr>
          <p:cNvPr id="206" name="Google Shape;206;p46"/>
          <p:cNvCxnSpPr>
            <a:endCxn id="207"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07" name="Google Shape;207;p46"/>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8" name="Google Shape;208;p46"/>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09" name="Google Shape;209;p46"/>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210" name="Google Shape;210;p46"/>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11" name="Google Shape;211;p46"/>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2" name="Google Shape;212;p46"/>
          <p:cNvSpPr/>
          <p:nvPr>
            <p:ph idx="2" type="pic"/>
          </p:nvPr>
        </p:nvSpPr>
        <p:spPr>
          <a:xfrm>
            <a:off x="6300192" y="2143186"/>
            <a:ext cx="2589000" cy="2217900"/>
          </a:xfrm>
          <a:prstGeom prst="rect">
            <a:avLst/>
          </a:prstGeom>
          <a:solidFill>
            <a:srgbClr val="D8D8D8"/>
          </a:solidFill>
          <a:ln>
            <a:noFill/>
          </a:ln>
        </p:spPr>
      </p:sp>
      <p:sp>
        <p:nvSpPr>
          <p:cNvPr id="213" name="Google Shape;213;p46"/>
          <p:cNvSpPr/>
          <p:nvPr>
            <p:ph idx="3" type="pic"/>
          </p:nvPr>
        </p:nvSpPr>
        <p:spPr>
          <a:xfrm>
            <a:off x="3270335" y="2143186"/>
            <a:ext cx="2589000" cy="2217900"/>
          </a:xfrm>
          <a:prstGeom prst="rect">
            <a:avLst/>
          </a:prstGeom>
          <a:solidFill>
            <a:srgbClr val="D8D8D8"/>
          </a:solidFill>
          <a:ln>
            <a:noFill/>
          </a:ln>
        </p:spPr>
      </p:sp>
      <p:sp>
        <p:nvSpPr>
          <p:cNvPr id="214" name="Google Shape;214;p46"/>
          <p:cNvSpPr/>
          <p:nvPr>
            <p:ph idx="4" type="pic"/>
          </p:nvPr>
        </p:nvSpPr>
        <p:spPr>
          <a:xfrm>
            <a:off x="240478" y="2143186"/>
            <a:ext cx="2589000" cy="2217900"/>
          </a:xfrm>
          <a:prstGeom prst="rect">
            <a:avLst/>
          </a:prstGeom>
          <a:solidFill>
            <a:srgbClr val="D8D8D8"/>
          </a:solidFill>
          <a:ln>
            <a:noFill/>
          </a:ln>
        </p:spPr>
      </p:sp>
      <p:pic>
        <p:nvPicPr>
          <p:cNvPr id="215" name="Google Shape;215;p46"/>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216" name="Google Shape;216;p46"/>
          <p:cNvGrpSpPr/>
          <p:nvPr/>
        </p:nvGrpSpPr>
        <p:grpSpPr>
          <a:xfrm>
            <a:off x="8100392" y="4531287"/>
            <a:ext cx="841438" cy="539501"/>
            <a:chOff x="1403648" y="4531287"/>
            <a:chExt cx="841438" cy="539501"/>
          </a:xfrm>
        </p:grpSpPr>
        <p:pic>
          <p:nvPicPr>
            <p:cNvPr id="217" name="Google Shape;217;p46"/>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218" name="Google Shape;218;p46"/>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219" name="Shape 219"/>
        <p:cNvGrpSpPr/>
        <p:nvPr/>
      </p:nvGrpSpPr>
      <p:grpSpPr>
        <a:xfrm>
          <a:off x="0" y="0"/>
          <a:ext cx="0" cy="0"/>
          <a:chOff x="0" y="0"/>
          <a:chExt cx="0" cy="0"/>
        </a:xfrm>
      </p:grpSpPr>
      <p:cxnSp>
        <p:nvCxnSpPr>
          <p:cNvPr id="220" name="Google Shape;220;p47"/>
          <p:cNvCxnSpPr>
            <a:endCxn id="221"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21" name="Google Shape;221;p47"/>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2" name="Google Shape;222;p47"/>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23" name="Google Shape;223;p47"/>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224" name="Google Shape;224;p4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 name="Google Shape;225;p47"/>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226" name="Google Shape;226;p47"/>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227" name="Google Shape;227;p47"/>
          <p:cNvGrpSpPr/>
          <p:nvPr/>
        </p:nvGrpSpPr>
        <p:grpSpPr>
          <a:xfrm>
            <a:off x="8100392" y="4531287"/>
            <a:ext cx="841438" cy="539501"/>
            <a:chOff x="1403648" y="4531287"/>
            <a:chExt cx="841438" cy="539501"/>
          </a:xfrm>
        </p:grpSpPr>
        <p:pic>
          <p:nvPicPr>
            <p:cNvPr id="228" name="Google Shape;228;p47"/>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229" name="Google Shape;229;p47"/>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230" name="Shape 230"/>
        <p:cNvGrpSpPr/>
        <p:nvPr/>
      </p:nvGrpSpPr>
      <p:grpSpPr>
        <a:xfrm>
          <a:off x="0" y="0"/>
          <a:ext cx="0" cy="0"/>
          <a:chOff x="0" y="0"/>
          <a:chExt cx="0" cy="0"/>
        </a:xfrm>
      </p:grpSpPr>
      <p:pic>
        <p:nvPicPr>
          <p:cNvPr id="231" name="Google Shape;231;p48"/>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232" name="Google Shape;232;p48"/>
          <p:cNvCxnSpPr>
            <a:endCxn id="233"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33" name="Google Shape;233;p4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4" name="Google Shape;234;p48"/>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35" name="Google Shape;235;p48"/>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236" name="Google Shape;236;p48"/>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37" name="Google Shape;237;p4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8" name="Google Shape;238;p48"/>
          <p:cNvSpPr/>
          <p:nvPr>
            <p:ph idx="2" type="pic"/>
          </p:nvPr>
        </p:nvSpPr>
        <p:spPr>
          <a:xfrm>
            <a:off x="5723830" y="1084144"/>
            <a:ext cx="3168600" cy="3509400"/>
          </a:xfrm>
          <a:prstGeom prst="rect">
            <a:avLst/>
          </a:prstGeom>
          <a:solidFill>
            <a:srgbClr val="D8D8D8"/>
          </a:solidFill>
          <a:ln>
            <a:noFill/>
          </a:ln>
        </p:spPr>
      </p:sp>
      <p:grpSp>
        <p:nvGrpSpPr>
          <p:cNvPr id="239" name="Google Shape;239;p48"/>
          <p:cNvGrpSpPr/>
          <p:nvPr/>
        </p:nvGrpSpPr>
        <p:grpSpPr>
          <a:xfrm>
            <a:off x="8100392" y="4531287"/>
            <a:ext cx="841438" cy="539501"/>
            <a:chOff x="1403648" y="4531287"/>
            <a:chExt cx="841438" cy="539501"/>
          </a:xfrm>
        </p:grpSpPr>
        <p:pic>
          <p:nvPicPr>
            <p:cNvPr id="240" name="Google Shape;240;p48"/>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241" name="Google Shape;241;p48"/>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242" name="Shape 242"/>
        <p:cNvGrpSpPr/>
        <p:nvPr/>
      </p:nvGrpSpPr>
      <p:grpSpPr>
        <a:xfrm>
          <a:off x="0" y="0"/>
          <a:ext cx="0" cy="0"/>
          <a:chOff x="0" y="0"/>
          <a:chExt cx="0" cy="0"/>
        </a:xfrm>
      </p:grpSpPr>
      <p:grpSp>
        <p:nvGrpSpPr>
          <p:cNvPr id="243" name="Google Shape;243;p49"/>
          <p:cNvGrpSpPr/>
          <p:nvPr/>
        </p:nvGrpSpPr>
        <p:grpSpPr>
          <a:xfrm>
            <a:off x="830392" y="1191256"/>
            <a:ext cx="745763" cy="45826"/>
            <a:chOff x="4580561" y="2589004"/>
            <a:chExt cx="1064464" cy="25200"/>
          </a:xfrm>
        </p:grpSpPr>
        <p:sp>
          <p:nvSpPr>
            <p:cNvPr id="244" name="Google Shape;244;p4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49"/>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47" name="Google Shape;247;p4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
        <p:nvSpPr>
          <p:cNvPr id="248" name="Google Shape;248;p49">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9" name="Google Shape;249;p49">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250" name="Google Shape;250;p49">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251" name="Google Shape;251;p49">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252" name="Shape 252"/>
        <p:cNvGrpSpPr/>
        <p:nvPr/>
      </p:nvGrpSpPr>
      <p:grpSpPr>
        <a:xfrm>
          <a:off x="0" y="0"/>
          <a:ext cx="0" cy="0"/>
          <a:chOff x="0" y="0"/>
          <a:chExt cx="0" cy="0"/>
        </a:xfrm>
      </p:grpSpPr>
      <p:pic>
        <p:nvPicPr>
          <p:cNvPr descr="shutterstock_31891705.jpg" id="253" name="Google Shape;253;p50"/>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254" name="Google Shape;254;p5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it"/>
              <a:t>‹#›</a:t>
            </a:fld>
            <a:endParaRPr/>
          </a:p>
        </p:txBody>
      </p:sp>
      <p:sp>
        <p:nvSpPr>
          <p:cNvPr id="256" name="Google Shape;256;p5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7" name="Google Shape;257;p5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58" name="Google Shape;258;p5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259" name="Google Shape;259;p5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260" name="Google Shape;260;p50"/>
          <p:cNvSpPr txBox="1"/>
          <p:nvPr>
            <p:ph type="title"/>
          </p:nvPr>
        </p:nvSpPr>
        <p:spPr>
          <a:xfrm>
            <a:off x="729450" y="2056375"/>
            <a:ext cx="58875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261" name="Shape 261"/>
        <p:cNvGrpSpPr/>
        <p:nvPr/>
      </p:nvGrpSpPr>
      <p:grpSpPr>
        <a:xfrm>
          <a:off x="0" y="0"/>
          <a:ext cx="0" cy="0"/>
          <a:chOff x="0" y="0"/>
          <a:chExt cx="0" cy="0"/>
        </a:xfrm>
      </p:grpSpPr>
      <p:sp>
        <p:nvSpPr>
          <p:cNvPr id="262" name="Google Shape;262;p51"/>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63" name="Google Shape;263;p51"/>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4" name="Google Shape;264;p51"/>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4.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7" Type="http://schemas.openxmlformats.org/officeDocument/2006/relationships/slideLayout" Target="../slideLayouts/slideLayout48.xml"/><Relationship Id="rId16" Type="http://schemas.openxmlformats.org/officeDocument/2006/relationships/slideLayout" Target="../slideLayouts/slideLayout47.xml"/><Relationship Id="rId5" Type="http://schemas.openxmlformats.org/officeDocument/2006/relationships/slideLayout" Target="../slideLayouts/slideLayout36.xml"/><Relationship Id="rId6" Type="http://schemas.openxmlformats.org/officeDocument/2006/relationships/slideLayout" Target="../slideLayouts/slideLayout37.xml"/><Relationship Id="rId18" Type="http://schemas.openxmlformats.org/officeDocument/2006/relationships/theme" Target="../theme/theme1.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52" name="Google Shape;52;p13"/>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28" name="Shape 128"/>
        <p:cNvGrpSpPr/>
        <p:nvPr/>
      </p:nvGrpSpPr>
      <p:grpSpPr>
        <a:xfrm>
          <a:off x="0" y="0"/>
          <a:ext cx="0" cy="0"/>
          <a:chOff x="0" y="0"/>
          <a:chExt cx="0" cy="0"/>
        </a:xfrm>
      </p:grpSpPr>
      <p:sp>
        <p:nvSpPr>
          <p:cNvPr id="129" name="Google Shape;129;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30" name="Google Shape;130;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31" name="Google Shape;131;p3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hyperlink" Target="https://www.go-fair.org/fair-principles/fairification-proces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hyperlink" Target="http://www.opendoar.org" TargetMode="External"/><Relationship Id="rId5" Type="http://schemas.openxmlformats.org/officeDocument/2006/relationships/hyperlink" Target="https://www.re3data.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3.xml"/><Relationship Id="rId3" Type="http://schemas.openxmlformats.org/officeDocument/2006/relationships/hyperlink" Target="http://oad.simmons.edu/oadwiki/Disciplinary_repositories" TargetMode="External"/><Relationship Id="rId4" Type="http://schemas.openxmlformats.org/officeDocument/2006/relationships/hyperlink" Target="https://v2.sherpa.ac.uk/opendoar/" TargetMode="External"/><Relationship Id="rId5" Type="http://schemas.openxmlformats.org/officeDocument/2006/relationships/hyperlink" Target="https://www.re3data.org/" TargetMode="External"/><Relationship Id="rId6" Type="http://schemas.openxmlformats.org/officeDocument/2006/relationships/hyperlink" Target="http://www.zenodo.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hyperlink" Target="http://www.menti.com" TargetMode="External"/><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7.jp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9.jpg"/><Relationship Id="rId8"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hyperlink" Target="https://vidensportal.deic.dk/RDMelearn" TargetMode="External"/><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hyperlink" Target="https://www.nature.com/articles/sdata20161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fontScale="85000" lnSpcReduction="20000"/>
          </a:bodyPr>
          <a:lstStyle/>
          <a:p>
            <a:pPr indent="0" lvl="0" marL="0" marR="0" rtl="0" algn="l">
              <a:lnSpc>
                <a:spcPct val="100000"/>
              </a:lnSpc>
              <a:spcBef>
                <a:spcPts val="0"/>
              </a:spcBef>
              <a:spcAft>
                <a:spcPts val="0"/>
              </a:spcAft>
              <a:buNone/>
            </a:pPr>
            <a:r>
              <a:rPr lang="it">
                <a:solidFill>
                  <a:srgbClr val="595959"/>
                </a:solidFill>
              </a:rPr>
              <a:t>Module 3.2 - FAIR principles </a:t>
            </a:r>
            <a:endParaRPr>
              <a:solidFill>
                <a:srgbClr val="595959"/>
              </a:solidFill>
            </a:endParaRPr>
          </a:p>
          <a:p>
            <a:pPr indent="0" lvl="0" marL="0" rtl="0" algn="l">
              <a:spcBef>
                <a:spcPts val="0"/>
              </a:spcBef>
              <a:spcAft>
                <a:spcPts val="0"/>
              </a:spcAft>
              <a:buNone/>
            </a:pPr>
            <a:r>
              <a:t/>
            </a:r>
            <a:endParaRPr/>
          </a:p>
        </p:txBody>
      </p:sp>
      <p:sp>
        <p:nvSpPr>
          <p:cNvPr id="270" name="Google Shape;270;p52"/>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3000"/>
              </a:spcBef>
              <a:spcAft>
                <a:spcPts val="1500"/>
              </a:spcAft>
              <a:buNone/>
            </a:pPr>
            <a:r>
              <a:rPr b="1" lang="it" sz="3150">
                <a:solidFill>
                  <a:srgbClr val="2D2E33"/>
                </a:solidFill>
                <a:latin typeface="Montserrat"/>
                <a:ea typeface="Montserrat"/>
                <a:cs typeface="Montserrat"/>
                <a:sym typeface="Montserrat"/>
              </a:rPr>
              <a:t>Practical course on FAIR Data Stewardship in Life Science</a:t>
            </a:r>
            <a:endParaRPr b="1" sz="4200">
              <a:solidFill>
                <a:srgbClr val="1A1A1A"/>
              </a:solidFill>
              <a:latin typeface="Raleway"/>
              <a:ea typeface="Raleway"/>
              <a:cs typeface="Raleway"/>
              <a:sym typeface="Raleway"/>
            </a:endParaRPr>
          </a:p>
        </p:txBody>
      </p:sp>
      <p:sp>
        <p:nvSpPr>
          <p:cNvPr id="271" name="Google Shape;271;p52"/>
          <p:cNvSpPr txBox="1"/>
          <p:nvPr/>
        </p:nvSpPr>
        <p:spPr>
          <a:xfrm>
            <a:off x="838275" y="3808475"/>
            <a:ext cx="749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Gina Pavone, CNR-ISTI		0000-0003-0087-2151</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Emma Lazzeri, GARR		0000-0003-0506-046X</a:t>
            </a:r>
            <a:endParaRPr>
              <a:latin typeface="Lato"/>
              <a:ea typeface="Lato"/>
              <a:cs typeface="Lato"/>
              <a:sym typeface="Lato"/>
            </a:endParaRPr>
          </a:p>
        </p:txBody>
      </p:sp>
      <p:pic>
        <p:nvPicPr>
          <p:cNvPr id="272" name="Google Shape;272;p52"/>
          <p:cNvPicPr preferRelativeResize="0"/>
          <p:nvPr/>
        </p:nvPicPr>
        <p:blipFill>
          <a:blip r:embed="rId3">
            <a:alphaModFix/>
          </a:blip>
          <a:stretch>
            <a:fillRect/>
          </a:stretch>
        </p:blipFill>
        <p:spPr>
          <a:xfrm>
            <a:off x="7940975" y="4695226"/>
            <a:ext cx="1129551" cy="39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Lente di ingrandimento" id="344" name="Google Shape;344;p61"/>
          <p:cNvPicPr preferRelativeResize="0"/>
          <p:nvPr/>
        </p:nvPicPr>
        <p:blipFill rotWithShape="1">
          <a:blip r:embed="rId3">
            <a:alphaModFix/>
          </a:blip>
          <a:srcRect b="0" l="29" r="39" t="0"/>
          <a:stretch/>
        </p:blipFill>
        <p:spPr>
          <a:xfrm>
            <a:off x="6490674" y="1736574"/>
            <a:ext cx="1292400" cy="1296000"/>
          </a:xfrm>
          <a:prstGeom prst="ellipse">
            <a:avLst/>
          </a:prstGeom>
          <a:solidFill>
            <a:srgbClr val="FEFFFF"/>
          </a:solidFill>
          <a:ln cap="flat" cmpd="sng" w="79375">
            <a:solidFill>
              <a:srgbClr val="3889DE"/>
            </a:solidFill>
            <a:prstDash val="solid"/>
            <a:round/>
            <a:headEnd len="sm" w="sm" type="none"/>
            <a:tailEnd len="sm" w="sm" type="none"/>
          </a:ln>
        </p:spPr>
      </p:pic>
      <p:sp>
        <p:nvSpPr>
          <p:cNvPr id="345" name="Google Shape;345;p61"/>
          <p:cNvSpPr txBox="1"/>
          <p:nvPr/>
        </p:nvSpPr>
        <p:spPr>
          <a:xfrm>
            <a:off x="5826225" y="3032575"/>
            <a:ext cx="2840400" cy="1992900"/>
          </a:xfrm>
          <a:prstGeom prst="rect">
            <a:avLst/>
          </a:prstGeom>
          <a:noFill/>
          <a:ln>
            <a:noFill/>
          </a:ln>
        </p:spPr>
        <p:txBody>
          <a:bodyPr anchorCtr="0" anchor="t" bIns="0" lIns="0" spcFirstLastPara="1" rIns="0" wrap="square" tIns="72000">
            <a:noAutofit/>
          </a:bodyPr>
          <a:lstStyle/>
          <a:p>
            <a:pPr indent="0" lvl="0" marL="0" rtl="0" algn="ctr">
              <a:spcBef>
                <a:spcPts val="0"/>
              </a:spcBef>
              <a:spcAft>
                <a:spcPts val="0"/>
              </a:spcAft>
              <a:buNone/>
            </a:pPr>
            <a:r>
              <a:t/>
            </a:r>
            <a:endParaRPr sz="1200">
              <a:solidFill>
                <a:srgbClr val="2D3292"/>
              </a:solidFill>
              <a:latin typeface="Calibri"/>
              <a:ea typeface="Calibri"/>
              <a:cs typeface="Calibri"/>
              <a:sym typeface="Calibri"/>
            </a:endParaRPr>
          </a:p>
          <a:p>
            <a:pPr indent="0" lvl="0" marL="0" rtl="0" algn="l">
              <a:spcBef>
                <a:spcPts val="0"/>
              </a:spcBef>
              <a:spcAft>
                <a:spcPts val="0"/>
              </a:spcAft>
              <a:buNone/>
            </a:pPr>
            <a:r>
              <a:rPr lang="it" sz="1200">
                <a:solidFill>
                  <a:srgbClr val="353535"/>
                </a:solidFill>
                <a:latin typeface="Calibri"/>
                <a:ea typeface="Calibri"/>
                <a:cs typeface="Calibri"/>
                <a:sym typeface="Calibri"/>
              </a:rPr>
              <a:t>F1. (meta) data are assigned a globally unique and persistent identifier</a:t>
            </a:r>
            <a:endParaRPr sz="1200">
              <a:solidFill>
                <a:srgbClr val="35353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it" sz="1200">
                <a:solidFill>
                  <a:srgbClr val="353535"/>
                </a:solidFill>
                <a:latin typeface="Calibri"/>
                <a:ea typeface="Calibri"/>
                <a:cs typeface="Calibri"/>
                <a:sym typeface="Calibri"/>
              </a:rPr>
              <a:t>F2. data are described with rich metadata </a:t>
            </a:r>
            <a:endParaRPr sz="1200">
              <a:solidFill>
                <a:srgbClr val="35353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it" sz="1200">
                <a:solidFill>
                  <a:srgbClr val="353535"/>
                </a:solidFill>
                <a:latin typeface="Calibri"/>
                <a:ea typeface="Calibri"/>
                <a:cs typeface="Calibri"/>
                <a:sym typeface="Calibri"/>
              </a:rPr>
              <a:t>F3. metadata clearly and explicitly include the identifier of the data it describes</a:t>
            </a:r>
            <a:endParaRPr sz="1200">
              <a:solidFill>
                <a:srgbClr val="35353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it" sz="1200">
                <a:solidFill>
                  <a:srgbClr val="353535"/>
                </a:solidFill>
                <a:latin typeface="Calibri"/>
                <a:ea typeface="Calibri"/>
                <a:cs typeface="Calibri"/>
                <a:sym typeface="Calibri"/>
              </a:rPr>
              <a:t>F4. (meta)data are registered or indexed in a searchable resource</a:t>
            </a:r>
            <a:endParaRPr sz="1200">
              <a:solidFill>
                <a:srgbClr val="353535"/>
              </a:solidFill>
              <a:latin typeface="Calibri"/>
              <a:ea typeface="Calibri"/>
              <a:cs typeface="Calibri"/>
              <a:sym typeface="Calibri"/>
            </a:endParaRPr>
          </a:p>
          <a:p>
            <a:pPr indent="0" lvl="0" marL="0" rtl="0" algn="ctr">
              <a:spcBef>
                <a:spcPts val="3900"/>
              </a:spcBef>
              <a:spcAft>
                <a:spcPts val="0"/>
              </a:spcAft>
              <a:buClr>
                <a:schemeClr val="dk1"/>
              </a:buClr>
              <a:buSzPts val="1100"/>
              <a:buFont typeface="Arial"/>
              <a:buNone/>
            </a:pPr>
            <a:r>
              <a:t/>
            </a:r>
            <a:endParaRPr>
              <a:solidFill>
                <a:srgbClr val="353535"/>
              </a:solidFill>
              <a:latin typeface="Calibri"/>
              <a:ea typeface="Calibri"/>
              <a:cs typeface="Calibri"/>
              <a:sym typeface="Calibri"/>
            </a:endParaRPr>
          </a:p>
          <a:p>
            <a:pPr indent="0" lvl="0" marL="0" rtl="0" algn="ctr">
              <a:spcBef>
                <a:spcPts val="3900"/>
              </a:spcBef>
              <a:spcAft>
                <a:spcPts val="0"/>
              </a:spcAft>
              <a:buNone/>
            </a:pPr>
            <a:r>
              <a:t/>
            </a:r>
            <a:endParaRPr>
              <a:solidFill>
                <a:srgbClr val="353535"/>
              </a:solidFill>
              <a:latin typeface="Calibri"/>
              <a:ea typeface="Calibri"/>
              <a:cs typeface="Calibri"/>
              <a:sym typeface="Calibri"/>
            </a:endParaRPr>
          </a:p>
        </p:txBody>
      </p:sp>
      <p:sp>
        <p:nvSpPr>
          <p:cNvPr id="346" name="Google Shape;346;p61"/>
          <p:cNvSpPr txBox="1"/>
          <p:nvPr/>
        </p:nvSpPr>
        <p:spPr>
          <a:xfrm>
            <a:off x="626300" y="2011350"/>
            <a:ext cx="4374900" cy="2719200"/>
          </a:xfrm>
          <a:prstGeom prst="rect">
            <a:avLst/>
          </a:prstGeom>
          <a:noFill/>
          <a:ln>
            <a:noFill/>
          </a:ln>
        </p:spPr>
        <p:txBody>
          <a:bodyPr anchorCtr="0" anchor="t" bIns="91425" lIns="91425" spcFirstLastPara="1" rIns="91425" wrap="square" tIns="91425">
            <a:spAutoFit/>
          </a:bodyPr>
          <a:lstStyle/>
          <a:p>
            <a:pPr indent="-184150" lvl="0" marL="215900" rtl="0" algn="l">
              <a:spcBef>
                <a:spcPts val="0"/>
              </a:spcBef>
              <a:spcAft>
                <a:spcPts val="0"/>
              </a:spcAft>
              <a:buClr>
                <a:schemeClr val="dk2"/>
              </a:buClr>
              <a:buSzPts val="1700"/>
              <a:buFont typeface="Calibri"/>
              <a:buChar char="•"/>
            </a:pPr>
            <a:r>
              <a:rPr lang="it" sz="1700">
                <a:solidFill>
                  <a:schemeClr val="dk2"/>
                </a:solidFill>
                <a:latin typeface="Calibri"/>
                <a:ea typeface="Calibri"/>
                <a:cs typeface="Calibri"/>
                <a:sym typeface="Calibri"/>
              </a:rPr>
              <a:t>The first step in (re)using data is to find them. </a:t>
            </a:r>
            <a:endParaRPr b="1" sz="1700">
              <a:solidFill>
                <a:schemeClr val="dk2"/>
              </a:solidFill>
              <a:latin typeface="Calibri"/>
              <a:ea typeface="Calibri"/>
              <a:cs typeface="Calibri"/>
              <a:sym typeface="Calibri"/>
            </a:endParaRPr>
          </a:p>
          <a:p>
            <a:pPr indent="-184150" lvl="0" marL="215900" rtl="0" algn="l">
              <a:spcBef>
                <a:spcPts val="700"/>
              </a:spcBef>
              <a:spcAft>
                <a:spcPts val="0"/>
              </a:spcAft>
              <a:buClr>
                <a:schemeClr val="dk2"/>
              </a:buClr>
              <a:buSzPts val="1700"/>
              <a:buFont typeface="Calibri"/>
              <a:buChar char="•"/>
            </a:pPr>
            <a:r>
              <a:rPr lang="it" sz="1700">
                <a:solidFill>
                  <a:schemeClr val="dk2"/>
                </a:solidFill>
                <a:latin typeface="Calibri"/>
                <a:ea typeface="Calibri"/>
                <a:cs typeface="Calibri"/>
                <a:sym typeface="Calibri"/>
              </a:rPr>
              <a:t>Metadata and data should be easy to find for both humans and computers. </a:t>
            </a:r>
            <a:endParaRPr b="1" sz="1700">
              <a:solidFill>
                <a:schemeClr val="dk2"/>
              </a:solidFill>
              <a:latin typeface="Calibri"/>
              <a:ea typeface="Calibri"/>
              <a:cs typeface="Calibri"/>
              <a:sym typeface="Calibri"/>
            </a:endParaRPr>
          </a:p>
          <a:p>
            <a:pPr indent="-184150" lvl="0" marL="215900" rtl="0" algn="l">
              <a:spcBef>
                <a:spcPts val="700"/>
              </a:spcBef>
              <a:spcAft>
                <a:spcPts val="0"/>
              </a:spcAft>
              <a:buClr>
                <a:schemeClr val="dk2"/>
              </a:buClr>
              <a:buSzPts val="1700"/>
              <a:buChar char="•"/>
            </a:pPr>
            <a:r>
              <a:rPr lang="it" sz="1700">
                <a:solidFill>
                  <a:schemeClr val="dk2"/>
                </a:solidFill>
                <a:latin typeface="Calibri"/>
                <a:ea typeface="Calibri"/>
                <a:cs typeface="Calibri"/>
                <a:sym typeface="Calibri"/>
              </a:rPr>
              <a:t>Machine-readable metadata are essential for automatic discovery of datasets and services, so this is an essential component of the </a:t>
            </a:r>
            <a:r>
              <a:rPr b="1" lang="it" sz="1700" u="sng">
                <a:solidFill>
                  <a:schemeClr val="dk2"/>
                </a:solidFill>
                <a:latin typeface="Calibri"/>
                <a:ea typeface="Calibri"/>
                <a:cs typeface="Calibri"/>
                <a:sym typeface="Calibri"/>
                <a:hlinkClick r:id="rId4">
                  <a:extLst>
                    <a:ext uri="{A12FA001-AC4F-418D-AE19-62706E023703}">
                      <ahyp:hlinkClr val="tx"/>
                    </a:ext>
                  </a:extLst>
                </a:hlinkClick>
              </a:rPr>
              <a:t>FAIRification process</a:t>
            </a:r>
            <a:r>
              <a:rPr lang="it" sz="1700">
                <a:solidFill>
                  <a:schemeClr val="dk2"/>
                </a:solidFill>
                <a:latin typeface="Calibri"/>
                <a:ea typeface="Calibri"/>
                <a:cs typeface="Calibri"/>
                <a:sym typeface="Calibri"/>
              </a:rPr>
              <a:t>.</a:t>
            </a:r>
            <a:endParaRPr b="1" sz="1700">
              <a:solidFill>
                <a:schemeClr val="dk2"/>
              </a:solidFill>
              <a:latin typeface="Calibri"/>
              <a:ea typeface="Calibri"/>
              <a:cs typeface="Calibri"/>
              <a:sym typeface="Calibri"/>
            </a:endParaRPr>
          </a:p>
          <a:p>
            <a:pPr indent="0" lvl="0" marL="0" rtl="0" algn="l">
              <a:spcBef>
                <a:spcPts val="0"/>
              </a:spcBef>
              <a:spcAft>
                <a:spcPts val="0"/>
              </a:spcAft>
              <a:buNone/>
            </a:pPr>
            <a:r>
              <a:t/>
            </a:r>
            <a:endParaRPr sz="1700">
              <a:solidFill>
                <a:schemeClr val="dk2"/>
              </a:solidFill>
              <a:latin typeface="Calibri"/>
              <a:ea typeface="Calibri"/>
              <a:cs typeface="Calibri"/>
              <a:sym typeface="Calibri"/>
            </a:endParaRPr>
          </a:p>
        </p:txBody>
      </p:sp>
      <p:sp>
        <p:nvSpPr>
          <p:cNvPr id="347" name="Google Shape;347;p61"/>
          <p:cNvSpPr txBox="1"/>
          <p:nvPr>
            <p:ph type="ctr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Findable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62"/>
          <p:cNvPicPr preferRelativeResize="0"/>
          <p:nvPr/>
        </p:nvPicPr>
        <p:blipFill rotWithShape="1">
          <a:blip r:embed="rId3">
            <a:alphaModFix/>
          </a:blip>
          <a:srcRect b="43652" l="0" r="0" t="0"/>
          <a:stretch/>
        </p:blipFill>
        <p:spPr>
          <a:xfrm>
            <a:off x="4699249" y="758574"/>
            <a:ext cx="4143026" cy="2795350"/>
          </a:xfrm>
          <a:prstGeom prst="rect">
            <a:avLst/>
          </a:prstGeom>
          <a:noFill/>
          <a:ln>
            <a:noFill/>
          </a:ln>
        </p:spPr>
      </p:pic>
      <p:sp>
        <p:nvSpPr>
          <p:cNvPr id="354" name="Google Shape;354;p62"/>
          <p:cNvSpPr txBox="1"/>
          <p:nvPr>
            <p:ph idx="1" type="body"/>
          </p:nvPr>
        </p:nvSpPr>
        <p:spPr>
          <a:xfrm>
            <a:off x="729450" y="2155075"/>
            <a:ext cx="7688700" cy="2261100"/>
          </a:xfrm>
          <a:prstGeom prst="rect">
            <a:avLst/>
          </a:prstGeom>
          <a:noFill/>
          <a:ln>
            <a:noFill/>
          </a:ln>
        </p:spPr>
        <p:txBody>
          <a:bodyPr anchorCtr="0" anchor="t" bIns="0" lIns="0" spcFirstLastPara="1" rIns="0" wrap="square" tIns="101250">
            <a:normAutofit lnSpcReduction="10000"/>
          </a:bodyPr>
          <a:lstStyle/>
          <a:p>
            <a:pPr indent="-215900" lvl="0" marL="215900" rtl="0" algn="l">
              <a:lnSpc>
                <a:spcPct val="80000"/>
              </a:lnSpc>
              <a:spcBef>
                <a:spcPts val="0"/>
              </a:spcBef>
              <a:spcAft>
                <a:spcPts val="0"/>
              </a:spcAft>
              <a:buClr>
                <a:srgbClr val="6A6A6A"/>
              </a:buClr>
              <a:buSzPts val="1800"/>
              <a:buFont typeface="Calibri"/>
              <a:buChar char="•"/>
            </a:pPr>
            <a:r>
              <a:rPr b="0" lang="it" sz="2100">
                <a:latin typeface="Calibri"/>
                <a:ea typeface="Calibri"/>
                <a:cs typeface="Calibri"/>
                <a:sym typeface="Calibri"/>
              </a:rPr>
              <a:t>Data describing data</a:t>
            </a:r>
            <a:endParaRPr>
              <a:latin typeface="Calibri"/>
              <a:ea typeface="Calibri"/>
              <a:cs typeface="Calibri"/>
              <a:sym typeface="Calibri"/>
            </a:endParaRPr>
          </a:p>
          <a:p>
            <a:pPr indent="-215900" lvl="0" marL="215900" rtl="0" algn="l">
              <a:lnSpc>
                <a:spcPct val="80000"/>
              </a:lnSpc>
              <a:spcBef>
                <a:spcPts val="700"/>
              </a:spcBef>
              <a:spcAft>
                <a:spcPts val="0"/>
              </a:spcAft>
              <a:buClr>
                <a:srgbClr val="6A6A6A"/>
              </a:buClr>
              <a:buSzPts val="1800"/>
              <a:buFont typeface="Calibri"/>
              <a:buChar char="•"/>
            </a:pPr>
            <a:r>
              <a:rPr b="0" lang="it" sz="2100">
                <a:latin typeface="Calibri"/>
                <a:ea typeface="Calibri"/>
                <a:cs typeface="Calibri"/>
                <a:sym typeface="Calibri"/>
              </a:rPr>
              <a:t>Very important for:</a:t>
            </a:r>
            <a:endParaRPr>
              <a:latin typeface="Calibri"/>
              <a:ea typeface="Calibri"/>
              <a:cs typeface="Calibri"/>
              <a:sym typeface="Calibri"/>
            </a:endParaRPr>
          </a:p>
          <a:p>
            <a:pPr indent="-215900" lvl="1" marL="469900" rtl="0" algn="l">
              <a:lnSpc>
                <a:spcPct val="80000"/>
              </a:lnSpc>
              <a:spcBef>
                <a:spcPts val="600"/>
              </a:spcBef>
              <a:spcAft>
                <a:spcPts val="0"/>
              </a:spcAft>
              <a:buSzPts val="1600"/>
              <a:buFont typeface="Calibri"/>
              <a:buChar char="○"/>
            </a:pPr>
            <a:r>
              <a:rPr lang="it" sz="1900">
                <a:latin typeface="Calibri"/>
                <a:ea typeface="Calibri"/>
                <a:cs typeface="Calibri"/>
                <a:sym typeface="Calibri"/>
              </a:rPr>
              <a:t>Access</a:t>
            </a:r>
            <a:endParaRPr>
              <a:latin typeface="Calibri"/>
              <a:ea typeface="Calibri"/>
              <a:cs typeface="Calibri"/>
              <a:sym typeface="Calibri"/>
            </a:endParaRPr>
          </a:p>
          <a:p>
            <a:pPr indent="-215900" lvl="1" marL="469900" rtl="0" algn="l">
              <a:lnSpc>
                <a:spcPct val="80000"/>
              </a:lnSpc>
              <a:spcBef>
                <a:spcPts val="600"/>
              </a:spcBef>
              <a:spcAft>
                <a:spcPts val="0"/>
              </a:spcAft>
              <a:buSzPts val="1600"/>
              <a:buFont typeface="Calibri"/>
              <a:buChar char="○"/>
            </a:pPr>
            <a:r>
              <a:rPr lang="it" sz="1900">
                <a:latin typeface="Calibri"/>
                <a:ea typeface="Calibri"/>
                <a:cs typeface="Calibri"/>
                <a:sym typeface="Calibri"/>
              </a:rPr>
              <a:t>Comprehension</a:t>
            </a:r>
            <a:endParaRPr sz="1900">
              <a:latin typeface="Calibri"/>
              <a:ea typeface="Calibri"/>
              <a:cs typeface="Calibri"/>
              <a:sym typeface="Calibri"/>
            </a:endParaRPr>
          </a:p>
          <a:p>
            <a:pPr indent="-215900" lvl="1" marL="469900" rtl="0" algn="l">
              <a:lnSpc>
                <a:spcPct val="80000"/>
              </a:lnSpc>
              <a:spcBef>
                <a:spcPts val="600"/>
              </a:spcBef>
              <a:spcAft>
                <a:spcPts val="0"/>
              </a:spcAft>
              <a:buSzPts val="1600"/>
              <a:buFont typeface="Calibri"/>
              <a:buChar char="○"/>
            </a:pPr>
            <a:r>
              <a:rPr lang="it" sz="1900">
                <a:latin typeface="Calibri"/>
                <a:ea typeface="Calibri"/>
                <a:cs typeface="Calibri"/>
                <a:sym typeface="Calibri"/>
              </a:rPr>
              <a:t>Process</a:t>
            </a:r>
            <a:endParaRPr sz="1900">
              <a:latin typeface="Calibri"/>
              <a:ea typeface="Calibri"/>
              <a:cs typeface="Calibri"/>
              <a:sym typeface="Calibri"/>
            </a:endParaRPr>
          </a:p>
          <a:p>
            <a:pPr indent="-215900" lvl="0" marL="215900" rtl="0" algn="l">
              <a:lnSpc>
                <a:spcPct val="80000"/>
              </a:lnSpc>
              <a:spcBef>
                <a:spcPts val="700"/>
              </a:spcBef>
              <a:spcAft>
                <a:spcPts val="0"/>
              </a:spcAft>
              <a:buClr>
                <a:srgbClr val="6A6A6A"/>
              </a:buClr>
              <a:buSzPts val="1800"/>
              <a:buFont typeface="Arial"/>
              <a:buChar char="•"/>
            </a:pPr>
            <a:r>
              <a:rPr b="0" lang="it" sz="2100">
                <a:latin typeface="Calibri"/>
                <a:ea typeface="Calibri"/>
                <a:cs typeface="Calibri"/>
                <a:sym typeface="Calibri"/>
              </a:rPr>
              <a:t>Use your discipline specific standards: you will spend less time </a:t>
            </a:r>
            <a:r>
              <a:rPr lang="it" sz="2100">
                <a:latin typeface="Calibri"/>
                <a:ea typeface="Calibri"/>
                <a:cs typeface="Calibri"/>
                <a:sym typeface="Calibri"/>
              </a:rPr>
              <a:t>curating and interpreting data </a:t>
            </a:r>
            <a:r>
              <a:rPr b="0" lang="it" sz="2100">
                <a:latin typeface="Calibri"/>
                <a:ea typeface="Calibri"/>
                <a:cs typeface="Calibri"/>
                <a:sym typeface="Calibri"/>
              </a:rPr>
              <a:t>and more time to actually make science! </a:t>
            </a:r>
            <a:endParaRPr>
              <a:latin typeface="Calibri"/>
              <a:ea typeface="Calibri"/>
              <a:cs typeface="Calibri"/>
              <a:sym typeface="Calibri"/>
            </a:endParaRPr>
          </a:p>
        </p:txBody>
      </p:sp>
      <p:sp>
        <p:nvSpPr>
          <p:cNvPr id="355" name="Google Shape;355;p6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540"/>
              <a:t>Metadata</a:t>
            </a:r>
            <a:endParaRPr sz="354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3"/>
          <p:cNvSpPr txBox="1"/>
          <p:nvPr/>
        </p:nvSpPr>
        <p:spPr>
          <a:xfrm>
            <a:off x="530875" y="3365675"/>
            <a:ext cx="2772900" cy="1587900"/>
          </a:xfrm>
          <a:prstGeom prst="rect">
            <a:avLst/>
          </a:prstGeom>
          <a:noFill/>
          <a:ln>
            <a:noFill/>
          </a:ln>
        </p:spPr>
        <p:txBody>
          <a:bodyPr anchorCtr="0" anchor="t" bIns="0" lIns="0" spcFirstLastPara="1" rIns="0" wrap="square" tIns="72000">
            <a:noAutofit/>
          </a:bodyPr>
          <a:lstStyle/>
          <a:p>
            <a:pPr indent="0" lvl="0" marL="0" rtl="0" algn="l">
              <a:spcBef>
                <a:spcPts val="0"/>
              </a:spcBef>
              <a:spcAft>
                <a:spcPts val="0"/>
              </a:spcAft>
              <a:buNone/>
            </a:pPr>
            <a:r>
              <a:rPr lang="it" sz="1000">
                <a:solidFill>
                  <a:srgbClr val="353535"/>
                </a:solidFill>
                <a:latin typeface="Lato"/>
                <a:ea typeface="Lato"/>
                <a:cs typeface="Lato"/>
                <a:sym typeface="Lato"/>
              </a:rPr>
              <a:t>A1. (meta)data are retrievable by their identifier using a standardized communications protocol</a:t>
            </a:r>
            <a:endParaRPr sz="1000">
              <a:solidFill>
                <a:srgbClr val="353535"/>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1000">
                <a:solidFill>
                  <a:srgbClr val="353535"/>
                </a:solidFill>
                <a:latin typeface="Lato"/>
                <a:ea typeface="Lato"/>
                <a:cs typeface="Lato"/>
                <a:sym typeface="Lato"/>
              </a:rPr>
              <a:t>A1.1 the protocol is open, free, and universally implementable</a:t>
            </a:r>
            <a:endParaRPr sz="1000">
              <a:solidFill>
                <a:srgbClr val="353535"/>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1000">
                <a:solidFill>
                  <a:srgbClr val="353535"/>
                </a:solidFill>
                <a:latin typeface="Lato"/>
                <a:ea typeface="Lato"/>
                <a:cs typeface="Lato"/>
                <a:sym typeface="Lato"/>
              </a:rPr>
              <a:t>A1.2 the protocol allows for an authentication and authorization procedure, where necessary</a:t>
            </a:r>
            <a:endParaRPr sz="1000">
              <a:solidFill>
                <a:srgbClr val="353535"/>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1000">
                <a:solidFill>
                  <a:srgbClr val="353535"/>
                </a:solidFill>
                <a:latin typeface="Lato"/>
                <a:ea typeface="Lato"/>
                <a:cs typeface="Lato"/>
                <a:sym typeface="Lato"/>
              </a:rPr>
              <a:t>A2. metadata are accessible, even when the data are no longer available</a:t>
            </a:r>
            <a:endParaRPr sz="1000">
              <a:solidFill>
                <a:srgbClr val="353535"/>
              </a:solidFill>
              <a:latin typeface="Lato"/>
              <a:ea typeface="Lato"/>
              <a:cs typeface="Lato"/>
              <a:sym typeface="Lato"/>
            </a:endParaRPr>
          </a:p>
          <a:p>
            <a:pPr indent="0" lvl="0" marL="0" rtl="0" algn="l">
              <a:spcBef>
                <a:spcPts val="3900"/>
              </a:spcBef>
              <a:spcAft>
                <a:spcPts val="0"/>
              </a:spcAft>
              <a:buNone/>
            </a:pPr>
            <a:r>
              <a:t/>
            </a:r>
            <a:endParaRPr sz="1000">
              <a:solidFill>
                <a:srgbClr val="353535"/>
              </a:solidFill>
              <a:latin typeface="Lato"/>
              <a:ea typeface="Lato"/>
              <a:cs typeface="Lato"/>
              <a:sym typeface="Lato"/>
            </a:endParaRPr>
          </a:p>
        </p:txBody>
      </p:sp>
      <p:pic>
        <p:nvPicPr>
          <p:cNvPr descr="Chiave" id="362" name="Google Shape;362;p63"/>
          <p:cNvPicPr preferRelativeResize="0"/>
          <p:nvPr/>
        </p:nvPicPr>
        <p:blipFill rotWithShape="1">
          <a:blip r:embed="rId3">
            <a:alphaModFix/>
          </a:blip>
          <a:srcRect b="0" l="29" r="39" t="0"/>
          <a:stretch/>
        </p:blipFill>
        <p:spPr>
          <a:xfrm>
            <a:off x="865900" y="1926000"/>
            <a:ext cx="1324800" cy="1328400"/>
          </a:xfrm>
          <a:prstGeom prst="ellipse">
            <a:avLst/>
          </a:prstGeom>
          <a:solidFill>
            <a:srgbClr val="FEFFFF"/>
          </a:solidFill>
          <a:ln cap="flat" cmpd="sng" w="79375">
            <a:solidFill>
              <a:srgbClr val="3889DE"/>
            </a:solidFill>
            <a:prstDash val="solid"/>
            <a:round/>
            <a:headEnd len="sm" w="sm" type="none"/>
            <a:tailEnd len="sm" w="sm" type="none"/>
          </a:ln>
        </p:spPr>
      </p:pic>
      <p:sp>
        <p:nvSpPr>
          <p:cNvPr id="363" name="Google Shape;363;p63"/>
          <p:cNvSpPr txBox="1"/>
          <p:nvPr/>
        </p:nvSpPr>
        <p:spPr>
          <a:xfrm>
            <a:off x="3698375" y="1318650"/>
            <a:ext cx="4939200" cy="35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700"/>
              </a:spcBef>
              <a:spcAft>
                <a:spcPts val="0"/>
              </a:spcAft>
              <a:buNone/>
            </a:pPr>
            <a:r>
              <a:rPr lang="it" sz="1800">
                <a:solidFill>
                  <a:schemeClr val="dk2"/>
                </a:solidFill>
                <a:latin typeface="Lato"/>
                <a:ea typeface="Lato"/>
                <a:cs typeface="Lato"/>
                <a:sym typeface="Lato"/>
              </a:rPr>
              <a:t>Once the user finds the required data, she/he needs to know who/when/how can access it, eventually including authentication and authorisation.</a:t>
            </a:r>
            <a:endParaRPr sz="1800">
              <a:solidFill>
                <a:schemeClr val="dk2"/>
              </a:solidFill>
              <a:latin typeface="Lato"/>
              <a:ea typeface="Lato"/>
              <a:cs typeface="Lato"/>
              <a:sym typeface="Lato"/>
            </a:endParaRPr>
          </a:p>
          <a:p>
            <a:pPr indent="-190500" lvl="0" marL="215900" marR="0" rtl="0" algn="l">
              <a:lnSpc>
                <a:spcPct val="100000"/>
              </a:lnSpc>
              <a:spcBef>
                <a:spcPts val="700"/>
              </a:spcBef>
              <a:spcAft>
                <a:spcPts val="0"/>
              </a:spcAft>
              <a:buClr>
                <a:schemeClr val="dk1"/>
              </a:buClr>
              <a:buSzPts val="1800"/>
              <a:buFont typeface="Lato"/>
              <a:buChar char="•"/>
            </a:pPr>
            <a:r>
              <a:rPr b="1" lang="it" sz="1800">
                <a:solidFill>
                  <a:schemeClr val="dk1"/>
                </a:solidFill>
                <a:latin typeface="Lato"/>
                <a:ea typeface="Lato"/>
                <a:cs typeface="Lato"/>
                <a:sym typeface="Lato"/>
              </a:rPr>
              <a:t>How do you give access to your data? </a:t>
            </a:r>
            <a:endParaRPr b="1" sz="1800">
              <a:solidFill>
                <a:schemeClr val="dk1"/>
              </a:solidFill>
              <a:latin typeface="Lato"/>
              <a:ea typeface="Lato"/>
              <a:cs typeface="Lato"/>
              <a:sym typeface="Lato"/>
            </a:endParaRPr>
          </a:p>
          <a:p>
            <a:pPr indent="0" lvl="0" marL="0" marR="0" rtl="0" algn="l">
              <a:lnSpc>
                <a:spcPct val="100000"/>
              </a:lnSpc>
              <a:spcBef>
                <a:spcPts val="700"/>
              </a:spcBef>
              <a:spcAft>
                <a:spcPts val="0"/>
              </a:spcAft>
              <a:buNone/>
            </a:pPr>
            <a:r>
              <a:rPr lang="it" sz="1800">
                <a:solidFill>
                  <a:schemeClr val="dk2"/>
                </a:solidFill>
                <a:latin typeface="Lato"/>
                <a:ea typeface="Lato"/>
                <a:cs typeface="Lato"/>
                <a:sym typeface="Lato"/>
              </a:rPr>
              <a:t>Through a Repository</a:t>
            </a:r>
            <a:endParaRPr sz="1800">
              <a:solidFill>
                <a:schemeClr val="dk2"/>
              </a:solidFill>
              <a:latin typeface="Lato"/>
              <a:ea typeface="Lato"/>
              <a:cs typeface="Lato"/>
              <a:sym typeface="Lato"/>
            </a:endParaRPr>
          </a:p>
          <a:p>
            <a:pPr indent="-190500" lvl="0" marL="215900" marR="0" rtl="0" algn="l">
              <a:lnSpc>
                <a:spcPct val="100000"/>
              </a:lnSpc>
              <a:spcBef>
                <a:spcPts val="700"/>
              </a:spcBef>
              <a:spcAft>
                <a:spcPts val="0"/>
              </a:spcAft>
              <a:buClr>
                <a:schemeClr val="dk1"/>
              </a:buClr>
              <a:buSzPts val="1800"/>
              <a:buFont typeface="Lato"/>
              <a:buChar char="•"/>
            </a:pPr>
            <a:r>
              <a:rPr b="1" lang="it" sz="1800">
                <a:solidFill>
                  <a:schemeClr val="dk1"/>
                </a:solidFill>
                <a:latin typeface="Lato"/>
                <a:ea typeface="Lato"/>
                <a:cs typeface="Lato"/>
                <a:sym typeface="Lato"/>
              </a:rPr>
              <a:t>How do I choose the right repository?</a:t>
            </a:r>
            <a:endParaRPr b="1"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1800">
                <a:solidFill>
                  <a:schemeClr val="dk2"/>
                </a:solidFill>
                <a:latin typeface="Lato"/>
                <a:ea typeface="Lato"/>
                <a:cs typeface="Lato"/>
                <a:sym typeface="Lato"/>
              </a:rPr>
              <a:t>Directory of Open access repositories:</a:t>
            </a:r>
            <a:endParaRPr sz="18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1800" u="sng">
                <a:solidFill>
                  <a:schemeClr val="hlink"/>
                </a:solidFill>
                <a:latin typeface="Lato"/>
                <a:ea typeface="Lato"/>
                <a:cs typeface="Lato"/>
                <a:sym typeface="Lato"/>
                <a:hlinkClick r:id="rId4"/>
              </a:rPr>
              <a:t>www.opendoar.org</a:t>
            </a:r>
            <a:r>
              <a:rPr lang="it"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1800">
                <a:solidFill>
                  <a:schemeClr val="dk2"/>
                </a:solidFill>
                <a:latin typeface="Lato"/>
                <a:ea typeface="Lato"/>
                <a:cs typeface="Lato"/>
                <a:sym typeface="Lato"/>
              </a:rPr>
              <a:t>Registry of Research Data Repository</a:t>
            </a:r>
            <a:endParaRPr sz="18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1800" u="sng">
                <a:solidFill>
                  <a:schemeClr val="hlink"/>
                </a:solidFill>
                <a:latin typeface="Lato"/>
                <a:ea typeface="Lato"/>
                <a:cs typeface="Lato"/>
                <a:sym typeface="Lato"/>
                <a:hlinkClick r:id="rId5"/>
              </a:rPr>
              <a:t>https://www.re3data.org/</a:t>
            </a:r>
            <a:r>
              <a:rPr lang="it" sz="1800">
                <a:solidFill>
                  <a:schemeClr val="dk1"/>
                </a:solidFill>
                <a:latin typeface="Lato"/>
                <a:ea typeface="Lato"/>
                <a:cs typeface="Lato"/>
                <a:sym typeface="Lato"/>
              </a:rPr>
              <a:t> </a:t>
            </a:r>
            <a:endParaRPr sz="1800">
              <a:latin typeface="Lato"/>
              <a:ea typeface="Lato"/>
              <a:cs typeface="Lato"/>
              <a:sym typeface="Lato"/>
            </a:endParaRPr>
          </a:p>
        </p:txBody>
      </p:sp>
      <p:sp>
        <p:nvSpPr>
          <p:cNvPr id="364" name="Google Shape;364;p63"/>
          <p:cNvSpPr txBox="1"/>
          <p:nvPr>
            <p:ph type="title"/>
          </p:nvPr>
        </p:nvSpPr>
        <p:spPr>
          <a:xfrm>
            <a:off x="729450" y="1318650"/>
            <a:ext cx="2830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latin typeface="Lato"/>
                <a:ea typeface="Lato"/>
                <a:cs typeface="Lato"/>
                <a:sym typeface="Lato"/>
              </a:rPr>
              <a:t>Accessible</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4"/>
          <p:cNvSpPr/>
          <p:nvPr/>
        </p:nvSpPr>
        <p:spPr>
          <a:xfrm>
            <a:off x="294709" y="910964"/>
            <a:ext cx="691800" cy="1557600"/>
          </a:xfrm>
          <a:prstGeom prst="roundRect">
            <a:avLst>
              <a:gd fmla="val 16667" name="adj"/>
            </a:avLst>
          </a:prstGeom>
          <a:solidFill>
            <a:schemeClr val="dk1"/>
          </a:solidFill>
          <a:ln>
            <a:noFill/>
          </a:ln>
        </p:spPr>
        <p:txBody>
          <a:bodyPr anchorCtr="0" anchor="ctr" bIns="51425" lIns="51425" spcFirstLastPara="1" rIns="51425" wrap="square" tIns="5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371" name="Google Shape;371;p64"/>
          <p:cNvSpPr/>
          <p:nvPr/>
        </p:nvSpPr>
        <p:spPr>
          <a:xfrm>
            <a:off x="294700" y="2861275"/>
            <a:ext cx="691800" cy="2171700"/>
          </a:xfrm>
          <a:prstGeom prst="roundRect">
            <a:avLst>
              <a:gd fmla="val 16667" name="adj"/>
            </a:avLst>
          </a:prstGeom>
          <a:solidFill>
            <a:schemeClr val="accent3"/>
          </a:solidFill>
          <a:ln>
            <a:noFill/>
          </a:ln>
        </p:spPr>
        <p:txBody>
          <a:bodyPr anchorCtr="0" anchor="ctr" bIns="51425" lIns="51425" spcFirstLastPara="1" rIns="51425" wrap="square" tIns="51425">
            <a:noAutofit/>
          </a:bodyPr>
          <a:lstStyle/>
          <a:p>
            <a:pPr indent="0" lvl="0" marL="0" rtl="0" algn="l">
              <a:spcBef>
                <a:spcPts val="0"/>
              </a:spcBef>
              <a:spcAft>
                <a:spcPts val="0"/>
              </a:spcAft>
              <a:buNone/>
            </a:pPr>
            <a:r>
              <a:t/>
            </a:r>
            <a:endParaRPr sz="1800">
              <a:latin typeface="Lato"/>
              <a:ea typeface="Lato"/>
              <a:cs typeface="Lato"/>
              <a:sym typeface="Lato"/>
            </a:endParaRPr>
          </a:p>
        </p:txBody>
      </p:sp>
      <p:sp>
        <p:nvSpPr>
          <p:cNvPr id="372" name="Google Shape;372;p64"/>
          <p:cNvSpPr txBox="1"/>
          <p:nvPr>
            <p:ph idx="1" type="body"/>
          </p:nvPr>
        </p:nvSpPr>
        <p:spPr>
          <a:xfrm>
            <a:off x="1091995" y="952500"/>
            <a:ext cx="7862700" cy="4229100"/>
          </a:xfrm>
          <a:prstGeom prst="rect">
            <a:avLst/>
          </a:prstGeom>
          <a:noFill/>
          <a:ln>
            <a:noFill/>
          </a:ln>
        </p:spPr>
        <p:txBody>
          <a:bodyPr anchorCtr="0" anchor="t" bIns="0" lIns="0" spcFirstLastPara="1" rIns="0" wrap="square" tIns="101250">
            <a:normAutofit lnSpcReduction="20000"/>
          </a:bodyPr>
          <a:lstStyle/>
          <a:p>
            <a:pPr indent="0" lvl="0" marL="0" rtl="0" algn="l">
              <a:lnSpc>
                <a:spcPct val="80000"/>
              </a:lnSpc>
              <a:spcBef>
                <a:spcPts val="0"/>
              </a:spcBef>
              <a:spcAft>
                <a:spcPts val="0"/>
              </a:spcAft>
              <a:buNone/>
            </a:pPr>
            <a:r>
              <a:rPr b="1" lang="it" sz="1400">
                <a:latin typeface="Lato"/>
                <a:ea typeface="Lato"/>
                <a:cs typeface="Lato"/>
                <a:sym typeface="Lato"/>
              </a:rPr>
              <a:t>Thematic or disciplinary repositories</a:t>
            </a:r>
            <a:endParaRPr b="1" sz="23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rPr lang="it" sz="1400">
                <a:latin typeface="Lato"/>
                <a:ea typeface="Lato"/>
                <a:cs typeface="Lato"/>
                <a:sym typeface="Lato"/>
              </a:rPr>
              <a:t>Designed for specific contents, curated by specific communities: ArXiv, bioarXiv, PMC…</a:t>
            </a:r>
            <a:endParaRPr sz="23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rPr lang="it" sz="1400" u="sng">
                <a:solidFill>
                  <a:schemeClr val="hlink"/>
                </a:solidFill>
                <a:latin typeface="Lato"/>
                <a:ea typeface="Lato"/>
                <a:cs typeface="Lato"/>
                <a:sym typeface="Lato"/>
                <a:hlinkClick r:id="rId3"/>
              </a:rPr>
              <a:t>http://oad.simmons.edu/oadwiki/Disciplinary_repositories</a:t>
            </a:r>
            <a:endParaRPr sz="1400">
              <a:latin typeface="Lato"/>
              <a:ea typeface="Lato"/>
              <a:cs typeface="Lato"/>
              <a:sym typeface="Lato"/>
            </a:endParaRPr>
          </a:p>
          <a:p>
            <a:pPr indent="0" lvl="0" marL="0" rtl="0" algn="l">
              <a:lnSpc>
                <a:spcPct val="80000"/>
              </a:lnSpc>
              <a:spcBef>
                <a:spcPts val="700"/>
              </a:spcBef>
              <a:spcAft>
                <a:spcPts val="0"/>
              </a:spcAft>
              <a:buNone/>
            </a:pPr>
            <a:r>
              <a:t/>
            </a:r>
            <a:endParaRPr b="1" sz="1400">
              <a:latin typeface="Lato"/>
              <a:ea typeface="Lato"/>
              <a:cs typeface="Lato"/>
              <a:sym typeface="Lato"/>
            </a:endParaRPr>
          </a:p>
          <a:p>
            <a:pPr indent="0" lvl="0" marL="0" rtl="0" algn="l">
              <a:lnSpc>
                <a:spcPct val="80000"/>
              </a:lnSpc>
              <a:spcBef>
                <a:spcPts val="700"/>
              </a:spcBef>
              <a:spcAft>
                <a:spcPts val="0"/>
              </a:spcAft>
              <a:buNone/>
            </a:pPr>
            <a:r>
              <a:rPr b="1" lang="it" sz="1400">
                <a:latin typeface="Lato"/>
                <a:ea typeface="Lato"/>
                <a:cs typeface="Lato"/>
                <a:sym typeface="Lato"/>
              </a:rPr>
              <a:t>Institutional or national repositories</a:t>
            </a:r>
            <a:endParaRPr b="1" sz="23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rPr lang="it" sz="1400">
                <a:latin typeface="Lato"/>
                <a:ea typeface="Lato"/>
                <a:cs typeface="Lato"/>
                <a:sym typeface="Lato"/>
              </a:rPr>
              <a:t>Maintained and curated by single institutions/countries. Typically only authors based in the specific institution/country can deposit, everyone can access</a:t>
            </a:r>
            <a:endParaRPr sz="14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t/>
            </a:r>
            <a:endParaRPr sz="1400">
              <a:latin typeface="Lato"/>
              <a:ea typeface="Lato"/>
              <a:cs typeface="Lato"/>
              <a:sym typeface="Lato"/>
            </a:endParaRPr>
          </a:p>
          <a:p>
            <a:pPr indent="0" lvl="0" marL="0" rtl="0" algn="l">
              <a:lnSpc>
                <a:spcPct val="80000"/>
              </a:lnSpc>
              <a:spcBef>
                <a:spcPts val="700"/>
              </a:spcBef>
              <a:spcAft>
                <a:spcPts val="0"/>
              </a:spcAft>
              <a:buNone/>
            </a:pPr>
            <a:r>
              <a:t/>
            </a:r>
            <a:endParaRPr b="1" sz="1400">
              <a:latin typeface="Lato"/>
              <a:ea typeface="Lato"/>
              <a:cs typeface="Lato"/>
              <a:sym typeface="Lato"/>
            </a:endParaRPr>
          </a:p>
          <a:p>
            <a:pPr indent="0" lvl="0" marL="0" rtl="0" algn="l">
              <a:lnSpc>
                <a:spcPct val="80000"/>
              </a:lnSpc>
              <a:spcBef>
                <a:spcPts val="700"/>
              </a:spcBef>
              <a:spcAft>
                <a:spcPts val="0"/>
              </a:spcAft>
              <a:buNone/>
            </a:pPr>
            <a:r>
              <a:rPr b="1" lang="it" sz="1400">
                <a:latin typeface="Lato"/>
                <a:ea typeface="Lato"/>
                <a:cs typeface="Lato"/>
                <a:sym typeface="Lato"/>
              </a:rPr>
              <a:t>Literature Repositories</a:t>
            </a:r>
            <a:endParaRPr b="1" sz="23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rPr lang="it" sz="1400">
                <a:latin typeface="Lato"/>
                <a:ea typeface="Lato"/>
                <a:cs typeface="Lato"/>
                <a:sym typeface="Lato"/>
              </a:rPr>
              <a:t>Reserved to text deposit (articles, reports, books, …). Metadata reflect the repository contents.</a:t>
            </a:r>
            <a:endParaRPr sz="23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rPr lang="it" sz="1400" u="sng">
                <a:solidFill>
                  <a:schemeClr val="hlink"/>
                </a:solidFill>
                <a:latin typeface="Lato"/>
                <a:ea typeface="Lato"/>
                <a:cs typeface="Lato"/>
                <a:sym typeface="Lato"/>
                <a:hlinkClick r:id="rId4"/>
              </a:rPr>
              <a:t>https://v2.sherpa.ac.uk/opendoar/</a:t>
            </a:r>
            <a:r>
              <a:rPr lang="it" sz="1400">
                <a:latin typeface="Lato"/>
                <a:ea typeface="Lato"/>
                <a:cs typeface="Lato"/>
                <a:sym typeface="Lato"/>
              </a:rPr>
              <a:t> </a:t>
            </a:r>
            <a:endParaRPr sz="2300">
              <a:latin typeface="Lato"/>
              <a:ea typeface="Lato"/>
              <a:cs typeface="Lato"/>
              <a:sym typeface="Lato"/>
            </a:endParaRPr>
          </a:p>
          <a:p>
            <a:pPr indent="0" lvl="0" marL="0" rtl="0" algn="l">
              <a:lnSpc>
                <a:spcPct val="80000"/>
              </a:lnSpc>
              <a:spcBef>
                <a:spcPts val="700"/>
              </a:spcBef>
              <a:spcAft>
                <a:spcPts val="0"/>
              </a:spcAft>
              <a:buNone/>
            </a:pPr>
            <a:r>
              <a:t/>
            </a:r>
            <a:endParaRPr b="1" sz="1400">
              <a:latin typeface="Lato"/>
              <a:ea typeface="Lato"/>
              <a:cs typeface="Lato"/>
              <a:sym typeface="Lato"/>
            </a:endParaRPr>
          </a:p>
          <a:p>
            <a:pPr indent="0" lvl="0" marL="0" rtl="0" algn="l">
              <a:lnSpc>
                <a:spcPct val="80000"/>
              </a:lnSpc>
              <a:spcBef>
                <a:spcPts val="700"/>
              </a:spcBef>
              <a:spcAft>
                <a:spcPts val="0"/>
              </a:spcAft>
              <a:buNone/>
            </a:pPr>
            <a:r>
              <a:rPr b="1" lang="it" sz="1400">
                <a:latin typeface="Lato"/>
                <a:ea typeface="Lato"/>
                <a:cs typeface="Lato"/>
                <a:sym typeface="Lato"/>
              </a:rPr>
              <a:t>Data repositories</a:t>
            </a:r>
            <a:endParaRPr b="1" sz="23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rPr lang="it" sz="1400">
                <a:latin typeface="Lato"/>
                <a:ea typeface="Lato"/>
                <a:cs typeface="Lato"/>
                <a:sym typeface="Lato"/>
              </a:rPr>
              <a:t>Designed to deposit data. They often are disciplinary and have specific metadata to describe the type of data they preserve. </a:t>
            </a:r>
            <a:r>
              <a:rPr lang="it" sz="1400" u="sng">
                <a:solidFill>
                  <a:schemeClr val="hlink"/>
                </a:solidFill>
                <a:latin typeface="Lato"/>
                <a:ea typeface="Lato"/>
                <a:cs typeface="Lato"/>
                <a:sym typeface="Lato"/>
                <a:hlinkClick r:id="rId5"/>
              </a:rPr>
              <a:t>https://www.re3data.org/</a:t>
            </a:r>
            <a:r>
              <a:rPr lang="it" sz="1400">
                <a:latin typeface="Lato"/>
                <a:ea typeface="Lato"/>
                <a:cs typeface="Lato"/>
                <a:sym typeface="Lato"/>
              </a:rPr>
              <a:t> </a:t>
            </a:r>
            <a:endParaRPr sz="2300">
              <a:latin typeface="Lato"/>
              <a:ea typeface="Lato"/>
              <a:cs typeface="Lato"/>
              <a:sym typeface="Lato"/>
            </a:endParaRPr>
          </a:p>
          <a:p>
            <a:pPr indent="0" lvl="0" marL="0" rtl="0" algn="l">
              <a:lnSpc>
                <a:spcPct val="80000"/>
              </a:lnSpc>
              <a:spcBef>
                <a:spcPts val="700"/>
              </a:spcBef>
              <a:spcAft>
                <a:spcPts val="0"/>
              </a:spcAft>
              <a:buNone/>
            </a:pPr>
            <a:r>
              <a:t/>
            </a:r>
            <a:endParaRPr b="1" sz="1400">
              <a:latin typeface="Lato"/>
              <a:ea typeface="Lato"/>
              <a:cs typeface="Lato"/>
              <a:sym typeface="Lato"/>
            </a:endParaRPr>
          </a:p>
          <a:p>
            <a:pPr indent="0" lvl="0" marL="0" rtl="0" algn="l">
              <a:lnSpc>
                <a:spcPct val="80000"/>
              </a:lnSpc>
              <a:spcBef>
                <a:spcPts val="700"/>
              </a:spcBef>
              <a:spcAft>
                <a:spcPts val="0"/>
              </a:spcAft>
              <a:buNone/>
            </a:pPr>
            <a:r>
              <a:rPr b="1" lang="it" sz="1400">
                <a:latin typeface="Lato"/>
                <a:ea typeface="Lato"/>
                <a:cs typeface="Lato"/>
                <a:sym typeface="Lato"/>
              </a:rPr>
              <a:t>Catch-all repositories</a:t>
            </a:r>
            <a:endParaRPr b="1" sz="2300">
              <a:latin typeface="Lato"/>
              <a:ea typeface="Lato"/>
              <a:cs typeface="Lato"/>
              <a:sym typeface="Lato"/>
            </a:endParaRPr>
          </a:p>
          <a:p>
            <a:pPr indent="0" lvl="0" marL="0" rtl="0" algn="l">
              <a:lnSpc>
                <a:spcPct val="80000"/>
              </a:lnSpc>
              <a:spcBef>
                <a:spcPts val="700"/>
              </a:spcBef>
              <a:spcAft>
                <a:spcPts val="0"/>
              </a:spcAft>
              <a:buSzPts val="1100"/>
              <a:buFont typeface="Helvetica Neue"/>
              <a:buNone/>
            </a:pPr>
            <a:r>
              <a:rPr lang="it" sz="1400">
                <a:latin typeface="Lato"/>
                <a:ea typeface="Lato"/>
                <a:cs typeface="Lato"/>
                <a:sym typeface="Lato"/>
              </a:rPr>
              <a:t>All research products can be deposited (data, literature, presentations, poster, images, software, …). Example: </a:t>
            </a:r>
            <a:r>
              <a:rPr lang="it" sz="1400" u="sng">
                <a:solidFill>
                  <a:schemeClr val="hlink"/>
                </a:solidFill>
                <a:latin typeface="Lato"/>
                <a:ea typeface="Lato"/>
                <a:cs typeface="Lato"/>
                <a:sym typeface="Lato"/>
                <a:hlinkClick r:id="rId6"/>
              </a:rPr>
              <a:t>Zenodo</a:t>
            </a:r>
            <a:endParaRPr sz="1400">
              <a:latin typeface="Lato"/>
              <a:ea typeface="Lato"/>
              <a:cs typeface="Lato"/>
              <a:sym typeface="Lato"/>
            </a:endParaRPr>
          </a:p>
        </p:txBody>
      </p:sp>
      <p:sp>
        <p:nvSpPr>
          <p:cNvPr id="373" name="Google Shape;373;p64"/>
          <p:cNvSpPr txBox="1"/>
          <p:nvPr>
            <p:ph idx="4294967295" type="body"/>
          </p:nvPr>
        </p:nvSpPr>
        <p:spPr>
          <a:xfrm>
            <a:off x="400050" y="190501"/>
            <a:ext cx="7610700" cy="6444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Clr>
                <a:schemeClr val="accent1"/>
              </a:buClr>
              <a:buSzPts val="2500"/>
              <a:buFont typeface="Helvetica Neue"/>
              <a:buNone/>
            </a:pPr>
            <a:r>
              <a:rPr b="1" lang="it" sz="2400"/>
              <a:t>Types of repositories</a:t>
            </a:r>
            <a:endParaRPr b="1" sz="2400"/>
          </a:p>
        </p:txBody>
      </p:sp>
      <p:sp>
        <p:nvSpPr>
          <p:cNvPr id="374" name="Google Shape;374;p64"/>
          <p:cNvSpPr txBox="1"/>
          <p:nvPr/>
        </p:nvSpPr>
        <p:spPr>
          <a:xfrm rot="-5400000">
            <a:off x="-109075" y="1382175"/>
            <a:ext cx="1499400" cy="624300"/>
          </a:xfrm>
          <a:prstGeom prst="rect">
            <a:avLst/>
          </a:prstGeom>
          <a:no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chemeClr val="accent1"/>
              </a:buClr>
              <a:buSzPts val="1200"/>
              <a:buFont typeface="Helvetica Neue Light"/>
              <a:buNone/>
            </a:pPr>
            <a:r>
              <a:rPr i="0" lang="it" sz="1200" u="none" cap="none" strike="noStrike">
                <a:solidFill>
                  <a:schemeClr val="lt1"/>
                </a:solidFill>
                <a:latin typeface="Lato"/>
                <a:ea typeface="Lato"/>
                <a:cs typeface="Lato"/>
                <a:sym typeface="Lato"/>
              </a:rPr>
              <a:t>Who does curate/deposit in the repository?</a:t>
            </a:r>
            <a:endParaRPr sz="800">
              <a:solidFill>
                <a:schemeClr val="lt1"/>
              </a:solidFill>
              <a:latin typeface="Lato"/>
              <a:ea typeface="Lato"/>
              <a:cs typeface="Lato"/>
              <a:sym typeface="Lato"/>
            </a:endParaRPr>
          </a:p>
        </p:txBody>
      </p:sp>
      <p:sp>
        <p:nvSpPr>
          <p:cNvPr id="375" name="Google Shape;375;p64"/>
          <p:cNvSpPr txBox="1"/>
          <p:nvPr/>
        </p:nvSpPr>
        <p:spPr>
          <a:xfrm rot="-5400000">
            <a:off x="-408349" y="3634881"/>
            <a:ext cx="2097900" cy="624300"/>
          </a:xfrm>
          <a:prstGeom prst="rect">
            <a:avLst/>
          </a:prstGeom>
          <a:no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chemeClr val="accent1"/>
              </a:buClr>
              <a:buSzPts val="1200"/>
              <a:buFont typeface="Helvetica Neue Light"/>
              <a:buNone/>
            </a:pPr>
            <a:r>
              <a:rPr i="0" lang="it" sz="1300" u="none" cap="none" strike="noStrike">
                <a:solidFill>
                  <a:schemeClr val="lt1"/>
                </a:solidFill>
                <a:latin typeface="Lato"/>
                <a:ea typeface="Lato"/>
                <a:cs typeface="Lato"/>
                <a:sym typeface="Lato"/>
              </a:rPr>
              <a:t>What are the </a:t>
            </a:r>
            <a:br>
              <a:rPr i="0" lang="it" sz="1300" u="none" cap="none" strike="noStrike">
                <a:solidFill>
                  <a:schemeClr val="lt1"/>
                </a:solidFill>
                <a:latin typeface="Lato"/>
                <a:ea typeface="Lato"/>
                <a:cs typeface="Lato"/>
                <a:sym typeface="Lato"/>
              </a:rPr>
            </a:br>
            <a:r>
              <a:rPr i="0" lang="it" sz="1300" u="none" cap="none" strike="noStrike">
                <a:solidFill>
                  <a:schemeClr val="lt1"/>
                </a:solidFill>
                <a:latin typeface="Lato"/>
                <a:ea typeface="Lato"/>
                <a:cs typeface="Lato"/>
                <a:sym typeface="Lato"/>
              </a:rPr>
              <a:t>repository contents?</a:t>
            </a:r>
            <a:endParaRPr sz="900">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5"/>
          <p:cNvSpPr txBox="1"/>
          <p:nvPr/>
        </p:nvSpPr>
        <p:spPr>
          <a:xfrm>
            <a:off x="473900" y="3566275"/>
            <a:ext cx="2420400" cy="1104900"/>
          </a:xfrm>
          <a:prstGeom prst="rect">
            <a:avLst/>
          </a:prstGeom>
          <a:noFill/>
          <a:ln>
            <a:noFill/>
          </a:ln>
        </p:spPr>
        <p:txBody>
          <a:bodyPr anchorCtr="0" anchor="t" bIns="0" lIns="0" spcFirstLastPara="1" rIns="0" wrap="square" tIns="72000">
            <a:noAutofit/>
          </a:bodyPr>
          <a:lstStyle/>
          <a:p>
            <a:pPr indent="0" lvl="0" marL="0" rtl="0" algn="l">
              <a:lnSpc>
                <a:spcPct val="100000"/>
              </a:lnSpc>
              <a:spcBef>
                <a:spcPts val="0"/>
              </a:spcBef>
              <a:spcAft>
                <a:spcPts val="0"/>
              </a:spcAft>
              <a:buClr>
                <a:schemeClr val="dk1"/>
              </a:buClr>
              <a:buSzPts val="1100"/>
              <a:buFont typeface="Arial"/>
              <a:buNone/>
            </a:pPr>
            <a:r>
              <a:rPr lang="it" sz="1000">
                <a:solidFill>
                  <a:srgbClr val="353535"/>
                </a:solidFill>
                <a:latin typeface="Lato"/>
                <a:ea typeface="Lato"/>
                <a:cs typeface="Lato"/>
                <a:sym typeface="Lato"/>
              </a:rPr>
              <a:t>I1. (meta)data use a formal, accessible, shared, and broadly applicable language for knowledge representation.</a:t>
            </a:r>
            <a:endParaRPr sz="1000">
              <a:solidFill>
                <a:srgbClr val="353535"/>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it" sz="1000">
                <a:solidFill>
                  <a:srgbClr val="353535"/>
                </a:solidFill>
                <a:latin typeface="Lato"/>
                <a:ea typeface="Lato"/>
                <a:cs typeface="Lato"/>
                <a:sym typeface="Lato"/>
              </a:rPr>
              <a:t>I2. (meta)data use vocabularies that follow FAIR principles</a:t>
            </a:r>
            <a:endParaRPr sz="1000">
              <a:solidFill>
                <a:srgbClr val="353535"/>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it" sz="1000">
                <a:solidFill>
                  <a:srgbClr val="353535"/>
                </a:solidFill>
                <a:latin typeface="Lato"/>
                <a:ea typeface="Lato"/>
                <a:cs typeface="Lato"/>
                <a:sym typeface="Lato"/>
              </a:rPr>
              <a:t>I3. (meta)data include qualified references to other (meta)data</a:t>
            </a:r>
            <a:endParaRPr sz="1000">
              <a:solidFill>
                <a:srgbClr val="353535"/>
              </a:solidFill>
              <a:latin typeface="Lato"/>
              <a:ea typeface="Lato"/>
              <a:cs typeface="Lato"/>
              <a:sym typeface="Lato"/>
            </a:endParaRPr>
          </a:p>
          <a:p>
            <a:pPr indent="0" lvl="0" marL="0" rtl="0" algn="l">
              <a:lnSpc>
                <a:spcPct val="100000"/>
              </a:lnSpc>
              <a:spcBef>
                <a:spcPts val="0"/>
              </a:spcBef>
              <a:spcAft>
                <a:spcPts val="0"/>
              </a:spcAft>
              <a:buNone/>
            </a:pPr>
            <a:r>
              <a:t/>
            </a:r>
            <a:endParaRPr sz="1000">
              <a:solidFill>
                <a:srgbClr val="353535"/>
              </a:solidFill>
              <a:latin typeface="Lato"/>
              <a:ea typeface="Lato"/>
              <a:cs typeface="Lato"/>
              <a:sym typeface="Lato"/>
            </a:endParaRPr>
          </a:p>
        </p:txBody>
      </p:sp>
      <p:pic>
        <p:nvPicPr>
          <p:cNvPr descr="Ingranaggi" id="382" name="Google Shape;382;p65"/>
          <p:cNvPicPr preferRelativeResize="0"/>
          <p:nvPr/>
        </p:nvPicPr>
        <p:blipFill rotWithShape="1">
          <a:blip r:embed="rId3">
            <a:alphaModFix/>
          </a:blip>
          <a:srcRect b="0" l="29" r="39" t="0"/>
          <a:stretch/>
        </p:blipFill>
        <p:spPr>
          <a:xfrm>
            <a:off x="956803" y="1970473"/>
            <a:ext cx="1288800" cy="1292400"/>
          </a:xfrm>
          <a:prstGeom prst="ellipse">
            <a:avLst/>
          </a:prstGeom>
          <a:solidFill>
            <a:srgbClr val="FEFFFF"/>
          </a:solidFill>
          <a:ln cap="flat" cmpd="sng" w="79375">
            <a:solidFill>
              <a:srgbClr val="3889DE"/>
            </a:solidFill>
            <a:prstDash val="solid"/>
            <a:round/>
            <a:headEnd len="sm" w="sm" type="none"/>
            <a:tailEnd len="sm" w="sm" type="none"/>
          </a:ln>
        </p:spPr>
      </p:pic>
      <p:sp>
        <p:nvSpPr>
          <p:cNvPr id="383" name="Google Shape;383;p65"/>
          <p:cNvSpPr txBox="1"/>
          <p:nvPr/>
        </p:nvSpPr>
        <p:spPr>
          <a:xfrm>
            <a:off x="3638875" y="1905000"/>
            <a:ext cx="4962000" cy="349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700"/>
              </a:spcBef>
              <a:spcAft>
                <a:spcPts val="0"/>
              </a:spcAft>
              <a:buNone/>
            </a:pPr>
            <a:r>
              <a:rPr lang="it" sz="1800">
                <a:solidFill>
                  <a:schemeClr val="dk2"/>
                </a:solidFill>
                <a:latin typeface="Lato"/>
                <a:ea typeface="Lato"/>
                <a:cs typeface="Lato"/>
                <a:sym typeface="Lato"/>
              </a:rPr>
              <a:t>Data usually needs to be integrated with other data. </a:t>
            </a:r>
            <a:endParaRPr sz="1800">
              <a:solidFill>
                <a:schemeClr val="dk2"/>
              </a:solidFill>
              <a:latin typeface="Lato"/>
              <a:ea typeface="Lato"/>
              <a:cs typeface="Lato"/>
              <a:sym typeface="Lato"/>
            </a:endParaRPr>
          </a:p>
          <a:p>
            <a:pPr indent="0" lvl="0" marL="0" marR="0" rtl="0" algn="l">
              <a:lnSpc>
                <a:spcPct val="100000"/>
              </a:lnSpc>
              <a:spcBef>
                <a:spcPts val="700"/>
              </a:spcBef>
              <a:spcAft>
                <a:spcPts val="0"/>
              </a:spcAft>
              <a:buNone/>
            </a:pPr>
            <a:r>
              <a:rPr lang="it" sz="1800">
                <a:solidFill>
                  <a:schemeClr val="dk2"/>
                </a:solidFill>
                <a:latin typeface="Lato"/>
                <a:ea typeface="Lato"/>
                <a:cs typeface="Lato"/>
                <a:sym typeface="Lato"/>
              </a:rPr>
              <a:t>In addition, data needs to interoperate with applications or workflows for analysis, storage, and processing.</a:t>
            </a:r>
            <a:endParaRPr sz="1800">
              <a:solidFill>
                <a:schemeClr val="dk2"/>
              </a:solidFill>
              <a:latin typeface="Lato"/>
              <a:ea typeface="Lato"/>
              <a:cs typeface="Lato"/>
              <a:sym typeface="Lato"/>
            </a:endParaRPr>
          </a:p>
          <a:p>
            <a:pPr indent="0" lvl="0" marL="0" marR="0" rtl="0" algn="l">
              <a:lnSpc>
                <a:spcPct val="100000"/>
              </a:lnSpc>
              <a:spcBef>
                <a:spcPts val="700"/>
              </a:spcBef>
              <a:spcAft>
                <a:spcPts val="0"/>
              </a:spcAft>
              <a:buNone/>
            </a:pPr>
            <a:r>
              <a:t/>
            </a:r>
            <a:endParaRPr sz="1800">
              <a:solidFill>
                <a:schemeClr val="dk2"/>
              </a:solidFill>
              <a:latin typeface="Lato"/>
              <a:ea typeface="Lato"/>
              <a:cs typeface="Lato"/>
              <a:sym typeface="Lato"/>
            </a:endParaRPr>
          </a:p>
          <a:p>
            <a:pPr indent="0" lvl="0" marL="0" marR="0" rtl="0" algn="l">
              <a:lnSpc>
                <a:spcPct val="100000"/>
              </a:lnSpc>
              <a:spcBef>
                <a:spcPts val="700"/>
              </a:spcBef>
              <a:spcAft>
                <a:spcPts val="0"/>
              </a:spcAft>
              <a:buNone/>
            </a:pPr>
            <a:r>
              <a:rPr b="1" lang="it" sz="1800">
                <a:solidFill>
                  <a:schemeClr val="dk1"/>
                </a:solidFill>
                <a:latin typeface="Lato"/>
                <a:ea typeface="Lato"/>
                <a:cs typeface="Lato"/>
                <a:sym typeface="Lato"/>
              </a:rPr>
              <a:t>Use community standard or best practice</a:t>
            </a:r>
            <a:endParaRPr sz="1800">
              <a:solidFill>
                <a:schemeClr val="dk1"/>
              </a:solidFill>
              <a:latin typeface="Lato"/>
              <a:ea typeface="Lato"/>
              <a:cs typeface="Lato"/>
              <a:sym typeface="Lato"/>
            </a:endParaRPr>
          </a:p>
          <a:p>
            <a:pPr indent="0" lvl="0" marL="0" marR="0" rtl="0" algn="l">
              <a:lnSpc>
                <a:spcPct val="100000"/>
              </a:lnSpc>
              <a:spcBef>
                <a:spcPts val="700"/>
              </a:spcBef>
              <a:spcAft>
                <a:spcPts val="0"/>
              </a:spcAft>
              <a:buNone/>
            </a:pPr>
            <a:r>
              <a:rPr b="1" lang="it" sz="1800">
                <a:solidFill>
                  <a:schemeClr val="dk1"/>
                </a:solidFill>
                <a:latin typeface="Lato"/>
                <a:ea typeface="Lato"/>
                <a:cs typeface="Lato"/>
                <a:sym typeface="Lato"/>
              </a:rPr>
              <a:t>Make good use of ontologies and vocabularies </a:t>
            </a:r>
            <a:endParaRPr b="1" sz="1800">
              <a:solidFill>
                <a:schemeClr val="dk1"/>
              </a:solidFill>
              <a:latin typeface="Lato"/>
              <a:ea typeface="Lato"/>
              <a:cs typeface="Lato"/>
              <a:sym typeface="Lato"/>
            </a:endParaRPr>
          </a:p>
          <a:p>
            <a:pPr indent="0" lvl="0" marL="0" marR="0" rtl="0" algn="l">
              <a:lnSpc>
                <a:spcPct val="100000"/>
              </a:lnSpc>
              <a:spcBef>
                <a:spcPts val="700"/>
              </a:spcBef>
              <a:spcAft>
                <a:spcPts val="0"/>
              </a:spcAft>
              <a:buNone/>
            </a:pPr>
            <a:r>
              <a:t/>
            </a:r>
            <a:endParaRPr sz="1800">
              <a:solidFill>
                <a:schemeClr val="dk2"/>
              </a:solidFill>
              <a:latin typeface="Lato"/>
              <a:ea typeface="Lato"/>
              <a:cs typeface="Lato"/>
              <a:sym typeface="Lato"/>
            </a:endParaRPr>
          </a:p>
          <a:p>
            <a:pPr indent="0" lvl="0" marL="0" marR="0" rtl="0" algn="l">
              <a:lnSpc>
                <a:spcPct val="100000"/>
              </a:lnSpc>
              <a:spcBef>
                <a:spcPts val="700"/>
              </a:spcBef>
              <a:spcAft>
                <a:spcPts val="0"/>
              </a:spcAft>
              <a:buNone/>
            </a:pPr>
            <a:r>
              <a:t/>
            </a:r>
            <a:endParaRPr sz="1800">
              <a:solidFill>
                <a:schemeClr val="dk2"/>
              </a:solidFill>
              <a:latin typeface="Lato"/>
              <a:ea typeface="Lato"/>
              <a:cs typeface="Lato"/>
              <a:sym typeface="Lato"/>
            </a:endParaRPr>
          </a:p>
        </p:txBody>
      </p:sp>
      <p:sp>
        <p:nvSpPr>
          <p:cNvPr id="384" name="Google Shape;384;p65"/>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latin typeface="Lato"/>
                <a:ea typeface="Lato"/>
                <a:cs typeface="Lato"/>
                <a:sym typeface="Lato"/>
              </a:rPr>
              <a:t>Interoperable</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66"/>
          <p:cNvPicPr preferRelativeResize="0"/>
          <p:nvPr/>
        </p:nvPicPr>
        <p:blipFill rotWithShape="1">
          <a:blip r:embed="rId3">
            <a:alphaModFix/>
          </a:blip>
          <a:srcRect b="0" l="0" r="0" t="0"/>
          <a:stretch/>
        </p:blipFill>
        <p:spPr>
          <a:xfrm>
            <a:off x="467916" y="892200"/>
            <a:ext cx="8208169" cy="1835944"/>
          </a:xfrm>
          <a:prstGeom prst="rect">
            <a:avLst/>
          </a:prstGeom>
          <a:noFill/>
          <a:ln>
            <a:noFill/>
          </a:ln>
        </p:spPr>
      </p:pic>
      <p:pic>
        <p:nvPicPr>
          <p:cNvPr id="391" name="Google Shape;391;p66"/>
          <p:cNvPicPr preferRelativeResize="0"/>
          <p:nvPr/>
        </p:nvPicPr>
        <p:blipFill rotWithShape="1">
          <a:blip r:embed="rId4">
            <a:alphaModFix/>
          </a:blip>
          <a:srcRect b="1358" l="42520" r="31308" t="13215"/>
          <a:stretch/>
        </p:blipFill>
        <p:spPr>
          <a:xfrm>
            <a:off x="3990690" y="1982316"/>
            <a:ext cx="2155724" cy="3161183"/>
          </a:xfrm>
          <a:prstGeom prst="rect">
            <a:avLst/>
          </a:prstGeom>
          <a:noFill/>
          <a:ln>
            <a:noFill/>
          </a:ln>
        </p:spPr>
      </p:pic>
      <p:pic>
        <p:nvPicPr>
          <p:cNvPr id="392" name="Google Shape;392;p66"/>
          <p:cNvPicPr preferRelativeResize="0"/>
          <p:nvPr/>
        </p:nvPicPr>
        <p:blipFill rotWithShape="1">
          <a:blip r:embed="rId5">
            <a:alphaModFix/>
          </a:blip>
          <a:srcRect b="0" l="0" r="0" t="0"/>
          <a:stretch/>
        </p:blipFill>
        <p:spPr>
          <a:xfrm>
            <a:off x="6708887" y="2125191"/>
            <a:ext cx="1871663" cy="4686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7"/>
          <p:cNvSpPr txBox="1"/>
          <p:nvPr/>
        </p:nvSpPr>
        <p:spPr>
          <a:xfrm>
            <a:off x="5826225" y="3032575"/>
            <a:ext cx="2840400" cy="1992900"/>
          </a:xfrm>
          <a:prstGeom prst="rect">
            <a:avLst/>
          </a:prstGeom>
          <a:noFill/>
          <a:ln>
            <a:noFill/>
          </a:ln>
        </p:spPr>
        <p:txBody>
          <a:bodyPr anchorCtr="0" anchor="t" bIns="0" lIns="0" spcFirstLastPara="1" rIns="0" wrap="square" tIns="72000">
            <a:noAutofit/>
          </a:bodyPr>
          <a:lstStyle/>
          <a:p>
            <a:pPr indent="0" lvl="0" marL="0" rtl="0" algn="ctr">
              <a:spcBef>
                <a:spcPts val="0"/>
              </a:spcBef>
              <a:spcAft>
                <a:spcPts val="0"/>
              </a:spcAft>
              <a:buNone/>
            </a:pPr>
            <a:r>
              <a:t/>
            </a:r>
            <a:endParaRPr sz="1000">
              <a:solidFill>
                <a:srgbClr val="2D3292"/>
              </a:solidFill>
              <a:latin typeface="Lato"/>
              <a:ea typeface="Lato"/>
              <a:cs typeface="Lato"/>
              <a:sym typeface="Lato"/>
            </a:endParaRPr>
          </a:p>
          <a:p>
            <a:pPr indent="0" lvl="0" marL="0" rtl="0" algn="l">
              <a:spcBef>
                <a:spcPts val="0"/>
              </a:spcBef>
              <a:spcAft>
                <a:spcPts val="0"/>
              </a:spcAft>
              <a:buNone/>
            </a:pPr>
            <a:r>
              <a:rPr lang="it" sz="1000">
                <a:solidFill>
                  <a:srgbClr val="353535"/>
                </a:solidFill>
                <a:latin typeface="Lato"/>
                <a:ea typeface="Lato"/>
                <a:cs typeface="Lato"/>
                <a:sym typeface="Lato"/>
              </a:rPr>
              <a:t>R1. (Meta)data are richly described with a plurality of accurate and relevant attributes</a:t>
            </a:r>
            <a:endParaRPr sz="1000">
              <a:solidFill>
                <a:srgbClr val="353535"/>
              </a:solidFill>
              <a:latin typeface="Lato"/>
              <a:ea typeface="Lato"/>
              <a:cs typeface="Lato"/>
              <a:sym typeface="Lato"/>
            </a:endParaRPr>
          </a:p>
          <a:p>
            <a:pPr indent="0" lvl="0" marL="0" rtl="0" algn="l">
              <a:spcBef>
                <a:spcPts val="0"/>
              </a:spcBef>
              <a:spcAft>
                <a:spcPts val="0"/>
              </a:spcAft>
              <a:buNone/>
            </a:pPr>
            <a:r>
              <a:rPr lang="it" sz="1000">
                <a:solidFill>
                  <a:srgbClr val="353535"/>
                </a:solidFill>
                <a:latin typeface="Lato"/>
                <a:ea typeface="Lato"/>
                <a:cs typeface="Lato"/>
                <a:sym typeface="Lato"/>
              </a:rPr>
              <a:t>R2. (Meta)data are released with a clear and accessible data usage license</a:t>
            </a:r>
            <a:endParaRPr sz="1000">
              <a:solidFill>
                <a:srgbClr val="353535"/>
              </a:solidFill>
              <a:latin typeface="Lato"/>
              <a:ea typeface="Lato"/>
              <a:cs typeface="Lato"/>
              <a:sym typeface="Lato"/>
            </a:endParaRPr>
          </a:p>
          <a:p>
            <a:pPr indent="0" lvl="0" marL="0" rtl="0" algn="l">
              <a:spcBef>
                <a:spcPts val="0"/>
              </a:spcBef>
              <a:spcAft>
                <a:spcPts val="0"/>
              </a:spcAft>
              <a:buNone/>
            </a:pPr>
            <a:r>
              <a:rPr lang="it" sz="1000">
                <a:solidFill>
                  <a:srgbClr val="353535"/>
                </a:solidFill>
                <a:latin typeface="Lato"/>
                <a:ea typeface="Lato"/>
                <a:cs typeface="Lato"/>
                <a:sym typeface="Lato"/>
              </a:rPr>
              <a:t>R3. (Meta)data are associated with detailed provenance</a:t>
            </a:r>
            <a:endParaRPr sz="1000">
              <a:solidFill>
                <a:srgbClr val="353535"/>
              </a:solidFill>
              <a:latin typeface="Lato"/>
              <a:ea typeface="Lato"/>
              <a:cs typeface="Lato"/>
              <a:sym typeface="Lato"/>
            </a:endParaRPr>
          </a:p>
          <a:p>
            <a:pPr indent="0" lvl="0" marL="0" rtl="0" algn="l">
              <a:spcBef>
                <a:spcPts val="0"/>
              </a:spcBef>
              <a:spcAft>
                <a:spcPts val="0"/>
              </a:spcAft>
              <a:buNone/>
            </a:pPr>
            <a:r>
              <a:rPr lang="it" sz="1000">
                <a:solidFill>
                  <a:srgbClr val="353535"/>
                </a:solidFill>
                <a:latin typeface="Lato"/>
                <a:ea typeface="Lato"/>
                <a:cs typeface="Lato"/>
                <a:sym typeface="Lato"/>
              </a:rPr>
              <a:t>R4. (Meta)data meet domain-relevant community standards</a:t>
            </a:r>
            <a:endParaRPr sz="1000">
              <a:solidFill>
                <a:srgbClr val="353535"/>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000">
              <a:solidFill>
                <a:srgbClr val="353535"/>
              </a:solidFill>
              <a:latin typeface="Lato"/>
              <a:ea typeface="Lato"/>
              <a:cs typeface="Lato"/>
              <a:sym typeface="Lato"/>
            </a:endParaRPr>
          </a:p>
          <a:p>
            <a:pPr indent="0" lvl="0" marL="0" rtl="0" algn="ctr">
              <a:spcBef>
                <a:spcPts val="3900"/>
              </a:spcBef>
              <a:spcAft>
                <a:spcPts val="0"/>
              </a:spcAft>
              <a:buClr>
                <a:schemeClr val="dk1"/>
              </a:buClr>
              <a:buSzPts val="1100"/>
              <a:buFont typeface="Arial"/>
              <a:buNone/>
            </a:pPr>
            <a:r>
              <a:t/>
            </a:r>
            <a:endParaRPr sz="1000">
              <a:solidFill>
                <a:srgbClr val="353535"/>
              </a:solidFill>
              <a:latin typeface="Lato"/>
              <a:ea typeface="Lato"/>
              <a:cs typeface="Lato"/>
              <a:sym typeface="Lato"/>
            </a:endParaRPr>
          </a:p>
          <a:p>
            <a:pPr indent="0" lvl="0" marL="0" rtl="0" algn="ctr">
              <a:spcBef>
                <a:spcPts val="3900"/>
              </a:spcBef>
              <a:spcAft>
                <a:spcPts val="0"/>
              </a:spcAft>
              <a:buNone/>
            </a:pPr>
            <a:r>
              <a:t/>
            </a:r>
            <a:endParaRPr sz="1000">
              <a:solidFill>
                <a:srgbClr val="353535"/>
              </a:solidFill>
              <a:latin typeface="Lato"/>
              <a:ea typeface="Lato"/>
              <a:cs typeface="Lato"/>
              <a:sym typeface="Lato"/>
            </a:endParaRPr>
          </a:p>
        </p:txBody>
      </p:sp>
      <p:sp>
        <p:nvSpPr>
          <p:cNvPr id="399" name="Google Shape;399;p67"/>
          <p:cNvSpPr txBox="1"/>
          <p:nvPr/>
        </p:nvSpPr>
        <p:spPr>
          <a:xfrm>
            <a:off x="626300" y="2011350"/>
            <a:ext cx="4374900" cy="3214500"/>
          </a:xfrm>
          <a:prstGeom prst="rect">
            <a:avLst/>
          </a:prstGeom>
          <a:noFill/>
          <a:ln>
            <a:noFill/>
          </a:ln>
        </p:spPr>
        <p:txBody>
          <a:bodyPr anchorCtr="0" anchor="t" bIns="91425" lIns="91425" spcFirstLastPara="1" rIns="91425" wrap="square" tIns="91425">
            <a:spAutoFit/>
          </a:bodyPr>
          <a:lstStyle/>
          <a:p>
            <a:pPr indent="-152400" lvl="0" marL="215900" rtl="0" algn="l">
              <a:spcBef>
                <a:spcPts val="700"/>
              </a:spcBef>
              <a:spcAft>
                <a:spcPts val="0"/>
              </a:spcAft>
              <a:buClr>
                <a:schemeClr val="dk2"/>
              </a:buClr>
              <a:buSzPts val="1200"/>
              <a:buFont typeface="Lato"/>
              <a:buChar char="•"/>
            </a:pPr>
            <a:r>
              <a:rPr lang="it" sz="1200">
                <a:solidFill>
                  <a:schemeClr val="dk2"/>
                </a:solidFill>
                <a:latin typeface="Lato"/>
                <a:ea typeface="Lato"/>
                <a:cs typeface="Lato"/>
                <a:sym typeface="Lato"/>
              </a:rPr>
              <a:t>The ultimate goal of FAIR is to optimise the reuse of data. </a:t>
            </a:r>
            <a:endParaRPr sz="1200">
              <a:solidFill>
                <a:schemeClr val="dk2"/>
              </a:solidFill>
              <a:latin typeface="Lato"/>
              <a:ea typeface="Lato"/>
              <a:cs typeface="Lato"/>
              <a:sym typeface="Lato"/>
            </a:endParaRPr>
          </a:p>
          <a:p>
            <a:pPr indent="-152400" lvl="0" marL="215900" rtl="0" algn="l">
              <a:spcBef>
                <a:spcPts val="700"/>
              </a:spcBef>
              <a:spcAft>
                <a:spcPts val="0"/>
              </a:spcAft>
              <a:buClr>
                <a:schemeClr val="dk2"/>
              </a:buClr>
              <a:buSzPts val="1200"/>
              <a:buFont typeface="Lato"/>
              <a:buChar char="•"/>
            </a:pPr>
            <a:r>
              <a:rPr lang="it" sz="1200">
                <a:solidFill>
                  <a:schemeClr val="dk2"/>
                </a:solidFill>
                <a:latin typeface="Lato"/>
                <a:ea typeface="Lato"/>
                <a:cs typeface="Lato"/>
                <a:sym typeface="Lato"/>
              </a:rPr>
              <a:t>To achieve this, metadata and data should be well-described so that they can be replicated and/or combined in different settings</a:t>
            </a:r>
            <a:endParaRPr sz="1200">
              <a:solidFill>
                <a:schemeClr val="dk2"/>
              </a:solidFill>
              <a:latin typeface="Lato"/>
              <a:ea typeface="Lato"/>
              <a:cs typeface="Lato"/>
              <a:sym typeface="Lato"/>
            </a:endParaRPr>
          </a:p>
          <a:p>
            <a:pPr indent="-152400" lvl="0" marL="215900" rtl="0" algn="l">
              <a:spcBef>
                <a:spcPts val="700"/>
              </a:spcBef>
              <a:spcAft>
                <a:spcPts val="0"/>
              </a:spcAft>
              <a:buClr>
                <a:schemeClr val="dk2"/>
              </a:buClr>
              <a:buSzPts val="1200"/>
              <a:buFont typeface="Lato"/>
              <a:buChar char="•"/>
            </a:pPr>
            <a:r>
              <a:rPr lang="it" sz="1200">
                <a:solidFill>
                  <a:schemeClr val="dk2"/>
                </a:solidFill>
                <a:latin typeface="Lato"/>
                <a:ea typeface="Lato"/>
                <a:cs typeface="Lato"/>
                <a:sym typeface="Lato"/>
              </a:rPr>
              <a:t>Data should be linked to other resources and outcomes that clarify their context</a:t>
            </a:r>
            <a:endParaRPr sz="1200">
              <a:solidFill>
                <a:schemeClr val="dk2"/>
              </a:solidFill>
              <a:latin typeface="Lato"/>
              <a:ea typeface="Lato"/>
              <a:cs typeface="Lato"/>
              <a:sym typeface="Lato"/>
            </a:endParaRPr>
          </a:p>
          <a:p>
            <a:pPr indent="-152400" lvl="0" marL="215900" rtl="0" algn="l">
              <a:spcBef>
                <a:spcPts val="700"/>
              </a:spcBef>
              <a:spcAft>
                <a:spcPts val="0"/>
              </a:spcAft>
              <a:buClr>
                <a:schemeClr val="dk2"/>
              </a:buClr>
              <a:buSzPts val="1200"/>
              <a:buFont typeface="Lato"/>
              <a:buChar char="•"/>
            </a:pPr>
            <a:r>
              <a:rPr lang="it" sz="1200">
                <a:solidFill>
                  <a:schemeClr val="dk2"/>
                </a:solidFill>
                <a:latin typeface="Lato"/>
                <a:ea typeface="Lato"/>
                <a:cs typeface="Lato"/>
                <a:sym typeface="Lato"/>
              </a:rPr>
              <a:t>Key elements for reuse:</a:t>
            </a:r>
            <a:endParaRPr sz="1200">
              <a:solidFill>
                <a:schemeClr val="dk2"/>
              </a:solidFill>
              <a:latin typeface="Lato"/>
              <a:ea typeface="Lato"/>
              <a:cs typeface="Lato"/>
              <a:sym typeface="Lato"/>
            </a:endParaRPr>
          </a:p>
          <a:p>
            <a:pPr indent="0" lvl="0" marL="457200" rtl="0" algn="l">
              <a:spcBef>
                <a:spcPts val="700"/>
              </a:spcBef>
              <a:spcAft>
                <a:spcPts val="0"/>
              </a:spcAft>
              <a:buNone/>
            </a:pPr>
            <a:r>
              <a:rPr b="1" lang="it" sz="1200">
                <a:solidFill>
                  <a:schemeClr val="dk1"/>
                </a:solidFill>
                <a:latin typeface="Lato"/>
                <a:ea typeface="Lato"/>
                <a:cs typeface="Lato"/>
                <a:sym typeface="Lato"/>
              </a:rPr>
              <a:t>Licenses</a:t>
            </a:r>
            <a:endParaRPr b="1" sz="1200">
              <a:solidFill>
                <a:schemeClr val="dk1"/>
              </a:solidFill>
              <a:latin typeface="Lato"/>
              <a:ea typeface="Lato"/>
              <a:cs typeface="Lato"/>
              <a:sym typeface="Lato"/>
            </a:endParaRPr>
          </a:p>
          <a:p>
            <a:pPr indent="0" lvl="0" marL="0" rtl="0" algn="l">
              <a:spcBef>
                <a:spcPts val="700"/>
              </a:spcBef>
              <a:spcAft>
                <a:spcPts val="0"/>
              </a:spcAft>
              <a:buNone/>
            </a:pPr>
            <a:r>
              <a:rPr lang="it" sz="1200">
                <a:solidFill>
                  <a:schemeClr val="dk2"/>
                </a:solidFill>
                <a:latin typeface="Lato"/>
                <a:ea typeface="Lato"/>
                <a:cs typeface="Lato"/>
                <a:sym typeface="Lato"/>
              </a:rPr>
              <a:t>Tell others how they can reuse your data!</a:t>
            </a:r>
            <a:endParaRPr sz="1200">
              <a:solidFill>
                <a:schemeClr val="dk2"/>
              </a:solidFill>
              <a:latin typeface="Lato"/>
              <a:ea typeface="Lato"/>
              <a:cs typeface="Lato"/>
              <a:sym typeface="Lato"/>
            </a:endParaRPr>
          </a:p>
          <a:p>
            <a:pPr indent="0" lvl="0" marL="457200" rtl="0" algn="l">
              <a:spcBef>
                <a:spcPts val="700"/>
              </a:spcBef>
              <a:spcAft>
                <a:spcPts val="0"/>
              </a:spcAft>
              <a:buNone/>
            </a:pPr>
            <a:r>
              <a:rPr b="1" lang="it" sz="1200">
                <a:solidFill>
                  <a:schemeClr val="dk1"/>
                </a:solidFill>
                <a:latin typeface="Lato"/>
                <a:ea typeface="Lato"/>
                <a:cs typeface="Lato"/>
                <a:sym typeface="Lato"/>
              </a:rPr>
              <a:t>Provenance</a:t>
            </a:r>
            <a:endParaRPr b="1" sz="1200">
              <a:solidFill>
                <a:schemeClr val="dk1"/>
              </a:solidFill>
              <a:latin typeface="Lato"/>
              <a:ea typeface="Lato"/>
              <a:cs typeface="Lato"/>
              <a:sym typeface="Lato"/>
            </a:endParaRPr>
          </a:p>
          <a:p>
            <a:pPr indent="0" lvl="0" marL="0" rtl="0" algn="l">
              <a:spcBef>
                <a:spcPts val="700"/>
              </a:spcBef>
              <a:spcAft>
                <a:spcPts val="0"/>
              </a:spcAft>
              <a:buNone/>
            </a:pPr>
            <a:r>
              <a:rPr lang="it" sz="1200">
                <a:solidFill>
                  <a:schemeClr val="dk2"/>
                </a:solidFill>
                <a:latin typeface="Lato"/>
                <a:ea typeface="Lato"/>
                <a:cs typeface="Lato"/>
                <a:sym typeface="Lato"/>
              </a:rPr>
              <a:t>Where is your data coming from? What is the source of your data?</a:t>
            </a:r>
            <a:endParaRPr sz="1200">
              <a:solidFill>
                <a:schemeClr val="dk2"/>
              </a:solidFill>
              <a:latin typeface="Lato"/>
              <a:ea typeface="Lato"/>
              <a:cs typeface="Lato"/>
              <a:sym typeface="Lato"/>
            </a:endParaRPr>
          </a:p>
          <a:p>
            <a:pPr indent="0" lvl="0" marL="0" rtl="0" algn="l">
              <a:spcBef>
                <a:spcPts val="0"/>
              </a:spcBef>
              <a:spcAft>
                <a:spcPts val="0"/>
              </a:spcAft>
              <a:buNone/>
            </a:pPr>
            <a:r>
              <a:t/>
            </a:r>
            <a:endParaRPr sz="1200">
              <a:solidFill>
                <a:schemeClr val="dk2"/>
              </a:solidFill>
              <a:latin typeface="Lato"/>
              <a:ea typeface="Lato"/>
              <a:cs typeface="Lato"/>
              <a:sym typeface="Lato"/>
            </a:endParaRPr>
          </a:p>
        </p:txBody>
      </p:sp>
      <p:sp>
        <p:nvSpPr>
          <p:cNvPr id="400" name="Google Shape;400;p67"/>
          <p:cNvSpPr txBox="1"/>
          <p:nvPr>
            <p:ph type="ctr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latin typeface="Lato"/>
                <a:ea typeface="Lato"/>
                <a:cs typeface="Lato"/>
                <a:sym typeface="Lato"/>
              </a:rPr>
              <a:t>Reusable</a:t>
            </a:r>
            <a:endParaRPr>
              <a:latin typeface="Lato"/>
              <a:ea typeface="Lato"/>
              <a:cs typeface="Lato"/>
              <a:sym typeface="Lato"/>
            </a:endParaRPr>
          </a:p>
        </p:txBody>
      </p:sp>
      <p:pic>
        <p:nvPicPr>
          <p:cNvPr descr="Cerchi con frecce" id="401" name="Google Shape;401;p67"/>
          <p:cNvPicPr preferRelativeResize="0"/>
          <p:nvPr/>
        </p:nvPicPr>
        <p:blipFill rotWithShape="1">
          <a:blip r:embed="rId3">
            <a:alphaModFix/>
          </a:blip>
          <a:srcRect b="0" l="29" r="39" t="0"/>
          <a:stretch/>
        </p:blipFill>
        <p:spPr>
          <a:xfrm>
            <a:off x="6457131" y="1451274"/>
            <a:ext cx="1288800" cy="1292400"/>
          </a:xfrm>
          <a:prstGeom prst="ellipse">
            <a:avLst/>
          </a:prstGeom>
          <a:solidFill>
            <a:srgbClr val="FEFFFF"/>
          </a:solidFill>
          <a:ln cap="flat" cmpd="sng" w="79375">
            <a:solidFill>
              <a:srgbClr val="3889DE"/>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8"/>
          <p:cNvSpPr txBox="1"/>
          <p:nvPr>
            <p:ph idx="1" type="body"/>
          </p:nvPr>
        </p:nvSpPr>
        <p:spPr>
          <a:xfrm>
            <a:off x="729450" y="2155075"/>
            <a:ext cx="7688700" cy="2261100"/>
          </a:xfrm>
          <a:prstGeom prst="rect">
            <a:avLst/>
          </a:prstGeom>
          <a:noFill/>
          <a:ln>
            <a:noFill/>
          </a:ln>
        </p:spPr>
        <p:txBody>
          <a:bodyPr anchorCtr="0" anchor="t" bIns="0" lIns="0" spcFirstLastPara="1" rIns="0" wrap="square" tIns="101250">
            <a:normAutofit fontScale="85000" lnSpcReduction="20000"/>
          </a:bodyPr>
          <a:lstStyle/>
          <a:p>
            <a:pPr indent="0" lvl="0" marL="0" rtl="0" algn="l">
              <a:lnSpc>
                <a:spcPct val="80000"/>
              </a:lnSpc>
              <a:spcBef>
                <a:spcPts val="0"/>
              </a:spcBef>
              <a:spcAft>
                <a:spcPts val="0"/>
              </a:spcAft>
              <a:buNone/>
            </a:pPr>
            <a:r>
              <a:rPr lang="it" sz="2100">
                <a:latin typeface="Calibri"/>
                <a:ea typeface="Calibri"/>
                <a:cs typeface="Calibri"/>
                <a:sym typeface="Calibri"/>
              </a:rPr>
              <a:t>To make your data understandable to others (humans and machines) you need to use adequate standards and formats</a:t>
            </a:r>
            <a:endParaRPr>
              <a:latin typeface="Calibri"/>
              <a:ea typeface="Calibri"/>
              <a:cs typeface="Calibri"/>
              <a:sym typeface="Calibri"/>
            </a:endParaRPr>
          </a:p>
          <a:p>
            <a:pPr indent="-341947" lvl="0" marL="457200" rtl="0" algn="l">
              <a:lnSpc>
                <a:spcPct val="80000"/>
              </a:lnSpc>
              <a:spcBef>
                <a:spcPts val="1000"/>
              </a:spcBef>
              <a:spcAft>
                <a:spcPts val="0"/>
              </a:spcAft>
              <a:buSzPct val="100000"/>
              <a:buFont typeface="Calibri"/>
              <a:buChar char="•"/>
            </a:pPr>
            <a:r>
              <a:rPr lang="it" sz="2100">
                <a:latin typeface="Calibri"/>
                <a:ea typeface="Calibri"/>
                <a:cs typeface="Calibri"/>
                <a:sym typeface="Calibri"/>
              </a:rPr>
              <a:t>Formats may refer to</a:t>
            </a:r>
            <a:r>
              <a:rPr b="0" lang="it" sz="2100">
                <a:latin typeface="Calibri"/>
                <a:ea typeface="Calibri"/>
                <a:cs typeface="Calibri"/>
                <a:sym typeface="Calibri"/>
              </a:rPr>
              <a:t>:</a:t>
            </a:r>
            <a:endParaRPr>
              <a:latin typeface="Calibri"/>
              <a:ea typeface="Calibri"/>
              <a:cs typeface="Calibri"/>
              <a:sym typeface="Calibri"/>
            </a:endParaRPr>
          </a:p>
          <a:p>
            <a:pPr indent="-200659" lvl="1" marL="469900" rtl="0" algn="l">
              <a:lnSpc>
                <a:spcPct val="80000"/>
              </a:lnSpc>
              <a:spcBef>
                <a:spcPts val="1000"/>
              </a:spcBef>
              <a:spcAft>
                <a:spcPts val="0"/>
              </a:spcAft>
              <a:buSzPct val="84210"/>
              <a:buFont typeface="Calibri"/>
              <a:buChar char="○"/>
            </a:pPr>
            <a:r>
              <a:rPr lang="it" sz="1900">
                <a:latin typeface="Calibri"/>
                <a:ea typeface="Calibri"/>
                <a:cs typeface="Calibri"/>
                <a:sym typeface="Calibri"/>
              </a:rPr>
              <a:t>File format (.txt, .docx, .jpeg, etc)</a:t>
            </a:r>
            <a:endParaRPr>
              <a:latin typeface="Calibri"/>
              <a:ea typeface="Calibri"/>
              <a:cs typeface="Calibri"/>
              <a:sym typeface="Calibri"/>
            </a:endParaRPr>
          </a:p>
          <a:p>
            <a:pPr indent="-200659" lvl="1" marL="469900" rtl="0" algn="l">
              <a:lnSpc>
                <a:spcPct val="80000"/>
              </a:lnSpc>
              <a:spcBef>
                <a:spcPts val="1000"/>
              </a:spcBef>
              <a:spcAft>
                <a:spcPts val="0"/>
              </a:spcAft>
              <a:buSzPct val="84210"/>
              <a:buFont typeface="Calibri"/>
              <a:buChar char="○"/>
            </a:pPr>
            <a:r>
              <a:rPr lang="it" sz="1900">
                <a:latin typeface="Calibri"/>
                <a:ea typeface="Calibri"/>
                <a:cs typeface="Calibri"/>
                <a:sym typeface="Calibri"/>
              </a:rPr>
              <a:t>Metadata (Doublin core, discipline specific standards)</a:t>
            </a:r>
            <a:endParaRPr sz="1900">
              <a:latin typeface="Calibri"/>
              <a:ea typeface="Calibri"/>
              <a:cs typeface="Calibri"/>
              <a:sym typeface="Calibri"/>
            </a:endParaRPr>
          </a:p>
          <a:p>
            <a:pPr indent="-216852" lvl="1" marL="469900" rtl="0" algn="l">
              <a:lnSpc>
                <a:spcPct val="80000"/>
              </a:lnSpc>
              <a:spcBef>
                <a:spcPts val="1000"/>
              </a:spcBef>
              <a:spcAft>
                <a:spcPts val="0"/>
              </a:spcAft>
              <a:buSzPct val="100000"/>
              <a:buFont typeface="Calibri"/>
              <a:buChar char="○"/>
            </a:pPr>
            <a:r>
              <a:rPr lang="it" sz="1900">
                <a:latin typeface="Calibri"/>
                <a:ea typeface="Calibri"/>
                <a:cs typeface="Calibri"/>
                <a:sym typeface="Calibri"/>
              </a:rPr>
              <a:t>Data organisation/visualisation</a:t>
            </a:r>
            <a:endParaRPr sz="1900">
              <a:latin typeface="Calibri"/>
              <a:ea typeface="Calibri"/>
              <a:cs typeface="Calibri"/>
              <a:sym typeface="Calibri"/>
            </a:endParaRPr>
          </a:p>
          <a:p>
            <a:pPr indent="-331152" lvl="0" marL="457200" rtl="0" algn="l">
              <a:lnSpc>
                <a:spcPct val="80000"/>
              </a:lnSpc>
              <a:spcBef>
                <a:spcPts val="1000"/>
              </a:spcBef>
              <a:spcAft>
                <a:spcPts val="0"/>
              </a:spcAft>
              <a:buSzPct val="100000"/>
              <a:buFont typeface="Calibri"/>
              <a:buChar char="•"/>
            </a:pPr>
            <a:r>
              <a:rPr lang="it" sz="1900">
                <a:latin typeface="Calibri"/>
                <a:ea typeface="Calibri"/>
                <a:cs typeface="Calibri"/>
                <a:sym typeface="Calibri"/>
              </a:rPr>
              <a:t>Use specific ontologies and vocabularies to make your data easy to read</a:t>
            </a:r>
            <a:endParaRPr sz="1900">
              <a:latin typeface="Calibri"/>
              <a:ea typeface="Calibri"/>
              <a:cs typeface="Calibri"/>
              <a:sym typeface="Calibri"/>
            </a:endParaRPr>
          </a:p>
          <a:p>
            <a:pPr indent="-341947" lvl="0" marL="457200" rtl="0" algn="l">
              <a:lnSpc>
                <a:spcPct val="80000"/>
              </a:lnSpc>
              <a:spcBef>
                <a:spcPts val="1000"/>
              </a:spcBef>
              <a:spcAft>
                <a:spcPts val="1000"/>
              </a:spcAft>
              <a:buSzPct val="110526"/>
              <a:buFont typeface="Calibri"/>
              <a:buChar char="•"/>
            </a:pPr>
            <a:r>
              <a:rPr lang="it" sz="1900">
                <a:latin typeface="Calibri"/>
                <a:ea typeface="Calibri"/>
                <a:cs typeface="Calibri"/>
                <a:sym typeface="Calibri"/>
              </a:rPr>
              <a:t>Use your discipline specific standards: you will spend less time curating and interpreting data and more time to actually make science! </a:t>
            </a:r>
            <a:endParaRPr>
              <a:latin typeface="Calibri"/>
              <a:ea typeface="Calibri"/>
              <a:cs typeface="Calibri"/>
              <a:sym typeface="Calibri"/>
            </a:endParaRPr>
          </a:p>
        </p:txBody>
      </p:sp>
      <p:sp>
        <p:nvSpPr>
          <p:cNvPr id="408" name="Google Shape;408;p6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540"/>
              <a:t>Formats</a:t>
            </a:r>
            <a:endParaRPr sz="354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69"/>
          <p:cNvPicPr preferRelativeResize="0"/>
          <p:nvPr/>
        </p:nvPicPr>
        <p:blipFill>
          <a:blip r:embed="rId3">
            <a:alphaModFix/>
          </a:blip>
          <a:stretch>
            <a:fillRect/>
          </a:stretch>
        </p:blipFill>
        <p:spPr>
          <a:xfrm>
            <a:off x="0" y="-1"/>
            <a:ext cx="9144003" cy="5143501"/>
          </a:xfrm>
          <a:prstGeom prst="rect">
            <a:avLst/>
          </a:prstGeom>
          <a:noFill/>
          <a:ln>
            <a:noFill/>
          </a:ln>
        </p:spPr>
      </p:pic>
      <p:sp>
        <p:nvSpPr>
          <p:cNvPr id="414" name="Google Shape;414;p69"/>
          <p:cNvSpPr txBox="1"/>
          <p:nvPr/>
        </p:nvSpPr>
        <p:spPr>
          <a:xfrm>
            <a:off x="175950" y="449675"/>
            <a:ext cx="5961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And now,</a:t>
            </a:r>
            <a:endParaRPr sz="2400">
              <a:highlight>
                <a:schemeClr val="dk1"/>
              </a:highlight>
              <a:latin typeface="Playfair Display"/>
              <a:ea typeface="Playfair Display"/>
              <a:cs typeface="Playfair Display"/>
              <a:sym typeface="Playfair Display"/>
            </a:endParaRPr>
          </a:p>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have your say!</a:t>
            </a:r>
            <a:endParaRPr>
              <a:latin typeface="Playfair Display"/>
              <a:ea typeface="Playfair Display"/>
              <a:cs typeface="Playfair Display"/>
              <a:sym typeface="Playfair Display"/>
            </a:endParaRPr>
          </a:p>
        </p:txBody>
      </p:sp>
      <p:sp>
        <p:nvSpPr>
          <p:cNvPr id="415" name="Google Shape;415;p69"/>
          <p:cNvSpPr txBox="1"/>
          <p:nvPr/>
        </p:nvSpPr>
        <p:spPr>
          <a:xfrm>
            <a:off x="341500" y="4067200"/>
            <a:ext cx="5961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u="sng">
                <a:solidFill>
                  <a:schemeClr val="hlink"/>
                </a:solidFill>
                <a:latin typeface="Playfair Display"/>
                <a:ea typeface="Playfair Display"/>
                <a:cs typeface="Playfair Display"/>
                <a:sym typeface="Playfair Display"/>
                <a:hlinkClick r:id="rId4"/>
              </a:rPr>
              <a:t>www.menti.com</a:t>
            </a:r>
            <a:endParaRPr sz="2200">
              <a:latin typeface="Playfair Display"/>
              <a:ea typeface="Playfair Display"/>
              <a:cs typeface="Playfair Display"/>
              <a:sym typeface="Playfair Display"/>
            </a:endParaRPr>
          </a:p>
          <a:p>
            <a:pPr indent="0" lvl="0" marL="0" rtl="0" algn="l">
              <a:spcBef>
                <a:spcPts val="0"/>
              </a:spcBef>
              <a:spcAft>
                <a:spcPts val="0"/>
              </a:spcAft>
              <a:buNone/>
            </a:pPr>
            <a:r>
              <a:rPr lang="it" sz="2200">
                <a:latin typeface="Playfair Display"/>
                <a:ea typeface="Playfair Display"/>
                <a:cs typeface="Playfair Display"/>
                <a:sym typeface="Playfair Display"/>
              </a:rPr>
              <a:t>Voting code:  </a:t>
            </a:r>
            <a:r>
              <a:rPr b="1" lang="it" sz="2200">
                <a:latin typeface="Playfair Display"/>
                <a:ea typeface="Playfair Display"/>
                <a:cs typeface="Playfair Display"/>
                <a:sym typeface="Playfair Display"/>
              </a:rPr>
              <a:t>5722 0579</a:t>
            </a:r>
            <a:endParaRPr b="1" sz="2200">
              <a:latin typeface="Playfair Display"/>
              <a:ea typeface="Playfair Display"/>
              <a:cs typeface="Playfair Display"/>
              <a:sym typeface="Playfair Display"/>
            </a:endParaRPr>
          </a:p>
        </p:txBody>
      </p:sp>
      <p:pic>
        <p:nvPicPr>
          <p:cNvPr id="416" name="Google Shape;416;p69"/>
          <p:cNvPicPr preferRelativeResize="0"/>
          <p:nvPr/>
        </p:nvPicPr>
        <p:blipFill>
          <a:blip r:embed="rId5">
            <a:alphaModFix/>
          </a:blip>
          <a:stretch>
            <a:fillRect/>
          </a:stretch>
        </p:blipFill>
        <p:spPr>
          <a:xfrm>
            <a:off x="495613" y="1765350"/>
            <a:ext cx="1330425" cy="1330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70"/>
          <p:cNvSpPr/>
          <p:nvPr/>
        </p:nvSpPr>
        <p:spPr>
          <a:xfrm>
            <a:off x="0" y="3523300"/>
            <a:ext cx="9151500" cy="106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0"/>
          <p:cNvSpPr txBox="1"/>
          <p:nvPr>
            <p:ph type="title"/>
          </p:nvPr>
        </p:nvSpPr>
        <p:spPr>
          <a:xfrm>
            <a:off x="729450" y="733950"/>
            <a:ext cx="7688400" cy="1332000"/>
          </a:xfrm>
          <a:prstGeom prst="rect">
            <a:avLst/>
          </a:prstGeom>
        </p:spPr>
        <p:txBody>
          <a:bodyPr anchorCtr="0" anchor="t" bIns="91425" lIns="91425" spcFirstLastPara="1" rIns="91425" wrap="square" tIns="91425">
            <a:noAutofit/>
          </a:bodyPr>
          <a:lstStyle/>
          <a:p>
            <a:pPr indent="0" lvl="0" marL="0" rtl="0" algn="l">
              <a:lnSpc>
                <a:spcPct val="120000"/>
              </a:lnSpc>
              <a:spcBef>
                <a:spcPts val="3000"/>
              </a:spcBef>
              <a:spcAft>
                <a:spcPts val="1500"/>
              </a:spcAft>
              <a:buSzPts val="990"/>
              <a:buNone/>
            </a:pPr>
            <a:r>
              <a:rPr lang="it" sz="1535">
                <a:solidFill>
                  <a:srgbClr val="2D2E33"/>
                </a:solidFill>
                <a:latin typeface="Montserrat"/>
                <a:ea typeface="Montserrat"/>
                <a:cs typeface="Montserrat"/>
                <a:sym typeface="Montserrat"/>
              </a:rPr>
              <a:t>This presentation is part of a project that has received funding from the European Union’s Horizon 2020 research and innovation programme under grant agreement Nos 857650 (EOSC-Pillar), 824087 (EOSC-Life), and 676559 (ELIXIR-EXCELERATE), and was supported by the Italian Computing and Data Infrastructure (ICDI).</a:t>
            </a:r>
            <a:endParaRPr sz="5900"/>
          </a:p>
        </p:txBody>
      </p:sp>
      <p:sp>
        <p:nvSpPr>
          <p:cNvPr id="423" name="Google Shape;423;p70"/>
          <p:cNvSpPr txBox="1"/>
          <p:nvPr>
            <p:ph idx="1" type="body"/>
          </p:nvPr>
        </p:nvSpPr>
        <p:spPr>
          <a:xfrm>
            <a:off x="729450" y="2212521"/>
            <a:ext cx="7688400" cy="1063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it"/>
              <a:t>This presentation is released under a CC-BY 4.0 licence. To cite this presentation, please copy and paste:</a:t>
            </a:r>
            <a:endParaRPr/>
          </a:p>
          <a:p>
            <a:pPr indent="0" lvl="0" marL="0" rtl="0" algn="l">
              <a:spcBef>
                <a:spcPts val="1200"/>
              </a:spcBef>
              <a:spcAft>
                <a:spcPts val="1200"/>
              </a:spcAft>
              <a:buNone/>
            </a:pPr>
            <a:r>
              <a:rPr lang="it"/>
              <a:t>Pavone, Gina, Lazzeri, Emma, Carta, Claudio, Chiara, Matteo, &amp; Quaglia, Federica. (2022, March 11). Practical course on FAIR Data Stewardship in Life Science. Zenodo. https://doi.org/10.5281/zenodo.6323375.</a:t>
            </a:r>
            <a:endParaRPr/>
          </a:p>
        </p:txBody>
      </p:sp>
      <p:pic>
        <p:nvPicPr>
          <p:cNvPr id="424" name="Google Shape;424;p70"/>
          <p:cNvPicPr preferRelativeResize="0"/>
          <p:nvPr/>
        </p:nvPicPr>
        <p:blipFill>
          <a:blip r:embed="rId3">
            <a:alphaModFix/>
          </a:blip>
          <a:stretch>
            <a:fillRect/>
          </a:stretch>
        </p:blipFill>
        <p:spPr>
          <a:xfrm>
            <a:off x="7940978" y="4671837"/>
            <a:ext cx="1129551" cy="398175"/>
          </a:xfrm>
          <a:prstGeom prst="rect">
            <a:avLst/>
          </a:prstGeom>
          <a:noFill/>
          <a:ln>
            <a:noFill/>
          </a:ln>
        </p:spPr>
      </p:pic>
      <p:pic>
        <p:nvPicPr>
          <p:cNvPr id="425" name="Google Shape;425;p70"/>
          <p:cNvPicPr preferRelativeResize="0"/>
          <p:nvPr/>
        </p:nvPicPr>
        <p:blipFill>
          <a:blip r:embed="rId4">
            <a:alphaModFix/>
          </a:blip>
          <a:stretch>
            <a:fillRect/>
          </a:stretch>
        </p:blipFill>
        <p:spPr>
          <a:xfrm>
            <a:off x="2818008" y="3616960"/>
            <a:ext cx="988325" cy="876480"/>
          </a:xfrm>
          <a:prstGeom prst="rect">
            <a:avLst/>
          </a:prstGeom>
          <a:noFill/>
          <a:ln>
            <a:noFill/>
          </a:ln>
        </p:spPr>
      </p:pic>
      <p:pic>
        <p:nvPicPr>
          <p:cNvPr id="426" name="Google Shape;426;p70"/>
          <p:cNvPicPr preferRelativeResize="0"/>
          <p:nvPr/>
        </p:nvPicPr>
        <p:blipFill>
          <a:blip r:embed="rId5">
            <a:alphaModFix/>
          </a:blip>
          <a:stretch>
            <a:fillRect/>
          </a:stretch>
        </p:blipFill>
        <p:spPr>
          <a:xfrm>
            <a:off x="196300" y="3620350"/>
            <a:ext cx="869678" cy="869700"/>
          </a:xfrm>
          <a:prstGeom prst="rect">
            <a:avLst/>
          </a:prstGeom>
          <a:noFill/>
          <a:ln>
            <a:noFill/>
          </a:ln>
        </p:spPr>
      </p:pic>
      <p:pic>
        <p:nvPicPr>
          <p:cNvPr id="427" name="Google Shape;427;p70"/>
          <p:cNvPicPr preferRelativeResize="0"/>
          <p:nvPr/>
        </p:nvPicPr>
        <p:blipFill>
          <a:blip r:embed="rId6">
            <a:alphaModFix/>
          </a:blip>
          <a:stretch>
            <a:fillRect/>
          </a:stretch>
        </p:blipFill>
        <p:spPr>
          <a:xfrm>
            <a:off x="3909084" y="3641131"/>
            <a:ext cx="1446800" cy="828137"/>
          </a:xfrm>
          <a:prstGeom prst="rect">
            <a:avLst/>
          </a:prstGeom>
          <a:noFill/>
          <a:ln>
            <a:noFill/>
          </a:ln>
        </p:spPr>
      </p:pic>
      <p:pic>
        <p:nvPicPr>
          <p:cNvPr id="428" name="Google Shape;428;p70"/>
          <p:cNvPicPr preferRelativeResize="0"/>
          <p:nvPr/>
        </p:nvPicPr>
        <p:blipFill>
          <a:blip r:embed="rId7">
            <a:alphaModFix/>
          </a:blip>
          <a:stretch>
            <a:fillRect/>
          </a:stretch>
        </p:blipFill>
        <p:spPr>
          <a:xfrm>
            <a:off x="1168729" y="3761825"/>
            <a:ext cx="1546527" cy="586750"/>
          </a:xfrm>
          <a:prstGeom prst="rect">
            <a:avLst/>
          </a:prstGeom>
          <a:noFill/>
          <a:ln>
            <a:noFill/>
          </a:ln>
        </p:spPr>
      </p:pic>
      <p:pic>
        <p:nvPicPr>
          <p:cNvPr id="429" name="Google Shape;429;p70"/>
          <p:cNvPicPr preferRelativeResize="0"/>
          <p:nvPr/>
        </p:nvPicPr>
        <p:blipFill>
          <a:blip r:embed="rId8">
            <a:alphaModFix/>
          </a:blip>
          <a:stretch>
            <a:fillRect/>
          </a:stretch>
        </p:blipFill>
        <p:spPr>
          <a:xfrm>
            <a:off x="5458635" y="3588550"/>
            <a:ext cx="1244399" cy="933300"/>
          </a:xfrm>
          <a:prstGeom prst="rect">
            <a:avLst/>
          </a:prstGeom>
          <a:noFill/>
          <a:ln>
            <a:noFill/>
          </a:ln>
        </p:spPr>
      </p:pic>
      <p:pic>
        <p:nvPicPr>
          <p:cNvPr id="430" name="Google Shape;430;p70"/>
          <p:cNvPicPr preferRelativeResize="0"/>
          <p:nvPr/>
        </p:nvPicPr>
        <p:blipFill>
          <a:blip r:embed="rId9">
            <a:alphaModFix/>
          </a:blip>
          <a:stretch>
            <a:fillRect/>
          </a:stretch>
        </p:blipFill>
        <p:spPr>
          <a:xfrm>
            <a:off x="6805786" y="3561038"/>
            <a:ext cx="988325" cy="988325"/>
          </a:xfrm>
          <a:prstGeom prst="rect">
            <a:avLst/>
          </a:prstGeom>
          <a:noFill/>
          <a:ln>
            <a:noFill/>
          </a:ln>
        </p:spPr>
      </p:pic>
      <p:pic>
        <p:nvPicPr>
          <p:cNvPr id="431" name="Google Shape;431;p70"/>
          <p:cNvPicPr preferRelativeResize="0"/>
          <p:nvPr/>
        </p:nvPicPr>
        <p:blipFill>
          <a:blip r:embed="rId10">
            <a:alphaModFix/>
          </a:blip>
          <a:stretch>
            <a:fillRect/>
          </a:stretch>
        </p:blipFill>
        <p:spPr>
          <a:xfrm>
            <a:off x="7896863" y="3746162"/>
            <a:ext cx="1075174" cy="6522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FAIR principles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4"/>
          <p:cNvSpPr txBox="1"/>
          <p:nvPr>
            <p:ph idx="4294967295" type="body"/>
          </p:nvPr>
        </p:nvSpPr>
        <p:spPr>
          <a:xfrm>
            <a:off x="375175" y="4794800"/>
            <a:ext cx="8517300" cy="420900"/>
          </a:xfrm>
          <a:prstGeom prst="rect">
            <a:avLst/>
          </a:prstGeom>
          <a:noFill/>
          <a:ln>
            <a:noFill/>
          </a:ln>
        </p:spPr>
        <p:txBody>
          <a:bodyPr anchorCtr="0" anchor="t" bIns="45700" lIns="91425" spcFirstLastPara="1" rIns="91425" wrap="square" tIns="45700">
            <a:normAutofit/>
          </a:bodyPr>
          <a:lstStyle/>
          <a:p>
            <a:pPr indent="0" lvl="0" marL="0" rtl="0" algn="just">
              <a:lnSpc>
                <a:spcPct val="70000"/>
              </a:lnSpc>
              <a:spcBef>
                <a:spcPts val="0"/>
              </a:spcBef>
              <a:spcAft>
                <a:spcPts val="0"/>
              </a:spcAft>
              <a:buClr>
                <a:schemeClr val="dk1"/>
              </a:buClr>
              <a:buSzPts val="1100"/>
              <a:buFont typeface="Arial"/>
              <a:buNone/>
            </a:pPr>
            <a:r>
              <a:rPr lang="it" sz="500"/>
              <a:t>These slides are inspired by Martínez-Lavanchy, P.M., Hüser, F.J., Buss, M.C.H., Andersen, J.J., Begtrup, J.W. (2019). 'FAIR Principles'. In: Holmstrand, K.F., den Boer, S.P.A., Vlachos, E., Martínez-Lavanchy, P.M., Hansen, K.K. (Eds.), Research Data Management (eLearning course). doi: 10.11581 / dtu: 00000049</a:t>
            </a:r>
            <a:endParaRPr sz="500"/>
          </a:p>
          <a:p>
            <a:pPr indent="0" lvl="0" marL="0" rtl="0" algn="just">
              <a:lnSpc>
                <a:spcPct val="70000"/>
              </a:lnSpc>
              <a:spcBef>
                <a:spcPts val="0"/>
              </a:spcBef>
              <a:spcAft>
                <a:spcPts val="0"/>
              </a:spcAft>
              <a:buClr>
                <a:schemeClr val="dk1"/>
              </a:buClr>
              <a:buSzPts val="1100"/>
              <a:buFont typeface="Arial"/>
              <a:buNone/>
            </a:pPr>
            <a:r>
              <a:t/>
            </a:r>
            <a:endParaRPr sz="500"/>
          </a:p>
          <a:p>
            <a:pPr indent="0" lvl="0" marL="0" rtl="0" algn="just">
              <a:lnSpc>
                <a:spcPct val="70000"/>
              </a:lnSpc>
              <a:spcBef>
                <a:spcPts val="0"/>
              </a:spcBef>
              <a:spcAft>
                <a:spcPts val="0"/>
              </a:spcAft>
              <a:buClr>
                <a:schemeClr val="dk1"/>
              </a:buClr>
              <a:buSzPts val="1100"/>
              <a:buFont typeface="Arial"/>
              <a:buNone/>
            </a:pPr>
            <a:r>
              <a:rPr lang="it" sz="500"/>
              <a:t>Link to the original video: </a:t>
            </a:r>
            <a:r>
              <a:rPr lang="it" sz="500" u="sng">
                <a:solidFill>
                  <a:schemeClr val="hlink"/>
                </a:solidFill>
                <a:hlinkClick r:id="rId3"/>
              </a:rPr>
              <a:t>https://vidensportal.deic.dk/RDMelearn</a:t>
            </a:r>
            <a:r>
              <a:rPr lang="it" sz="500"/>
              <a:t> </a:t>
            </a:r>
            <a:endParaRPr sz="1000"/>
          </a:p>
        </p:txBody>
      </p:sp>
      <p:sp>
        <p:nvSpPr>
          <p:cNvPr id="284" name="Google Shape;284;p54"/>
          <p:cNvSpPr txBox="1"/>
          <p:nvPr>
            <p:ph type="title"/>
          </p:nvPr>
        </p:nvSpPr>
        <p:spPr>
          <a:xfrm>
            <a:off x="729450" y="1318650"/>
            <a:ext cx="7688400" cy="53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The FAIR Principles</a:t>
            </a:r>
            <a:endParaRPr/>
          </a:p>
        </p:txBody>
      </p:sp>
      <p:pic>
        <p:nvPicPr>
          <p:cNvPr descr="Lente di ingrandimento" id="285" name="Google Shape;285;p54"/>
          <p:cNvPicPr preferRelativeResize="0"/>
          <p:nvPr/>
        </p:nvPicPr>
        <p:blipFill rotWithShape="1">
          <a:blip r:embed="rId4">
            <a:alphaModFix/>
          </a:blip>
          <a:srcRect b="0" l="29" r="39" t="0"/>
          <a:stretch/>
        </p:blipFill>
        <p:spPr>
          <a:xfrm>
            <a:off x="934404" y="20053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sp>
        <p:nvSpPr>
          <p:cNvPr id="286" name="Google Shape;286;p54"/>
          <p:cNvSpPr txBox="1"/>
          <p:nvPr/>
        </p:nvSpPr>
        <p:spPr>
          <a:xfrm>
            <a:off x="736507" y="3393563"/>
            <a:ext cx="16473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Findable</a:t>
            </a:r>
            <a:endParaRPr b="1" sz="1800">
              <a:solidFill>
                <a:srgbClr val="2D3292"/>
              </a:solidFill>
              <a:latin typeface="Calibri"/>
              <a:ea typeface="Calibri"/>
              <a:cs typeface="Calibri"/>
              <a:sym typeface="Calibri"/>
            </a:endParaRPr>
          </a:p>
        </p:txBody>
      </p:sp>
      <p:sp>
        <p:nvSpPr>
          <p:cNvPr id="287" name="Google Shape;287;p54"/>
          <p:cNvSpPr txBox="1"/>
          <p:nvPr/>
        </p:nvSpPr>
        <p:spPr>
          <a:xfrm>
            <a:off x="728075" y="2811168"/>
            <a:ext cx="1668600" cy="1371900"/>
          </a:xfrm>
          <a:prstGeom prst="rect">
            <a:avLst/>
          </a:prstGeom>
          <a:noFill/>
          <a:ln>
            <a:noFill/>
          </a:ln>
        </p:spPr>
        <p:txBody>
          <a:bodyPr anchorCtr="0" anchor="t" bIns="0" lIns="0" spcFirstLastPara="1" rIns="0" wrap="square" tIns="72000">
            <a:noAutofit/>
          </a:bodyPr>
          <a:lstStyle/>
          <a:p>
            <a:pPr indent="0" lvl="0" marL="0" rtl="0" algn="l">
              <a:spcBef>
                <a:spcPts val="3900"/>
              </a:spcBef>
              <a:spcAft>
                <a:spcPts val="0"/>
              </a:spcAft>
              <a:buNone/>
            </a:pPr>
            <a:br>
              <a:rPr lang="it">
                <a:solidFill>
                  <a:srgbClr val="2D3292"/>
                </a:solidFill>
                <a:latin typeface="Calibri"/>
                <a:ea typeface="Calibri"/>
                <a:cs typeface="Calibri"/>
                <a:sym typeface="Calibri"/>
              </a:rPr>
            </a:br>
            <a:br>
              <a:rPr lang="it">
                <a:solidFill>
                  <a:srgbClr val="2D3292"/>
                </a:solidFill>
                <a:latin typeface="Calibri"/>
                <a:ea typeface="Calibri"/>
                <a:cs typeface="Calibri"/>
                <a:sym typeface="Calibri"/>
              </a:rPr>
            </a:br>
            <a:r>
              <a:rPr lang="it">
                <a:solidFill>
                  <a:srgbClr val="353535"/>
                </a:solidFill>
                <a:latin typeface="Calibri"/>
                <a:ea typeface="Calibri"/>
                <a:cs typeface="Calibri"/>
                <a:sym typeface="Calibri"/>
              </a:rPr>
              <a:t>Others can easily find your data</a:t>
            </a:r>
            <a:endParaRPr>
              <a:solidFill>
                <a:srgbClr val="353535"/>
              </a:solidFill>
              <a:latin typeface="Calibri"/>
              <a:ea typeface="Calibri"/>
              <a:cs typeface="Calibri"/>
              <a:sym typeface="Calibri"/>
            </a:endParaRPr>
          </a:p>
        </p:txBody>
      </p:sp>
      <p:sp>
        <p:nvSpPr>
          <p:cNvPr id="288" name="Google Shape;288;p54"/>
          <p:cNvSpPr txBox="1"/>
          <p:nvPr/>
        </p:nvSpPr>
        <p:spPr>
          <a:xfrm>
            <a:off x="2747303" y="3393563"/>
            <a:ext cx="16725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Accessible</a:t>
            </a:r>
            <a:endParaRPr b="1" sz="1800">
              <a:solidFill>
                <a:srgbClr val="2D3292"/>
              </a:solidFill>
              <a:latin typeface="Calibri"/>
              <a:ea typeface="Calibri"/>
              <a:cs typeface="Calibri"/>
              <a:sym typeface="Calibri"/>
            </a:endParaRPr>
          </a:p>
        </p:txBody>
      </p:sp>
      <p:sp>
        <p:nvSpPr>
          <p:cNvPr id="289" name="Google Shape;289;p54"/>
          <p:cNvSpPr txBox="1"/>
          <p:nvPr/>
        </p:nvSpPr>
        <p:spPr>
          <a:xfrm>
            <a:off x="2751644" y="2811168"/>
            <a:ext cx="1668600" cy="1371900"/>
          </a:xfrm>
          <a:prstGeom prst="rect">
            <a:avLst/>
          </a:prstGeom>
          <a:noFill/>
          <a:ln>
            <a:noFill/>
          </a:ln>
        </p:spPr>
        <p:txBody>
          <a:bodyPr anchorCtr="0" anchor="t" bIns="0" lIns="0" spcFirstLastPara="1" rIns="0" wrap="square" tIns="72000">
            <a:noAutofit/>
          </a:bodyPr>
          <a:lstStyle/>
          <a:p>
            <a:pPr indent="0" lvl="0" marL="0" rtl="0" algn="ctr">
              <a:spcBef>
                <a:spcPts val="0"/>
              </a:spcBef>
              <a:spcAft>
                <a:spcPts val="0"/>
              </a:spcAft>
              <a:buNone/>
            </a:pPr>
            <a:r>
              <a:t/>
            </a:r>
            <a:endParaRPr>
              <a:solidFill>
                <a:srgbClr val="353535"/>
              </a:solidFill>
              <a:latin typeface="Calibri"/>
              <a:ea typeface="Calibri"/>
              <a:cs typeface="Calibri"/>
              <a:sym typeface="Calibri"/>
            </a:endParaRPr>
          </a:p>
          <a:p>
            <a:pPr indent="0" lvl="0" marL="0" rtl="0" algn="l">
              <a:spcBef>
                <a:spcPts val="3900"/>
              </a:spcBef>
              <a:spcAft>
                <a:spcPts val="0"/>
              </a:spcAft>
              <a:buNone/>
            </a:pPr>
            <a:br>
              <a:rPr lang="it">
                <a:solidFill>
                  <a:srgbClr val="353535"/>
                </a:solidFill>
                <a:latin typeface="Calibri"/>
                <a:ea typeface="Calibri"/>
                <a:cs typeface="Calibri"/>
                <a:sym typeface="Calibri"/>
              </a:rPr>
            </a:br>
            <a:r>
              <a:rPr lang="it">
                <a:solidFill>
                  <a:srgbClr val="353535"/>
                </a:solidFill>
                <a:latin typeface="Calibri"/>
                <a:ea typeface="Calibri"/>
                <a:cs typeface="Calibri"/>
                <a:sym typeface="Calibri"/>
              </a:rPr>
              <a:t>It is clear who, when and how can access your data (does not mean open)</a:t>
            </a:r>
            <a:endParaRPr>
              <a:solidFill>
                <a:srgbClr val="353535"/>
              </a:solidFill>
              <a:latin typeface="Calibri"/>
              <a:ea typeface="Calibri"/>
              <a:cs typeface="Calibri"/>
              <a:sym typeface="Calibri"/>
            </a:endParaRPr>
          </a:p>
        </p:txBody>
      </p:sp>
      <p:sp>
        <p:nvSpPr>
          <p:cNvPr id="290" name="Google Shape;290;p54"/>
          <p:cNvSpPr txBox="1"/>
          <p:nvPr/>
        </p:nvSpPr>
        <p:spPr>
          <a:xfrm>
            <a:off x="4785796" y="3393563"/>
            <a:ext cx="16725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Interoperable</a:t>
            </a:r>
            <a:endParaRPr b="1" sz="1800">
              <a:solidFill>
                <a:srgbClr val="2D3292"/>
              </a:solidFill>
              <a:latin typeface="Calibri"/>
              <a:ea typeface="Calibri"/>
              <a:cs typeface="Calibri"/>
              <a:sym typeface="Calibri"/>
            </a:endParaRPr>
          </a:p>
        </p:txBody>
      </p:sp>
      <p:sp>
        <p:nvSpPr>
          <p:cNvPr id="291" name="Google Shape;291;p54"/>
          <p:cNvSpPr txBox="1"/>
          <p:nvPr/>
        </p:nvSpPr>
        <p:spPr>
          <a:xfrm>
            <a:off x="4942537" y="2811168"/>
            <a:ext cx="1668600" cy="1371900"/>
          </a:xfrm>
          <a:prstGeom prst="rect">
            <a:avLst/>
          </a:prstGeom>
          <a:noFill/>
          <a:ln>
            <a:noFill/>
          </a:ln>
        </p:spPr>
        <p:txBody>
          <a:bodyPr anchorCtr="0" anchor="t" bIns="0" lIns="0" spcFirstLastPara="1" rIns="0" wrap="square" tIns="72000">
            <a:noAutofit/>
          </a:bodyPr>
          <a:lstStyle/>
          <a:p>
            <a:pPr indent="0" lvl="0" marL="0" rtl="0" algn="ctr">
              <a:lnSpc>
                <a:spcPct val="90000"/>
              </a:lnSpc>
              <a:spcBef>
                <a:spcPts val="0"/>
              </a:spcBef>
              <a:spcAft>
                <a:spcPts val="0"/>
              </a:spcAft>
              <a:buNone/>
            </a:pPr>
            <a:r>
              <a:t/>
            </a:r>
            <a:endParaRPr>
              <a:solidFill>
                <a:srgbClr val="353535"/>
              </a:solidFill>
              <a:latin typeface="Calibri"/>
              <a:ea typeface="Calibri"/>
              <a:cs typeface="Calibri"/>
              <a:sym typeface="Calibri"/>
            </a:endParaRPr>
          </a:p>
          <a:p>
            <a:pPr indent="0" lvl="0" marL="0" rtl="0" algn="l">
              <a:lnSpc>
                <a:spcPct val="90000"/>
              </a:lnSpc>
              <a:spcBef>
                <a:spcPts val="3900"/>
              </a:spcBef>
              <a:spcAft>
                <a:spcPts val="0"/>
              </a:spcAft>
              <a:buNone/>
            </a:pPr>
            <a:br>
              <a:rPr lang="it">
                <a:solidFill>
                  <a:srgbClr val="353535"/>
                </a:solidFill>
                <a:latin typeface="Calibri"/>
                <a:ea typeface="Calibri"/>
                <a:cs typeface="Calibri"/>
                <a:sym typeface="Calibri"/>
              </a:rPr>
            </a:br>
            <a:r>
              <a:rPr lang="it">
                <a:solidFill>
                  <a:srgbClr val="353535"/>
                </a:solidFill>
                <a:latin typeface="Calibri"/>
                <a:ea typeface="Calibri"/>
                <a:cs typeface="Calibri"/>
                <a:sym typeface="Calibri"/>
              </a:rPr>
              <a:t>Your data can be integrated with other data and/or they can be easily used and read by machines.</a:t>
            </a:r>
            <a:endParaRPr>
              <a:solidFill>
                <a:srgbClr val="353535"/>
              </a:solidFill>
              <a:latin typeface="Calibri"/>
              <a:ea typeface="Calibri"/>
              <a:cs typeface="Calibri"/>
              <a:sym typeface="Calibri"/>
            </a:endParaRPr>
          </a:p>
        </p:txBody>
      </p:sp>
      <p:sp>
        <p:nvSpPr>
          <p:cNvPr id="292" name="Google Shape;292;p54"/>
          <p:cNvSpPr txBox="1"/>
          <p:nvPr/>
        </p:nvSpPr>
        <p:spPr>
          <a:xfrm>
            <a:off x="6792762" y="3393563"/>
            <a:ext cx="1672500" cy="269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it" sz="1800">
                <a:solidFill>
                  <a:srgbClr val="2D3292"/>
                </a:solidFill>
                <a:latin typeface="Calibri"/>
                <a:ea typeface="Calibri"/>
                <a:cs typeface="Calibri"/>
                <a:sym typeface="Calibri"/>
              </a:rPr>
              <a:t>Reusable</a:t>
            </a:r>
            <a:endParaRPr b="1" sz="1800">
              <a:solidFill>
                <a:srgbClr val="2D3292"/>
              </a:solidFill>
              <a:latin typeface="Calibri"/>
              <a:ea typeface="Calibri"/>
              <a:cs typeface="Calibri"/>
              <a:sym typeface="Calibri"/>
            </a:endParaRPr>
          </a:p>
        </p:txBody>
      </p:sp>
      <p:sp>
        <p:nvSpPr>
          <p:cNvPr id="293" name="Google Shape;293;p54"/>
          <p:cNvSpPr txBox="1"/>
          <p:nvPr/>
        </p:nvSpPr>
        <p:spPr>
          <a:xfrm>
            <a:off x="6949503" y="2811168"/>
            <a:ext cx="1668600" cy="1371900"/>
          </a:xfrm>
          <a:prstGeom prst="rect">
            <a:avLst/>
          </a:prstGeom>
          <a:noFill/>
          <a:ln>
            <a:noFill/>
          </a:ln>
        </p:spPr>
        <p:txBody>
          <a:bodyPr anchorCtr="0" anchor="t" bIns="0" lIns="0" spcFirstLastPara="1" rIns="0" wrap="square" tIns="72000">
            <a:noAutofit/>
          </a:bodyPr>
          <a:lstStyle/>
          <a:p>
            <a:pPr indent="0" lvl="0" marL="0" rtl="0" algn="ctr">
              <a:spcBef>
                <a:spcPts val="0"/>
              </a:spcBef>
              <a:spcAft>
                <a:spcPts val="0"/>
              </a:spcAft>
              <a:buNone/>
            </a:pPr>
            <a:r>
              <a:t/>
            </a:r>
            <a:endParaRPr>
              <a:solidFill>
                <a:srgbClr val="353535"/>
              </a:solidFill>
              <a:latin typeface="Calibri"/>
              <a:ea typeface="Calibri"/>
              <a:cs typeface="Calibri"/>
              <a:sym typeface="Calibri"/>
            </a:endParaRPr>
          </a:p>
          <a:p>
            <a:pPr indent="0" lvl="0" marL="0" rtl="0" algn="l">
              <a:spcBef>
                <a:spcPts val="3900"/>
              </a:spcBef>
              <a:spcAft>
                <a:spcPts val="0"/>
              </a:spcAft>
              <a:buNone/>
            </a:pPr>
            <a:br>
              <a:rPr lang="it">
                <a:solidFill>
                  <a:srgbClr val="353535"/>
                </a:solidFill>
                <a:latin typeface="Calibri"/>
                <a:ea typeface="Calibri"/>
                <a:cs typeface="Calibri"/>
                <a:sym typeface="Calibri"/>
              </a:rPr>
            </a:br>
            <a:r>
              <a:rPr lang="it">
                <a:solidFill>
                  <a:srgbClr val="353535"/>
                </a:solidFill>
                <a:latin typeface="Calibri"/>
                <a:ea typeface="Calibri"/>
                <a:cs typeface="Calibri"/>
                <a:sym typeface="Calibri"/>
              </a:rPr>
              <a:t>Your data can be reused by others in new research</a:t>
            </a:r>
            <a:endParaRPr>
              <a:solidFill>
                <a:srgbClr val="353535"/>
              </a:solidFill>
              <a:latin typeface="Calibri"/>
              <a:ea typeface="Calibri"/>
              <a:cs typeface="Calibri"/>
              <a:sym typeface="Calibri"/>
            </a:endParaRPr>
          </a:p>
        </p:txBody>
      </p:sp>
      <p:pic>
        <p:nvPicPr>
          <p:cNvPr descr="Chiave" id="294" name="Google Shape;294;p54"/>
          <p:cNvPicPr preferRelativeResize="0"/>
          <p:nvPr/>
        </p:nvPicPr>
        <p:blipFill rotWithShape="1">
          <a:blip r:embed="rId5">
            <a:alphaModFix/>
          </a:blip>
          <a:srcRect b="0" l="29" r="39" t="0"/>
          <a:stretch/>
        </p:blipFill>
        <p:spPr>
          <a:xfrm>
            <a:off x="2957973" y="20053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pic>
        <p:nvPicPr>
          <p:cNvPr descr="Ingranaggi" id="295" name="Google Shape;295;p54"/>
          <p:cNvPicPr preferRelativeResize="0"/>
          <p:nvPr/>
        </p:nvPicPr>
        <p:blipFill rotWithShape="1">
          <a:blip r:embed="rId6">
            <a:alphaModFix/>
          </a:blip>
          <a:srcRect b="0" l="29" r="39" t="0"/>
          <a:stretch/>
        </p:blipFill>
        <p:spPr>
          <a:xfrm>
            <a:off x="4996466" y="20053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pic>
        <p:nvPicPr>
          <p:cNvPr descr="Cerchi con frecce" id="296" name="Google Shape;296;p54"/>
          <p:cNvPicPr preferRelativeResize="0"/>
          <p:nvPr/>
        </p:nvPicPr>
        <p:blipFill rotWithShape="1">
          <a:blip r:embed="rId7">
            <a:alphaModFix/>
          </a:blip>
          <a:srcRect b="0" l="29" r="39" t="0"/>
          <a:stretch/>
        </p:blipFill>
        <p:spPr>
          <a:xfrm>
            <a:off x="7003432" y="2005399"/>
            <a:ext cx="1251300" cy="1253400"/>
          </a:xfrm>
          <a:prstGeom prst="ellipse">
            <a:avLst/>
          </a:prstGeom>
          <a:solidFill>
            <a:srgbClr val="FEFFFF"/>
          </a:solidFill>
          <a:ln cap="flat" cmpd="sng" w="79375">
            <a:solidFill>
              <a:srgbClr val="3889DE"/>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5"/>
          <p:cNvSpPr txBox="1"/>
          <p:nvPr>
            <p:ph type="title"/>
          </p:nvPr>
        </p:nvSpPr>
        <p:spPr>
          <a:xfrm>
            <a:off x="729450" y="-49150"/>
            <a:ext cx="7688400" cy="1518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lang="it"/>
              <a:t>The FAIR Principles</a:t>
            </a:r>
            <a:endParaRPr/>
          </a:p>
        </p:txBody>
      </p:sp>
      <p:pic>
        <p:nvPicPr>
          <p:cNvPr id="303" name="Google Shape;303;p55"/>
          <p:cNvPicPr preferRelativeResize="0"/>
          <p:nvPr/>
        </p:nvPicPr>
        <p:blipFill rotWithShape="1">
          <a:blip r:embed="rId3">
            <a:alphaModFix/>
          </a:blip>
          <a:srcRect b="0" l="0" r="0" t="0"/>
          <a:stretch/>
        </p:blipFill>
        <p:spPr>
          <a:xfrm>
            <a:off x="799526" y="1368024"/>
            <a:ext cx="2398900" cy="3139199"/>
          </a:xfrm>
          <a:prstGeom prst="rect">
            <a:avLst/>
          </a:prstGeom>
          <a:noFill/>
          <a:ln>
            <a:noFill/>
          </a:ln>
        </p:spPr>
      </p:pic>
      <p:sp>
        <p:nvSpPr>
          <p:cNvPr id="304" name="Google Shape;304;p55"/>
          <p:cNvSpPr txBox="1"/>
          <p:nvPr/>
        </p:nvSpPr>
        <p:spPr>
          <a:xfrm>
            <a:off x="3573475" y="1384200"/>
            <a:ext cx="5233500" cy="3169200"/>
          </a:xfrm>
          <a:prstGeom prst="rect">
            <a:avLst/>
          </a:prstGeom>
          <a:noFill/>
          <a:ln>
            <a:noFill/>
          </a:ln>
        </p:spPr>
        <p:txBody>
          <a:bodyPr anchorCtr="0" anchor="t" bIns="91425" lIns="91425" spcFirstLastPara="1" rIns="91425" wrap="square" tIns="91425">
            <a:spAutoFit/>
          </a:bodyPr>
          <a:lstStyle/>
          <a:p>
            <a:pPr indent="-278260" lvl="0" marL="395100" rtl="0" algn="l">
              <a:lnSpc>
                <a:spcPct val="90000"/>
              </a:lnSpc>
              <a:spcBef>
                <a:spcPts val="0"/>
              </a:spcBef>
              <a:spcAft>
                <a:spcPts val="0"/>
              </a:spcAft>
              <a:buClr>
                <a:schemeClr val="lt1"/>
              </a:buClr>
              <a:buSzPts val="1900"/>
              <a:buFont typeface="Calibri"/>
              <a:buChar char="•"/>
            </a:pPr>
            <a:r>
              <a:rPr lang="it" sz="1900">
                <a:solidFill>
                  <a:schemeClr val="lt1"/>
                </a:solidFill>
                <a:latin typeface="Calibri"/>
                <a:ea typeface="Calibri"/>
                <a:cs typeface="Calibri"/>
                <a:sym typeface="Calibri"/>
              </a:rPr>
              <a:t>FAIR indicate a list of principles that can help you in making your data ready for Open Science</a:t>
            </a:r>
            <a:endParaRPr b="1" sz="1900">
              <a:solidFill>
                <a:schemeClr val="lt1"/>
              </a:solidFill>
              <a:latin typeface="Calibri"/>
              <a:ea typeface="Calibri"/>
              <a:cs typeface="Calibri"/>
              <a:sym typeface="Calibri"/>
            </a:endParaRPr>
          </a:p>
          <a:p>
            <a:pPr indent="-278260" lvl="0" marL="395100" rtl="0" algn="l">
              <a:lnSpc>
                <a:spcPct val="90000"/>
              </a:lnSpc>
              <a:spcBef>
                <a:spcPts val="1200"/>
              </a:spcBef>
              <a:spcAft>
                <a:spcPts val="0"/>
              </a:spcAft>
              <a:buClr>
                <a:schemeClr val="lt1"/>
              </a:buClr>
              <a:buSzPts val="1900"/>
              <a:buChar char="•"/>
            </a:pPr>
            <a:r>
              <a:rPr lang="it" sz="1900">
                <a:solidFill>
                  <a:schemeClr val="lt1"/>
                </a:solidFill>
                <a:latin typeface="Calibri"/>
                <a:ea typeface="Calibri"/>
                <a:cs typeface="Calibri"/>
                <a:sym typeface="Calibri"/>
              </a:rPr>
              <a:t>They are </a:t>
            </a:r>
            <a:r>
              <a:rPr b="1" lang="it" sz="1900">
                <a:solidFill>
                  <a:schemeClr val="lt1"/>
                </a:solidFill>
                <a:latin typeface="Calibri"/>
                <a:ea typeface="Calibri"/>
                <a:cs typeface="Calibri"/>
                <a:sym typeface="Calibri"/>
              </a:rPr>
              <a:t>principles</a:t>
            </a:r>
            <a:r>
              <a:rPr lang="it" sz="1900">
                <a:solidFill>
                  <a:schemeClr val="lt1"/>
                </a:solidFill>
                <a:latin typeface="Calibri"/>
                <a:ea typeface="Calibri"/>
                <a:cs typeface="Calibri"/>
                <a:sym typeface="Calibri"/>
              </a:rPr>
              <a:t>, not standards!</a:t>
            </a:r>
            <a:endParaRPr b="1" sz="1900">
              <a:solidFill>
                <a:schemeClr val="lt1"/>
              </a:solidFill>
              <a:latin typeface="Calibri"/>
              <a:ea typeface="Calibri"/>
              <a:cs typeface="Calibri"/>
              <a:sym typeface="Calibri"/>
            </a:endParaRPr>
          </a:p>
          <a:p>
            <a:pPr indent="-278260" lvl="0" marL="395100" rtl="0" algn="l">
              <a:lnSpc>
                <a:spcPct val="90000"/>
              </a:lnSpc>
              <a:spcBef>
                <a:spcPts val="1200"/>
              </a:spcBef>
              <a:spcAft>
                <a:spcPts val="0"/>
              </a:spcAft>
              <a:buClr>
                <a:schemeClr val="lt1"/>
              </a:buClr>
              <a:buSzPts val="1900"/>
              <a:buFont typeface="Calibri"/>
              <a:buChar char="•"/>
            </a:pPr>
            <a:r>
              <a:rPr lang="it" sz="1900">
                <a:solidFill>
                  <a:schemeClr val="lt1"/>
                </a:solidFill>
                <a:latin typeface="Calibri"/>
                <a:ea typeface="Calibri"/>
                <a:cs typeface="Calibri"/>
                <a:sym typeface="Calibri"/>
              </a:rPr>
              <a:t>They were designed to enable optimal use of research data and methods</a:t>
            </a:r>
            <a:endParaRPr sz="1900">
              <a:solidFill>
                <a:schemeClr val="lt1"/>
              </a:solidFill>
              <a:latin typeface="Calibri"/>
              <a:ea typeface="Calibri"/>
              <a:cs typeface="Calibri"/>
              <a:sym typeface="Calibri"/>
            </a:endParaRPr>
          </a:p>
          <a:p>
            <a:pPr indent="-278260" lvl="0" marL="395100" rtl="0" algn="l">
              <a:lnSpc>
                <a:spcPct val="90000"/>
              </a:lnSpc>
              <a:spcBef>
                <a:spcPts val="1200"/>
              </a:spcBef>
              <a:spcAft>
                <a:spcPts val="0"/>
              </a:spcAft>
              <a:buClr>
                <a:schemeClr val="lt1"/>
              </a:buClr>
              <a:buSzPts val="1900"/>
              <a:buFont typeface="Calibri"/>
              <a:buChar char="•"/>
            </a:pPr>
            <a:r>
              <a:rPr lang="it" sz="1900">
                <a:solidFill>
                  <a:schemeClr val="lt1"/>
                </a:solidFill>
                <a:latin typeface="Calibri"/>
                <a:ea typeface="Calibri"/>
                <a:cs typeface="Calibri"/>
                <a:sym typeface="Calibri"/>
              </a:rPr>
              <a:t>A group of different experts designed the </a:t>
            </a:r>
            <a:r>
              <a:rPr lang="it" sz="1900" u="sng">
                <a:solidFill>
                  <a:schemeClr val="lt1"/>
                </a:solidFill>
                <a:highlight>
                  <a:srgbClr val="FF7C00"/>
                </a:highlight>
                <a:latin typeface="Calibri"/>
                <a:ea typeface="Calibri"/>
                <a:cs typeface="Calibri"/>
                <a:sym typeface="Calibri"/>
                <a:hlinkClick r:id="rId4">
                  <a:extLst>
                    <a:ext uri="{A12FA001-AC4F-418D-AE19-62706E023703}">
                      <ahyp:hlinkClr val="tx"/>
                    </a:ext>
                  </a:extLst>
                </a:hlinkClick>
              </a:rPr>
              <a:t>FAIR principles</a:t>
            </a:r>
            <a:r>
              <a:rPr lang="it" sz="1900">
                <a:solidFill>
                  <a:schemeClr val="lt1"/>
                </a:solidFill>
                <a:latin typeface="Calibri"/>
                <a:ea typeface="Calibri"/>
                <a:cs typeface="Calibri"/>
                <a:sym typeface="Calibri"/>
              </a:rPr>
              <a:t> between 2014 and 2016</a:t>
            </a:r>
            <a:endParaRPr b="1" sz="1900">
              <a:solidFill>
                <a:schemeClr val="lt1"/>
              </a:solidFill>
              <a:latin typeface="Calibri"/>
              <a:ea typeface="Calibri"/>
              <a:cs typeface="Calibri"/>
              <a:sym typeface="Calibri"/>
            </a:endParaRPr>
          </a:p>
          <a:p>
            <a:pPr indent="-278260" lvl="0" marL="395100" rtl="0" algn="l">
              <a:lnSpc>
                <a:spcPct val="90000"/>
              </a:lnSpc>
              <a:spcBef>
                <a:spcPts val="1200"/>
              </a:spcBef>
              <a:spcAft>
                <a:spcPts val="0"/>
              </a:spcAft>
              <a:buClr>
                <a:schemeClr val="lt1"/>
              </a:buClr>
              <a:buSzPts val="1900"/>
              <a:buFont typeface="Calibri"/>
              <a:buChar char="•"/>
            </a:pPr>
            <a:r>
              <a:rPr lang="it" sz="1900">
                <a:solidFill>
                  <a:schemeClr val="lt1"/>
                </a:solidFill>
                <a:latin typeface="Calibri"/>
                <a:ea typeface="Calibri"/>
                <a:cs typeface="Calibri"/>
                <a:sym typeface="Calibri"/>
              </a:rPr>
              <a:t>They identified a set of 15 principles</a:t>
            </a:r>
            <a:endParaRPr sz="19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6"/>
          <p:cNvSpPr txBox="1"/>
          <p:nvPr>
            <p:ph idx="4294967295" type="body"/>
          </p:nvPr>
        </p:nvSpPr>
        <p:spPr>
          <a:xfrm>
            <a:off x="818650" y="1536350"/>
            <a:ext cx="5244600" cy="1934100"/>
          </a:xfrm>
          <a:prstGeom prst="rect">
            <a:avLst/>
          </a:prstGeom>
          <a:noFill/>
          <a:ln>
            <a:noFill/>
          </a:ln>
        </p:spPr>
        <p:txBody>
          <a:bodyPr anchorCtr="0" anchor="t" bIns="0" lIns="0" spcFirstLastPara="1" rIns="0" wrap="square" tIns="101250">
            <a:noAutofit/>
          </a:bodyPr>
          <a:lstStyle/>
          <a:p>
            <a:pPr indent="-241300" lvl="0" marL="215900" rtl="0" algn="l">
              <a:lnSpc>
                <a:spcPct val="100000"/>
              </a:lnSpc>
              <a:spcBef>
                <a:spcPts val="0"/>
              </a:spcBef>
              <a:spcAft>
                <a:spcPts val="0"/>
              </a:spcAft>
              <a:buClr>
                <a:schemeClr val="lt1"/>
              </a:buClr>
              <a:buSzPts val="2600"/>
              <a:buFont typeface="Calibri"/>
              <a:buChar char="•"/>
            </a:pPr>
            <a:r>
              <a:rPr lang="it" sz="1800">
                <a:solidFill>
                  <a:schemeClr val="lt1"/>
                </a:solidFill>
                <a:latin typeface="Calibri"/>
                <a:ea typeface="Calibri"/>
                <a:cs typeface="Calibri"/>
                <a:sym typeface="Calibri"/>
              </a:rPr>
              <a:t>It will be easier for you to</a:t>
            </a:r>
            <a:r>
              <a:rPr b="0" lang="it" sz="1800">
                <a:solidFill>
                  <a:schemeClr val="lt1"/>
                </a:solidFill>
                <a:latin typeface="Calibri"/>
                <a:ea typeface="Calibri"/>
                <a:cs typeface="Calibri"/>
                <a:sym typeface="Calibri"/>
              </a:rPr>
              <a:t> produce high quality data</a:t>
            </a:r>
            <a:endParaRPr sz="1800">
              <a:solidFill>
                <a:schemeClr val="lt1"/>
              </a:solidFill>
              <a:latin typeface="Calibri"/>
              <a:ea typeface="Calibri"/>
              <a:cs typeface="Calibri"/>
              <a:sym typeface="Calibri"/>
            </a:endParaRPr>
          </a:p>
          <a:p>
            <a:pPr indent="-241300" lvl="0" marL="215900" rtl="0" algn="l">
              <a:lnSpc>
                <a:spcPct val="100000"/>
              </a:lnSpc>
              <a:spcBef>
                <a:spcPts val="0"/>
              </a:spcBef>
              <a:spcAft>
                <a:spcPts val="0"/>
              </a:spcAft>
              <a:buClr>
                <a:schemeClr val="lt1"/>
              </a:buClr>
              <a:buSzPts val="2600"/>
              <a:buFont typeface="Calibri"/>
              <a:buChar char="•"/>
            </a:pPr>
            <a:r>
              <a:rPr b="0" lang="it" sz="1800">
                <a:solidFill>
                  <a:schemeClr val="lt1"/>
                </a:solidFill>
                <a:latin typeface="Calibri"/>
                <a:ea typeface="Calibri"/>
                <a:cs typeface="Calibri"/>
                <a:sym typeface="Calibri"/>
              </a:rPr>
              <a:t>You will maximise the impact of your research</a:t>
            </a:r>
            <a:endParaRPr sz="1800">
              <a:solidFill>
                <a:schemeClr val="lt1"/>
              </a:solidFill>
              <a:latin typeface="Calibri"/>
              <a:ea typeface="Calibri"/>
              <a:cs typeface="Calibri"/>
              <a:sym typeface="Calibri"/>
            </a:endParaRPr>
          </a:p>
          <a:p>
            <a:pPr indent="-241300" lvl="0" marL="215900" rtl="0" algn="l">
              <a:lnSpc>
                <a:spcPct val="100000"/>
              </a:lnSpc>
              <a:spcBef>
                <a:spcPts val="0"/>
              </a:spcBef>
              <a:spcAft>
                <a:spcPts val="0"/>
              </a:spcAft>
              <a:buClr>
                <a:schemeClr val="lt1"/>
              </a:buClr>
              <a:buSzPts val="2600"/>
              <a:buFont typeface="Calibri"/>
              <a:buChar char="•"/>
            </a:pPr>
            <a:r>
              <a:rPr b="0" lang="it" sz="1800">
                <a:solidFill>
                  <a:schemeClr val="lt1"/>
                </a:solidFill>
                <a:latin typeface="Calibri"/>
                <a:ea typeface="Calibri"/>
                <a:cs typeface="Calibri"/>
                <a:sym typeface="Calibri"/>
              </a:rPr>
              <a:t>You will improve the recognition within and behind your research community</a:t>
            </a:r>
            <a:endParaRPr sz="1800">
              <a:solidFill>
                <a:schemeClr val="lt1"/>
              </a:solidFill>
              <a:latin typeface="Calibri"/>
              <a:ea typeface="Calibri"/>
              <a:cs typeface="Calibri"/>
              <a:sym typeface="Calibri"/>
            </a:endParaRPr>
          </a:p>
          <a:p>
            <a:pPr indent="-241300" lvl="0" marL="215900" rtl="0" algn="l">
              <a:lnSpc>
                <a:spcPct val="100000"/>
              </a:lnSpc>
              <a:spcBef>
                <a:spcPts val="0"/>
              </a:spcBef>
              <a:spcAft>
                <a:spcPts val="0"/>
              </a:spcAft>
              <a:buClr>
                <a:schemeClr val="lt1"/>
              </a:buClr>
              <a:buSzPts val="2600"/>
              <a:buFont typeface="Calibri"/>
              <a:buChar char="•"/>
            </a:pPr>
            <a:r>
              <a:rPr b="0" lang="it" sz="1800">
                <a:solidFill>
                  <a:schemeClr val="lt1"/>
                </a:solidFill>
                <a:latin typeface="Calibri"/>
                <a:ea typeface="Calibri"/>
                <a:cs typeface="Calibri"/>
                <a:sym typeface="Calibri"/>
              </a:rPr>
              <a:t>You will be compliant with the European Commission requirements</a:t>
            </a:r>
            <a:endParaRPr b="0" sz="1800">
              <a:solidFill>
                <a:schemeClr val="lt1"/>
              </a:solidFill>
              <a:latin typeface="Calibri"/>
              <a:ea typeface="Calibri"/>
              <a:cs typeface="Calibri"/>
              <a:sym typeface="Calibri"/>
            </a:endParaRPr>
          </a:p>
        </p:txBody>
      </p:sp>
      <p:sp>
        <p:nvSpPr>
          <p:cNvPr id="311" name="Google Shape;311;p56"/>
          <p:cNvSpPr txBox="1"/>
          <p:nvPr>
            <p:ph idx="4294967295" type="body"/>
          </p:nvPr>
        </p:nvSpPr>
        <p:spPr>
          <a:xfrm>
            <a:off x="818648" y="966550"/>
            <a:ext cx="6884700" cy="362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accent1"/>
              </a:buClr>
              <a:buSzPts val="2500"/>
              <a:buFont typeface="Helvetica Neue"/>
              <a:buNone/>
            </a:pPr>
            <a:r>
              <a:rPr b="1" lang="it" sz="2900">
                <a:solidFill>
                  <a:schemeClr val="lt1"/>
                </a:solidFill>
              </a:rPr>
              <a:t>By applying the FAIR principles</a:t>
            </a:r>
            <a:endParaRPr b="1" sz="29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7"/>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3500"/>
              <a:t>No one size fits all</a:t>
            </a:r>
            <a:endParaRPr sz="3500"/>
          </a:p>
        </p:txBody>
      </p:sp>
      <p:sp>
        <p:nvSpPr>
          <p:cNvPr id="317" name="Google Shape;317;p57"/>
          <p:cNvSpPr txBox="1"/>
          <p:nvPr>
            <p:ph idx="1" type="subTitle"/>
          </p:nvPr>
        </p:nvSpPr>
        <p:spPr>
          <a:xfrm>
            <a:off x="724950" y="3161525"/>
            <a:ext cx="3300900" cy="1369800"/>
          </a:xfrm>
          <a:prstGeom prst="rect">
            <a:avLst/>
          </a:prstGeom>
        </p:spPr>
        <p:txBody>
          <a:bodyPr anchorCtr="0" anchor="t" bIns="91425" lIns="91425" spcFirstLastPara="1" rIns="91425" wrap="square" tIns="91425">
            <a:normAutofit fontScale="40000" lnSpcReduction="10000"/>
          </a:bodyPr>
          <a:lstStyle/>
          <a:p>
            <a:pPr indent="0" lvl="0" marL="0" rtl="0" algn="l">
              <a:lnSpc>
                <a:spcPct val="115000"/>
              </a:lnSpc>
              <a:spcBef>
                <a:spcPts val="0"/>
              </a:spcBef>
              <a:spcAft>
                <a:spcPts val="0"/>
              </a:spcAft>
              <a:buNone/>
            </a:pPr>
            <a:r>
              <a:rPr lang="it" sz="4500">
                <a:solidFill>
                  <a:schemeClr val="dk2"/>
                </a:solidFill>
                <a:latin typeface="Calibri"/>
                <a:ea typeface="Calibri"/>
                <a:cs typeface="Calibri"/>
                <a:sym typeface="Calibri"/>
              </a:rPr>
              <a:t>The application of the FAIR principles strongly depends on the specific </a:t>
            </a:r>
            <a:r>
              <a:rPr b="1" lang="it" sz="4500">
                <a:solidFill>
                  <a:schemeClr val="dk2"/>
                </a:solidFill>
                <a:latin typeface="Calibri"/>
                <a:ea typeface="Calibri"/>
                <a:cs typeface="Calibri"/>
                <a:sym typeface="Calibri"/>
              </a:rPr>
              <a:t>discipline </a:t>
            </a:r>
            <a:r>
              <a:rPr lang="it" sz="4500">
                <a:solidFill>
                  <a:schemeClr val="dk2"/>
                </a:solidFill>
                <a:latin typeface="Calibri"/>
                <a:ea typeface="Calibri"/>
                <a:cs typeface="Calibri"/>
                <a:sym typeface="Calibri"/>
              </a:rPr>
              <a:t>and on the way the </a:t>
            </a:r>
            <a:r>
              <a:rPr b="1" lang="it" sz="4500">
                <a:solidFill>
                  <a:schemeClr val="dk2"/>
                </a:solidFill>
                <a:latin typeface="Calibri"/>
                <a:ea typeface="Calibri"/>
                <a:cs typeface="Calibri"/>
                <a:sym typeface="Calibri"/>
              </a:rPr>
              <a:t>single researcher </a:t>
            </a:r>
            <a:r>
              <a:rPr lang="it" sz="4500">
                <a:solidFill>
                  <a:schemeClr val="dk2"/>
                </a:solidFill>
                <a:latin typeface="Calibri"/>
                <a:ea typeface="Calibri"/>
                <a:cs typeface="Calibri"/>
                <a:sym typeface="Calibri"/>
              </a:rPr>
              <a:t>works</a:t>
            </a:r>
            <a:endParaRPr/>
          </a:p>
        </p:txBody>
      </p:sp>
      <p:pic>
        <p:nvPicPr>
          <p:cNvPr id="318" name="Google Shape;318;p57"/>
          <p:cNvPicPr preferRelativeResize="0"/>
          <p:nvPr/>
        </p:nvPicPr>
        <p:blipFill rotWithShape="1">
          <a:blip r:embed="rId3">
            <a:alphaModFix/>
          </a:blip>
          <a:srcRect b="15911" l="0" r="0" t="9103"/>
          <a:stretch/>
        </p:blipFill>
        <p:spPr>
          <a:xfrm>
            <a:off x="4572000" y="0"/>
            <a:ext cx="4571999"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8"/>
          <p:cNvSpPr txBox="1"/>
          <p:nvPr/>
        </p:nvSpPr>
        <p:spPr>
          <a:xfrm>
            <a:off x="533400" y="1676400"/>
            <a:ext cx="79239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3600">
                <a:solidFill>
                  <a:schemeClr val="lt1"/>
                </a:solidFill>
                <a:latin typeface="Calibri"/>
                <a:ea typeface="Calibri"/>
                <a:cs typeface="Calibri"/>
                <a:sym typeface="Calibri"/>
              </a:rPr>
              <a:t>Good practices </a:t>
            </a:r>
            <a:endParaRPr b="1" sz="3600">
              <a:solidFill>
                <a:schemeClr val="lt1"/>
              </a:solidFill>
              <a:latin typeface="Calibri"/>
              <a:ea typeface="Calibri"/>
              <a:cs typeface="Calibri"/>
              <a:sym typeface="Calibri"/>
            </a:endParaRPr>
          </a:p>
          <a:p>
            <a:pPr indent="0" lvl="0" marL="0" rtl="0" algn="ctr">
              <a:spcBef>
                <a:spcPts val="0"/>
              </a:spcBef>
              <a:spcAft>
                <a:spcPts val="0"/>
              </a:spcAft>
              <a:buNone/>
            </a:pPr>
            <a:r>
              <a:rPr lang="it" sz="3600">
                <a:solidFill>
                  <a:schemeClr val="lt1"/>
                </a:solidFill>
                <a:latin typeface="Calibri"/>
                <a:ea typeface="Calibri"/>
                <a:cs typeface="Calibri"/>
                <a:sym typeface="Calibri"/>
              </a:rPr>
              <a:t>to make your data </a:t>
            </a:r>
            <a:endParaRPr sz="3600">
              <a:solidFill>
                <a:schemeClr val="lt1"/>
              </a:solidFill>
              <a:latin typeface="Calibri"/>
              <a:ea typeface="Calibri"/>
              <a:cs typeface="Calibri"/>
              <a:sym typeface="Calibri"/>
            </a:endParaRPr>
          </a:p>
          <a:p>
            <a:pPr indent="0" lvl="0" marL="0" rtl="0" algn="ctr">
              <a:spcBef>
                <a:spcPts val="0"/>
              </a:spcBef>
              <a:spcAft>
                <a:spcPts val="0"/>
              </a:spcAft>
              <a:buNone/>
            </a:pPr>
            <a:r>
              <a:rPr lang="it" sz="3600">
                <a:solidFill>
                  <a:schemeClr val="lt1"/>
                </a:solidFill>
                <a:latin typeface="Calibri"/>
                <a:ea typeface="Calibri"/>
                <a:cs typeface="Calibri"/>
                <a:sym typeface="Calibri"/>
              </a:rPr>
              <a:t>FAIR</a:t>
            </a:r>
            <a:endParaRPr sz="36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9"/>
          <p:cNvSpPr txBox="1"/>
          <p:nvPr>
            <p:ph idx="1" type="body"/>
          </p:nvPr>
        </p:nvSpPr>
        <p:spPr>
          <a:xfrm>
            <a:off x="729450" y="2002675"/>
            <a:ext cx="7688700" cy="2261100"/>
          </a:xfrm>
          <a:prstGeom prst="rect">
            <a:avLst/>
          </a:prstGeom>
          <a:noFill/>
          <a:ln>
            <a:noFill/>
          </a:ln>
        </p:spPr>
        <p:txBody>
          <a:bodyPr anchorCtr="0" anchor="t" bIns="0" lIns="0" spcFirstLastPara="1" rIns="0" wrap="square" tIns="101250">
            <a:noAutofit/>
          </a:bodyPr>
          <a:lstStyle/>
          <a:p>
            <a:pPr indent="0" lvl="0" marL="0" rtl="0" algn="l">
              <a:lnSpc>
                <a:spcPct val="100000"/>
              </a:lnSpc>
              <a:spcBef>
                <a:spcPts val="0"/>
              </a:spcBef>
              <a:spcAft>
                <a:spcPts val="0"/>
              </a:spcAft>
              <a:buNone/>
            </a:pPr>
            <a:r>
              <a:rPr b="1" lang="it" sz="1285">
                <a:solidFill>
                  <a:schemeClr val="accent3"/>
                </a:solidFill>
              </a:rPr>
              <a:t>Documentation</a:t>
            </a:r>
            <a:br>
              <a:rPr b="1" lang="it" sz="1285">
                <a:solidFill>
                  <a:schemeClr val="accent3"/>
                </a:solidFill>
              </a:rPr>
            </a:br>
            <a:r>
              <a:rPr lang="it" sz="1285">
                <a:latin typeface="Calibri"/>
                <a:ea typeface="Calibri"/>
                <a:cs typeface="Calibri"/>
                <a:sym typeface="Calibri"/>
              </a:rPr>
              <a:t>Gives the context to make your data understandable by others</a:t>
            </a:r>
            <a:endParaRPr sz="1285">
              <a:latin typeface="Calibri"/>
              <a:ea typeface="Calibri"/>
              <a:cs typeface="Calibri"/>
              <a:sym typeface="Calibri"/>
            </a:endParaRPr>
          </a:p>
          <a:p>
            <a:pPr indent="0" lvl="0" marL="0" rtl="0" algn="l">
              <a:lnSpc>
                <a:spcPct val="100000"/>
              </a:lnSpc>
              <a:spcBef>
                <a:spcPts val="600"/>
              </a:spcBef>
              <a:spcAft>
                <a:spcPts val="0"/>
              </a:spcAft>
              <a:buNone/>
            </a:pPr>
            <a:r>
              <a:rPr b="1" lang="it" sz="1285">
                <a:solidFill>
                  <a:schemeClr val="accent3"/>
                </a:solidFill>
              </a:rPr>
              <a:t>Metadata</a:t>
            </a:r>
            <a:br>
              <a:rPr b="1" lang="it" sz="1285"/>
            </a:br>
            <a:r>
              <a:rPr lang="it" sz="1285">
                <a:latin typeface="Calibri"/>
                <a:ea typeface="Calibri"/>
                <a:cs typeface="Calibri"/>
                <a:sym typeface="Calibri"/>
              </a:rPr>
              <a:t>Make your data easy to find</a:t>
            </a:r>
            <a:endParaRPr sz="1285">
              <a:latin typeface="Calibri"/>
              <a:ea typeface="Calibri"/>
              <a:cs typeface="Calibri"/>
              <a:sym typeface="Calibri"/>
            </a:endParaRPr>
          </a:p>
          <a:p>
            <a:pPr indent="0" lvl="0" marL="0" rtl="0" algn="l">
              <a:lnSpc>
                <a:spcPct val="100000"/>
              </a:lnSpc>
              <a:spcBef>
                <a:spcPts val="600"/>
              </a:spcBef>
              <a:spcAft>
                <a:spcPts val="0"/>
              </a:spcAft>
              <a:buNone/>
            </a:pPr>
            <a:r>
              <a:rPr b="1" lang="it" sz="1285">
                <a:solidFill>
                  <a:schemeClr val="accent3"/>
                </a:solidFill>
              </a:rPr>
              <a:t>Data formats</a:t>
            </a:r>
            <a:br>
              <a:rPr b="1" lang="it" sz="1285"/>
            </a:br>
            <a:r>
              <a:rPr lang="it" sz="1285">
                <a:latin typeface="Calibri"/>
                <a:ea typeface="Calibri"/>
                <a:cs typeface="Calibri"/>
                <a:sym typeface="Calibri"/>
              </a:rPr>
              <a:t>Make your data simple to combine to other data and machine readable. </a:t>
            </a:r>
            <a:endParaRPr sz="1285">
              <a:latin typeface="Calibri"/>
              <a:ea typeface="Calibri"/>
              <a:cs typeface="Calibri"/>
              <a:sym typeface="Calibri"/>
            </a:endParaRPr>
          </a:p>
          <a:p>
            <a:pPr indent="0" lvl="0" marL="0" rtl="0" algn="l">
              <a:lnSpc>
                <a:spcPct val="100000"/>
              </a:lnSpc>
              <a:spcBef>
                <a:spcPts val="600"/>
              </a:spcBef>
              <a:spcAft>
                <a:spcPts val="0"/>
              </a:spcAft>
              <a:buNone/>
            </a:pPr>
            <a:r>
              <a:rPr b="1" lang="it" sz="1285">
                <a:solidFill>
                  <a:schemeClr val="accent3"/>
                </a:solidFill>
              </a:rPr>
              <a:t>Access to data</a:t>
            </a:r>
            <a:r>
              <a:rPr b="1" lang="it" sz="1285"/>
              <a:t> </a:t>
            </a:r>
            <a:br>
              <a:rPr b="1" lang="it" sz="1285"/>
            </a:br>
            <a:r>
              <a:rPr lang="it" sz="1285">
                <a:latin typeface="Calibri"/>
                <a:ea typeface="Calibri"/>
                <a:cs typeface="Calibri"/>
                <a:sym typeface="Calibri"/>
              </a:rPr>
              <a:t>It means to decide who will have access to your data and how</a:t>
            </a:r>
            <a:endParaRPr sz="1285">
              <a:latin typeface="Calibri"/>
              <a:ea typeface="Calibri"/>
              <a:cs typeface="Calibri"/>
              <a:sym typeface="Calibri"/>
            </a:endParaRPr>
          </a:p>
          <a:p>
            <a:pPr indent="0" lvl="0" marL="0" rtl="0" algn="l">
              <a:lnSpc>
                <a:spcPct val="100000"/>
              </a:lnSpc>
              <a:spcBef>
                <a:spcPts val="600"/>
              </a:spcBef>
              <a:spcAft>
                <a:spcPts val="0"/>
              </a:spcAft>
              <a:buNone/>
            </a:pPr>
            <a:r>
              <a:rPr b="1" lang="it" sz="1285">
                <a:solidFill>
                  <a:schemeClr val="accent3"/>
                </a:solidFill>
              </a:rPr>
              <a:t>Persistent identifiers</a:t>
            </a:r>
            <a:br>
              <a:rPr b="1" lang="it" sz="1285"/>
            </a:br>
            <a:r>
              <a:rPr lang="it" sz="1285">
                <a:latin typeface="Calibri"/>
                <a:ea typeface="Calibri"/>
                <a:cs typeface="Calibri"/>
                <a:sym typeface="Calibri"/>
              </a:rPr>
              <a:t>Persistent links to data that allows other to find and cite (give credit to) your data.</a:t>
            </a:r>
            <a:endParaRPr sz="1285">
              <a:latin typeface="Calibri"/>
              <a:ea typeface="Calibri"/>
              <a:cs typeface="Calibri"/>
              <a:sym typeface="Calibri"/>
            </a:endParaRPr>
          </a:p>
          <a:p>
            <a:pPr indent="0" lvl="0" marL="0" rtl="0" algn="l">
              <a:lnSpc>
                <a:spcPct val="100000"/>
              </a:lnSpc>
              <a:spcBef>
                <a:spcPts val="600"/>
              </a:spcBef>
              <a:spcAft>
                <a:spcPts val="600"/>
              </a:spcAft>
              <a:buNone/>
            </a:pPr>
            <a:r>
              <a:rPr b="1" lang="it" sz="1285">
                <a:solidFill>
                  <a:schemeClr val="accent3"/>
                </a:solidFill>
              </a:rPr>
              <a:t>Licenses</a:t>
            </a:r>
            <a:br>
              <a:rPr b="1" lang="it" sz="1285">
                <a:solidFill>
                  <a:schemeClr val="lt1"/>
                </a:solidFill>
                <a:highlight>
                  <a:schemeClr val="accent3"/>
                </a:highlight>
              </a:rPr>
            </a:br>
            <a:r>
              <a:rPr lang="it" sz="1285">
                <a:latin typeface="Calibri"/>
                <a:ea typeface="Calibri"/>
                <a:cs typeface="Calibri"/>
                <a:sym typeface="Calibri"/>
              </a:rPr>
              <a:t>Are used to tell others how they can reuse your data. </a:t>
            </a:r>
            <a:endParaRPr sz="1285">
              <a:latin typeface="Calibri"/>
              <a:ea typeface="Calibri"/>
              <a:cs typeface="Calibri"/>
              <a:sym typeface="Calibri"/>
            </a:endParaRPr>
          </a:p>
        </p:txBody>
      </p:sp>
      <p:sp>
        <p:nvSpPr>
          <p:cNvPr id="331" name="Google Shape;331;p5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540"/>
              <a:t>FAIRification basics</a:t>
            </a:r>
            <a:endParaRPr sz="354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0"/>
          <p:cNvSpPr txBox="1"/>
          <p:nvPr>
            <p:ph idx="1" type="body"/>
          </p:nvPr>
        </p:nvSpPr>
        <p:spPr>
          <a:xfrm>
            <a:off x="729450" y="2078875"/>
            <a:ext cx="7688700" cy="2261100"/>
          </a:xfrm>
          <a:prstGeom prst="rect">
            <a:avLst/>
          </a:prstGeom>
          <a:noFill/>
          <a:ln>
            <a:noFill/>
          </a:ln>
        </p:spPr>
        <p:txBody>
          <a:bodyPr anchorCtr="0" anchor="t" bIns="0" lIns="0" spcFirstLastPara="1" rIns="0" wrap="square" tIns="101250">
            <a:noAutofit/>
          </a:bodyPr>
          <a:lstStyle/>
          <a:p>
            <a:pPr indent="-207009" lvl="0" marL="215900" rtl="0" algn="l">
              <a:lnSpc>
                <a:spcPct val="70000"/>
              </a:lnSpc>
              <a:spcBef>
                <a:spcPts val="0"/>
              </a:spcBef>
              <a:spcAft>
                <a:spcPts val="0"/>
              </a:spcAft>
              <a:buClr>
                <a:srgbClr val="6A6A6A"/>
              </a:buClr>
              <a:buSzPts val="1660"/>
              <a:buFont typeface="Calibri"/>
              <a:buChar char="•"/>
            </a:pPr>
            <a:r>
              <a:rPr b="0" lang="it" sz="1660">
                <a:latin typeface="Calibri"/>
                <a:ea typeface="Calibri"/>
                <a:cs typeface="Calibri"/>
                <a:sym typeface="Calibri"/>
              </a:rPr>
              <a:t>Specifies the context that led to the creation/collection of your data to make them understandable </a:t>
            </a:r>
            <a:endParaRPr sz="1660">
              <a:latin typeface="Calibri"/>
              <a:ea typeface="Calibri"/>
              <a:cs typeface="Calibri"/>
              <a:sym typeface="Calibri"/>
            </a:endParaRPr>
          </a:p>
          <a:p>
            <a:pPr indent="-207009" lvl="0" marL="215900" rtl="0" algn="l">
              <a:lnSpc>
                <a:spcPct val="70000"/>
              </a:lnSpc>
              <a:spcBef>
                <a:spcPts val="700"/>
              </a:spcBef>
              <a:spcAft>
                <a:spcPts val="0"/>
              </a:spcAft>
              <a:buClr>
                <a:srgbClr val="6A6A6A"/>
              </a:buClr>
              <a:buSzPts val="1660"/>
              <a:buFont typeface="Calibri"/>
              <a:buChar char="•"/>
            </a:pPr>
            <a:r>
              <a:rPr b="0" lang="it" sz="1660">
                <a:latin typeface="Calibri"/>
                <a:ea typeface="Calibri"/>
                <a:cs typeface="Calibri"/>
                <a:sym typeface="Calibri"/>
              </a:rPr>
              <a:t>At the beginning of a new (project) activity, you need to clearly define with your colleagues the strategy to structure and document your data. </a:t>
            </a:r>
            <a:endParaRPr sz="1660">
              <a:latin typeface="Calibri"/>
              <a:ea typeface="Calibri"/>
              <a:cs typeface="Calibri"/>
              <a:sym typeface="Calibri"/>
            </a:endParaRPr>
          </a:p>
          <a:p>
            <a:pPr indent="-207009" lvl="0" marL="215900" rtl="0" algn="l">
              <a:lnSpc>
                <a:spcPct val="70000"/>
              </a:lnSpc>
              <a:spcBef>
                <a:spcPts val="700"/>
              </a:spcBef>
              <a:spcAft>
                <a:spcPts val="0"/>
              </a:spcAft>
              <a:buClr>
                <a:srgbClr val="6A6A6A"/>
              </a:buClr>
              <a:buSzPts val="1660"/>
              <a:buFont typeface="Calibri"/>
              <a:buChar char="•"/>
            </a:pPr>
            <a:r>
              <a:rPr b="0" lang="it" sz="1660">
                <a:latin typeface="Calibri"/>
                <a:ea typeface="Calibri"/>
                <a:cs typeface="Calibri"/>
                <a:sym typeface="Calibri"/>
              </a:rPr>
              <a:t>Document every detail of data collection/generation:</a:t>
            </a:r>
            <a:endParaRPr sz="1660">
              <a:latin typeface="Calibri"/>
              <a:ea typeface="Calibri"/>
              <a:cs typeface="Calibri"/>
              <a:sym typeface="Calibri"/>
            </a:endParaRPr>
          </a:p>
          <a:p>
            <a:pPr indent="-188595" lvl="1" marL="469900" rtl="0" algn="l">
              <a:lnSpc>
                <a:spcPct val="70000"/>
              </a:lnSpc>
              <a:spcBef>
                <a:spcPts val="600"/>
              </a:spcBef>
              <a:spcAft>
                <a:spcPts val="0"/>
              </a:spcAft>
              <a:buSzPts val="1170"/>
              <a:buFont typeface="Calibri"/>
              <a:buChar char="○"/>
            </a:pPr>
            <a:r>
              <a:rPr lang="it" sz="1660">
                <a:latin typeface="Calibri"/>
                <a:ea typeface="Calibri"/>
                <a:cs typeface="Calibri"/>
                <a:sym typeface="Calibri"/>
              </a:rPr>
              <a:t>Methods</a:t>
            </a:r>
            <a:endParaRPr sz="1660">
              <a:latin typeface="Calibri"/>
              <a:ea typeface="Calibri"/>
              <a:cs typeface="Calibri"/>
              <a:sym typeface="Calibri"/>
            </a:endParaRPr>
          </a:p>
          <a:p>
            <a:pPr indent="-188595" lvl="1" marL="469900" rtl="0" algn="l">
              <a:lnSpc>
                <a:spcPct val="70000"/>
              </a:lnSpc>
              <a:spcBef>
                <a:spcPts val="600"/>
              </a:spcBef>
              <a:spcAft>
                <a:spcPts val="0"/>
              </a:spcAft>
              <a:buSzPts val="1170"/>
              <a:buFont typeface="Calibri"/>
              <a:buChar char="○"/>
            </a:pPr>
            <a:r>
              <a:rPr lang="it" sz="1660">
                <a:latin typeface="Calibri"/>
                <a:ea typeface="Calibri"/>
                <a:cs typeface="Calibri"/>
                <a:sym typeface="Calibri"/>
              </a:rPr>
              <a:t>Tools</a:t>
            </a:r>
            <a:endParaRPr sz="1660">
              <a:latin typeface="Calibri"/>
              <a:ea typeface="Calibri"/>
              <a:cs typeface="Calibri"/>
              <a:sym typeface="Calibri"/>
            </a:endParaRPr>
          </a:p>
          <a:p>
            <a:pPr indent="-188595" lvl="1" marL="469900" rtl="0" algn="l">
              <a:lnSpc>
                <a:spcPct val="70000"/>
              </a:lnSpc>
              <a:spcBef>
                <a:spcPts val="600"/>
              </a:spcBef>
              <a:spcAft>
                <a:spcPts val="0"/>
              </a:spcAft>
              <a:buSzPts val="1170"/>
              <a:buFont typeface="Calibri"/>
              <a:buChar char="○"/>
            </a:pPr>
            <a:r>
              <a:rPr lang="it" sz="1660">
                <a:latin typeface="Calibri"/>
                <a:ea typeface="Calibri"/>
                <a:cs typeface="Calibri"/>
                <a:sym typeface="Calibri"/>
              </a:rPr>
              <a:t>Software </a:t>
            </a:r>
            <a:endParaRPr sz="1660">
              <a:latin typeface="Calibri"/>
              <a:ea typeface="Calibri"/>
              <a:cs typeface="Calibri"/>
              <a:sym typeface="Calibri"/>
            </a:endParaRPr>
          </a:p>
          <a:p>
            <a:pPr indent="-188595" lvl="1" marL="469900" rtl="0" algn="l">
              <a:lnSpc>
                <a:spcPct val="70000"/>
              </a:lnSpc>
              <a:spcBef>
                <a:spcPts val="600"/>
              </a:spcBef>
              <a:spcAft>
                <a:spcPts val="0"/>
              </a:spcAft>
              <a:buSzPts val="1170"/>
              <a:buFont typeface="Calibri"/>
              <a:buChar char="○"/>
            </a:pPr>
            <a:r>
              <a:rPr lang="it" sz="1660">
                <a:latin typeface="Calibri"/>
                <a:ea typeface="Calibri"/>
                <a:cs typeface="Calibri"/>
                <a:sym typeface="Calibri"/>
              </a:rPr>
              <a:t>Processes (who worked with the data? What did he/she did with the data? What are the relation to other data and/or publications?)</a:t>
            </a:r>
            <a:endParaRPr sz="1660">
              <a:latin typeface="Calibri"/>
              <a:ea typeface="Calibri"/>
              <a:cs typeface="Calibri"/>
              <a:sym typeface="Calibri"/>
            </a:endParaRPr>
          </a:p>
          <a:p>
            <a:pPr indent="-188595" lvl="1" marL="469900" rtl="0" algn="l">
              <a:lnSpc>
                <a:spcPct val="70000"/>
              </a:lnSpc>
              <a:spcBef>
                <a:spcPts val="600"/>
              </a:spcBef>
              <a:spcAft>
                <a:spcPts val="0"/>
              </a:spcAft>
              <a:buSzPts val="1170"/>
              <a:buFont typeface="Calibri"/>
              <a:buChar char="○"/>
            </a:pPr>
            <a:r>
              <a:rPr lang="it" sz="1660">
                <a:latin typeface="Calibri"/>
                <a:ea typeface="Calibri"/>
                <a:cs typeface="Calibri"/>
                <a:sym typeface="Calibri"/>
              </a:rPr>
              <a:t>Metadata</a:t>
            </a:r>
            <a:endParaRPr sz="1660">
              <a:latin typeface="Calibri"/>
              <a:ea typeface="Calibri"/>
              <a:cs typeface="Calibri"/>
              <a:sym typeface="Calibri"/>
            </a:endParaRPr>
          </a:p>
          <a:p>
            <a:pPr indent="-101600" lvl="0" marL="215900" rtl="0" algn="l">
              <a:lnSpc>
                <a:spcPct val="70000"/>
              </a:lnSpc>
              <a:spcBef>
                <a:spcPts val="700"/>
              </a:spcBef>
              <a:spcAft>
                <a:spcPts val="0"/>
              </a:spcAft>
              <a:buClr>
                <a:srgbClr val="6A6A6A"/>
              </a:buClr>
              <a:buSzPts val="1260"/>
              <a:buFont typeface="Arial"/>
              <a:buNone/>
            </a:pPr>
            <a:r>
              <a:t/>
            </a:r>
            <a:endParaRPr b="0" sz="1870">
              <a:latin typeface="Calibri"/>
              <a:ea typeface="Calibri"/>
              <a:cs typeface="Calibri"/>
              <a:sym typeface="Calibri"/>
            </a:endParaRPr>
          </a:p>
        </p:txBody>
      </p:sp>
      <p:sp>
        <p:nvSpPr>
          <p:cNvPr id="338" name="Google Shape;338;p6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540"/>
              <a:t>Documentation</a:t>
            </a:r>
            <a:endParaRPr sz="3540"/>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