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Lato"/>
      <p:regular r:id="rId28"/>
      <p:bold r:id="rId29"/>
      <p:italic r:id="rId30"/>
      <p:boldItalic r:id="rId31"/>
    </p:embeddedFont>
    <p:embeddedFont>
      <p:font typeface="Poppins"/>
      <p:regular r:id="rId32"/>
      <p:bold r:id="rId33"/>
      <p:italic r:id="rId34"/>
      <p:boldItalic r:id="rId35"/>
    </p:embeddedFont>
    <p:embeddedFont>
      <p:font typeface="Poppins SemiBol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ato-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33" Type="http://schemas.openxmlformats.org/officeDocument/2006/relationships/font" Target="fonts/Poppins-bold.fntdata"/><Relationship Id="rId10" Type="http://schemas.openxmlformats.org/officeDocument/2006/relationships/slide" Target="slides/slide5.xml"/><Relationship Id="rId32" Type="http://schemas.openxmlformats.org/officeDocument/2006/relationships/font" Target="fonts/Poppins-regular.fntdata"/><Relationship Id="rId13" Type="http://schemas.openxmlformats.org/officeDocument/2006/relationships/slide" Target="slides/slide8.xml"/><Relationship Id="rId35" Type="http://schemas.openxmlformats.org/officeDocument/2006/relationships/font" Target="fonts/Poppins-boldItalic.fntdata"/><Relationship Id="rId12" Type="http://schemas.openxmlformats.org/officeDocument/2006/relationships/slide" Target="slides/slide7.xml"/><Relationship Id="rId34" Type="http://schemas.openxmlformats.org/officeDocument/2006/relationships/font" Target="fonts/Poppins-italic.fntdata"/><Relationship Id="rId15" Type="http://schemas.openxmlformats.org/officeDocument/2006/relationships/slide" Target="slides/slide10.xml"/><Relationship Id="rId37" Type="http://schemas.openxmlformats.org/officeDocument/2006/relationships/font" Target="fonts/PoppinsSemiBold-bold.fntdata"/><Relationship Id="rId14" Type="http://schemas.openxmlformats.org/officeDocument/2006/relationships/slide" Target="slides/slide9.xml"/><Relationship Id="rId36" Type="http://schemas.openxmlformats.org/officeDocument/2006/relationships/font" Target="fonts/PoppinsSemiBold-regular.fntdata"/><Relationship Id="rId17" Type="http://schemas.openxmlformats.org/officeDocument/2006/relationships/slide" Target="slides/slide12.xml"/><Relationship Id="rId39" Type="http://schemas.openxmlformats.org/officeDocument/2006/relationships/font" Target="fonts/PoppinsSemiBold-boldItalic.fntdata"/><Relationship Id="rId16" Type="http://schemas.openxmlformats.org/officeDocument/2006/relationships/slide" Target="slides/slide11.xml"/><Relationship Id="rId38" Type="http://schemas.openxmlformats.org/officeDocument/2006/relationships/font" Target="fonts/PoppinsSemi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0585ff8ac_0_11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0585ff8ac_0_1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0585ff8ac_0_57: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00585ff8ac_0_57: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100585ff8ac_0_57: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0585ff8ac_0_65: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100585ff8ac_0_65: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100585ff8ac_0_65: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00585ff8ac_0_71: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100585ff8ac_0_71: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 sz="1200">
                <a:solidFill>
                  <a:srgbClr val="333333"/>
                </a:solidFill>
                <a:highlight>
                  <a:srgbClr val="FFFFFF"/>
                </a:highlight>
                <a:latin typeface="Lato"/>
                <a:ea typeface="Lato"/>
                <a:cs typeface="Lato"/>
                <a:sym typeface="Lato"/>
              </a:rPr>
              <a:t>protocol i.e. http(s) or ftp. A1.1 To maximise data reuse, the protocol should be free (no-cost) and open (-sourced) and thus globally implementable to facilitate data retrieval. Anyone with a computer and an internet connection can access at least the metadata. HTTP, FTP, SMTP, … A1.2 This is a key, but often misunderstood, element of FAIR. The ‘A’ in FAIR does not necessarily mean ‘open’ or ‘free’. Rather, it implies that one should provide the exact conditions under which the data are accessible. Hence, even heavily protected and private data can be FAIR. </a:t>
            </a:r>
            <a:endParaRPr sz="1200">
              <a:solidFill>
                <a:srgbClr val="333333"/>
              </a:solidFill>
              <a:highlight>
                <a:srgbClr val="FFFFFF"/>
              </a:highlight>
              <a:latin typeface="Lato"/>
              <a:ea typeface="Lato"/>
              <a:cs typeface="Lato"/>
              <a:sym typeface="Lato"/>
            </a:endParaRPr>
          </a:p>
          <a:p>
            <a:pPr indent="0" lvl="0" marL="0" rtl="0" algn="l">
              <a:lnSpc>
                <a:spcPct val="100000"/>
              </a:lnSpc>
              <a:spcBef>
                <a:spcPts val="0"/>
              </a:spcBef>
              <a:spcAft>
                <a:spcPts val="0"/>
              </a:spcAft>
              <a:buSzPts val="1400"/>
              <a:buNone/>
            </a:pPr>
            <a:r>
              <a:t/>
            </a:r>
            <a:endParaRPr sz="1200">
              <a:solidFill>
                <a:srgbClr val="333333"/>
              </a:solidFill>
              <a:highlight>
                <a:srgbClr val="FFFFFF"/>
              </a:highlight>
              <a:latin typeface="Lato"/>
              <a:ea typeface="Lato"/>
              <a:cs typeface="Lato"/>
              <a:sym typeface="Lato"/>
            </a:endParaRPr>
          </a:p>
        </p:txBody>
      </p:sp>
      <p:sp>
        <p:nvSpPr>
          <p:cNvPr id="200" name="Google Shape;200;g100585ff8ac_0_71: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0585ff8ac_0_79: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100585ff8ac_0_79: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100585ff8ac_0_79: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00585ff8ac_0_96: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100585ff8ac_0_96: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
              <a:t>I1 </a:t>
            </a:r>
            <a:r>
              <a:rPr lang="it">
                <a:latin typeface="Lato"/>
                <a:ea typeface="Lato"/>
                <a:cs typeface="Lato"/>
                <a:sym typeface="Lato"/>
              </a:rPr>
              <a:t>Understandable to humans (no dead languages), besides data</a:t>
            </a:r>
            <a:r>
              <a:rPr lang="it">
                <a:solidFill>
                  <a:srgbClr val="333333"/>
                </a:solidFill>
                <a:highlight>
                  <a:srgbClr val="FFFFFF"/>
                </a:highlight>
                <a:latin typeface="Lato"/>
                <a:ea typeface="Lato"/>
                <a:cs typeface="Lato"/>
                <a:sym typeface="Lato"/>
              </a:rPr>
              <a:t> should be readable for machines without the need for specialised or ad hoc algorithms, translators, or mappings. I2 The controlled vocabulary used to describe datasets needs to be documented and this documentation need to be easily findable. I3 specify if one dataset builds on another data set, if additional datasets are needed to complete the data, or if complementary information is stored in a different dataset.</a:t>
            </a:r>
            <a:endParaRPr>
              <a:latin typeface="Lato"/>
              <a:ea typeface="Lato"/>
              <a:cs typeface="Lato"/>
              <a:sym typeface="Lato"/>
            </a:endParaRPr>
          </a:p>
        </p:txBody>
      </p:sp>
      <p:sp>
        <p:nvSpPr>
          <p:cNvPr id="220" name="Google Shape;220;g100585ff8ac_0_96: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0585ff8ac_0_104: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100585ff8ac_0_104: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100585ff8ac_0_104: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0585ff8ac_0_111: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00585ff8ac_0_111: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
                <a:latin typeface="Lato"/>
                <a:ea typeface="Lato"/>
                <a:cs typeface="Lato"/>
                <a:sym typeface="Lato"/>
              </a:rPr>
              <a:t>R1 </a:t>
            </a:r>
            <a:r>
              <a:rPr lang="it">
                <a:solidFill>
                  <a:srgbClr val="333333"/>
                </a:solidFill>
                <a:highlight>
                  <a:srgbClr val="FFFFFF"/>
                </a:highlight>
                <a:latin typeface="Lato"/>
                <a:ea typeface="Lato"/>
                <a:cs typeface="Lato"/>
                <a:sym typeface="Lato"/>
              </a:rPr>
              <a:t>metadata that richly describes the context under which the data was generated. This may include the experimental protocols, the manufacturer and brand of the machine or sensor that created the data, the species used, the drug regime, etc. R1.3 It is easier to reuse data sets if they are similar: same type of data, data organised in a standardised way, well-established and sustainable file formats, documentation (metadata) following a common template and using common vocabulary.</a:t>
            </a:r>
            <a:endParaRPr>
              <a:latin typeface="Lato"/>
              <a:ea typeface="Lato"/>
              <a:cs typeface="Lato"/>
              <a:sym typeface="Lato"/>
            </a:endParaRPr>
          </a:p>
        </p:txBody>
      </p:sp>
      <p:sp>
        <p:nvSpPr>
          <p:cNvPr id="237" name="Google Shape;237;g100585ff8ac_0_111: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00585ff8ac_0_119: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100585ff8ac_0_119: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100585ff8ac_0_119: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895c695c5_0_13: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f895c695c5_0_13: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f895c695c5_0_13: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0585ff8ac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0585ff8ac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0585ff8ac_0_7: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100585ff8ac_0_7: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100585ff8ac_0_7: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0585ff8ac_0_0: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00585ff8ac_0_0: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100585ff8ac_0_0: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0585ff8ac_0_25: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100585ff8ac_0_25: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100585ff8ac_0_25: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0585ff8ac_0_33: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00585ff8ac_0_33: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100585ff8ac_0_33: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0585ff8ac_0_38: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00585ff8ac_0_38: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100585ff8ac_0_38: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0585ff8ac_0_44: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00585ff8ac_0_44: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100585ff8ac_0_44: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0585ff8ac_0_50: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00585ff8ac_0_50: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100585ff8ac_0_50: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82" name="Shape 82"/>
        <p:cNvGrpSpPr/>
        <p:nvPr/>
      </p:nvGrpSpPr>
      <p:grpSpPr>
        <a:xfrm>
          <a:off x="0" y="0"/>
          <a:ext cx="0" cy="0"/>
          <a:chOff x="0" y="0"/>
          <a:chExt cx="0" cy="0"/>
        </a:xfrm>
      </p:grpSpPr>
      <p:sp>
        <p:nvSpPr>
          <p:cNvPr id="83" name="Google Shape;83;p13"/>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84" name="Google Shape;84;p13"/>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3"/>
          <p:cNvSpPr/>
          <p:nvPr>
            <p:ph idx="2" type="pic"/>
          </p:nvPr>
        </p:nvSpPr>
        <p:spPr>
          <a:xfrm>
            <a:off x="6300192" y="2143186"/>
            <a:ext cx="2589000" cy="2217900"/>
          </a:xfrm>
          <a:prstGeom prst="rect">
            <a:avLst/>
          </a:prstGeom>
          <a:solidFill>
            <a:srgbClr val="D8D8D8"/>
          </a:solidFill>
          <a:ln>
            <a:noFill/>
          </a:ln>
        </p:spPr>
      </p:sp>
      <p:sp>
        <p:nvSpPr>
          <p:cNvPr id="86" name="Google Shape;86;p13"/>
          <p:cNvSpPr/>
          <p:nvPr>
            <p:ph idx="3" type="pic"/>
          </p:nvPr>
        </p:nvSpPr>
        <p:spPr>
          <a:xfrm>
            <a:off x="3270335" y="2143186"/>
            <a:ext cx="2589000" cy="2217900"/>
          </a:xfrm>
          <a:prstGeom prst="rect">
            <a:avLst/>
          </a:prstGeom>
          <a:solidFill>
            <a:srgbClr val="D8D8D8"/>
          </a:solidFill>
          <a:ln>
            <a:noFill/>
          </a:ln>
        </p:spPr>
      </p:sp>
      <p:sp>
        <p:nvSpPr>
          <p:cNvPr id="87" name="Google Shape;87;p13"/>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88" name="Shape 88"/>
        <p:cNvGrpSpPr/>
        <p:nvPr/>
      </p:nvGrpSpPr>
      <p:grpSpPr>
        <a:xfrm>
          <a:off x="0" y="0"/>
          <a:ext cx="0" cy="0"/>
          <a:chOff x="0" y="0"/>
          <a:chExt cx="0" cy="0"/>
        </a:xfrm>
      </p:grpSpPr>
      <p:sp>
        <p:nvSpPr>
          <p:cNvPr id="89" name="Google Shape;89;p1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14"/>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91" name="Shape 91"/>
        <p:cNvGrpSpPr/>
        <p:nvPr/>
      </p:nvGrpSpPr>
      <p:grpSpPr>
        <a:xfrm>
          <a:off x="0" y="0"/>
          <a:ext cx="0" cy="0"/>
          <a:chOff x="0" y="0"/>
          <a:chExt cx="0" cy="0"/>
        </a:xfrm>
      </p:grpSpPr>
      <p:sp>
        <p:nvSpPr>
          <p:cNvPr id="92" name="Google Shape;92;p1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93" name="Google Shape;93;p1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15"/>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p:cSld name="SECTION_HEADER_1">
    <p:bg>
      <p:bgPr>
        <a:solidFill>
          <a:schemeClr val="accent4"/>
        </a:solidFill>
      </p:bgPr>
    </p:bg>
    <p:spTree>
      <p:nvGrpSpPr>
        <p:cNvPr id="95" name="Shape 95"/>
        <p:cNvGrpSpPr/>
        <p:nvPr/>
      </p:nvGrpSpPr>
      <p:grpSpPr>
        <a:xfrm>
          <a:off x="0" y="0"/>
          <a:ext cx="0" cy="0"/>
          <a:chOff x="0" y="0"/>
          <a:chExt cx="0" cy="0"/>
        </a:xfrm>
      </p:grpSpPr>
      <p:sp>
        <p:nvSpPr>
          <p:cNvPr id="96" name="Google Shape;9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97" name="Shape 97"/>
        <p:cNvGrpSpPr/>
        <p:nvPr/>
      </p:nvGrpSpPr>
      <p:grpSpPr>
        <a:xfrm>
          <a:off x="0" y="0"/>
          <a:ext cx="0" cy="0"/>
          <a:chOff x="0" y="0"/>
          <a:chExt cx="0" cy="0"/>
        </a:xfrm>
      </p:grpSpPr>
      <p:sp>
        <p:nvSpPr>
          <p:cNvPr id="98" name="Google Shape;98;p17"/>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99" name="Google Shape;99;p1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 name="Google Shape;100;p17"/>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hyperlink" Target="https://www.go-fair.org/fair-principles/fairification-proces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zenodo.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www.opendoar.org" TargetMode="External"/><Relationship Id="rId5" Type="http://schemas.openxmlformats.org/officeDocument/2006/relationships/hyperlink" Target="https://www.re3data.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hyperlink" Target="http://oad.simmons.edu/oadwiki/Disciplinary_repositories" TargetMode="External"/><Relationship Id="rId4" Type="http://schemas.openxmlformats.org/officeDocument/2006/relationships/hyperlink" Target="https://v2.sherpa.ac.uk/opendoar/" TargetMode="External"/><Relationship Id="rId5" Type="http://schemas.openxmlformats.org/officeDocument/2006/relationships/hyperlink" Target="https://www.re3data.org/" TargetMode="External"/><Relationship Id="rId6" Type="http://schemas.openxmlformats.org/officeDocument/2006/relationships/hyperlink" Target="http://www.zenodo.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doi.org/10.1038/sdata.2016.1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menti.com/"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nature.com/articles/sdata20161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8"/>
          <p:cNvPicPr preferRelativeResize="0"/>
          <p:nvPr/>
        </p:nvPicPr>
        <p:blipFill>
          <a:blip r:embed="rId3">
            <a:alphaModFix/>
          </a:blip>
          <a:stretch>
            <a:fillRect/>
          </a:stretch>
        </p:blipFill>
        <p:spPr>
          <a:xfrm>
            <a:off x="-52425" y="-510450"/>
            <a:ext cx="9196426" cy="5653949"/>
          </a:xfrm>
          <a:prstGeom prst="rect">
            <a:avLst/>
          </a:prstGeom>
          <a:noFill/>
          <a:ln>
            <a:noFill/>
          </a:ln>
        </p:spPr>
      </p:pic>
      <p:sp>
        <p:nvSpPr>
          <p:cNvPr id="106" name="Google Shape;106;p18"/>
          <p:cNvSpPr txBox="1"/>
          <p:nvPr>
            <p:ph type="ctrTitle"/>
          </p:nvPr>
        </p:nvSpPr>
        <p:spPr>
          <a:xfrm>
            <a:off x="727950" y="150820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solidFill>
                  <a:schemeClr val="accent3"/>
                </a:solidFill>
                <a:highlight>
                  <a:schemeClr val="lt1"/>
                </a:highlight>
              </a:rPr>
              <a:t>Open Science </a:t>
            </a:r>
            <a:endParaRPr>
              <a:solidFill>
                <a:schemeClr val="accent3"/>
              </a:solidFill>
              <a:highlight>
                <a:schemeClr val="lt1"/>
              </a:highlight>
            </a:endParaRPr>
          </a:p>
          <a:p>
            <a:pPr indent="0" lvl="0" marL="0" rtl="0" algn="l">
              <a:spcBef>
                <a:spcPts val="0"/>
              </a:spcBef>
              <a:spcAft>
                <a:spcPts val="0"/>
              </a:spcAft>
              <a:buNone/>
            </a:pPr>
            <a:r>
              <a:rPr lang="it">
                <a:solidFill>
                  <a:schemeClr val="accent3"/>
                </a:solidFill>
                <a:highlight>
                  <a:schemeClr val="lt1"/>
                </a:highlight>
              </a:rPr>
              <a:t>in research projects</a:t>
            </a:r>
            <a:endParaRPr>
              <a:solidFill>
                <a:schemeClr val="accent3"/>
              </a:solidFill>
              <a:highlight>
                <a:schemeClr val="lt1"/>
              </a:highlight>
            </a:endParaRPr>
          </a:p>
        </p:txBody>
      </p:sp>
      <p:sp>
        <p:nvSpPr>
          <p:cNvPr id="107" name="Google Shape;107;p18"/>
          <p:cNvSpPr txBox="1"/>
          <p:nvPr>
            <p:ph idx="1" type="subTitle"/>
          </p:nvPr>
        </p:nvSpPr>
        <p:spPr>
          <a:xfrm>
            <a:off x="805825" y="3325300"/>
            <a:ext cx="7688100" cy="141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850">
                <a:solidFill>
                  <a:schemeClr val="accent3"/>
                </a:solidFill>
                <a:highlight>
                  <a:schemeClr val="lt1"/>
                </a:highlight>
              </a:rPr>
              <a:t>More better, Open Science</a:t>
            </a:r>
            <a:endParaRPr sz="1850">
              <a:solidFill>
                <a:schemeClr val="accent3"/>
              </a:solidFill>
              <a:highlight>
                <a:schemeClr val="lt1"/>
              </a:highlight>
            </a:endParaRPr>
          </a:p>
          <a:p>
            <a:pPr indent="0" lvl="0" marL="0" rtl="0" algn="l">
              <a:spcBef>
                <a:spcPts val="0"/>
              </a:spcBef>
              <a:spcAft>
                <a:spcPts val="0"/>
              </a:spcAft>
              <a:buNone/>
            </a:pPr>
            <a:r>
              <a:t/>
            </a:r>
            <a:endParaRPr sz="1850">
              <a:solidFill>
                <a:schemeClr val="accent3"/>
              </a:solidFill>
              <a:highlight>
                <a:schemeClr val="lt1"/>
              </a:highlight>
            </a:endParaRPr>
          </a:p>
          <a:p>
            <a:pPr indent="0" lvl="0" marL="0" rtl="0" algn="l">
              <a:spcBef>
                <a:spcPts val="0"/>
              </a:spcBef>
              <a:spcAft>
                <a:spcPts val="0"/>
              </a:spcAft>
              <a:buNone/>
            </a:pPr>
            <a:r>
              <a:rPr lang="it" sz="1850">
                <a:solidFill>
                  <a:schemeClr val="accent3"/>
                </a:solidFill>
                <a:highlight>
                  <a:schemeClr val="lt1"/>
                </a:highlight>
              </a:rPr>
              <a:t>module 2.3</a:t>
            </a:r>
            <a:endParaRPr sz="1850">
              <a:solidFill>
                <a:schemeClr val="accent3"/>
              </a:solidFill>
              <a:highlight>
                <a:schemeClr val="lt1"/>
              </a:highlight>
            </a:endParaRPr>
          </a:p>
          <a:p>
            <a:pPr indent="0" lvl="0" marL="0" rtl="0" algn="l">
              <a:spcBef>
                <a:spcPts val="0"/>
              </a:spcBef>
              <a:spcAft>
                <a:spcPts val="0"/>
              </a:spcAft>
              <a:buNone/>
            </a:pPr>
            <a:r>
              <a:t/>
            </a:r>
            <a:endParaRPr/>
          </a:p>
        </p:txBody>
      </p:sp>
      <p:sp>
        <p:nvSpPr>
          <p:cNvPr id="108" name="Google Shape;108;p18"/>
          <p:cNvSpPr txBox="1"/>
          <p:nvPr/>
        </p:nvSpPr>
        <p:spPr>
          <a:xfrm>
            <a:off x="3151500" y="4132500"/>
            <a:ext cx="6419100" cy="63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t" sz="1500">
                <a:solidFill>
                  <a:srgbClr val="313131"/>
                </a:solidFill>
                <a:highlight>
                  <a:srgbClr val="FFFFFF"/>
                </a:highlight>
                <a:latin typeface="Poppins"/>
                <a:ea typeface="Poppins"/>
                <a:cs typeface="Poppins"/>
                <a:sym typeface="Poppins"/>
              </a:rPr>
              <a:t>Gina Pavone        </a:t>
            </a:r>
            <a:r>
              <a:rPr lang="it" sz="1200">
                <a:solidFill>
                  <a:srgbClr val="313131"/>
                </a:solidFill>
                <a:highlight>
                  <a:srgbClr val="FFFFFF"/>
                </a:highlight>
                <a:latin typeface="Poppins"/>
                <a:ea typeface="Poppins"/>
                <a:cs typeface="Poppins"/>
                <a:sym typeface="Poppins"/>
              </a:rPr>
              <a:t>0000-0003-0087-2151</a:t>
            </a:r>
            <a:endParaRPr sz="1200">
              <a:solidFill>
                <a:srgbClr val="31313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None/>
            </a:pPr>
            <a:r>
              <a:rPr lang="it" sz="1500">
                <a:solidFill>
                  <a:srgbClr val="313131"/>
                </a:solidFill>
                <a:highlight>
                  <a:srgbClr val="FFFFFF"/>
                </a:highlight>
                <a:latin typeface="Poppins"/>
                <a:ea typeface="Poppins"/>
                <a:cs typeface="Poppins"/>
                <a:sym typeface="Poppins"/>
              </a:rPr>
              <a:t>Emma Lazzeri      </a:t>
            </a:r>
            <a:r>
              <a:rPr lang="it" sz="1200">
                <a:solidFill>
                  <a:srgbClr val="313131"/>
                </a:solidFill>
                <a:highlight>
                  <a:srgbClr val="FFFFFF"/>
                </a:highlight>
                <a:latin typeface="Poppins"/>
                <a:ea typeface="Poppins"/>
                <a:cs typeface="Poppins"/>
                <a:sym typeface="Poppins"/>
              </a:rPr>
              <a:t> 0000-0003-0506-046X </a:t>
            </a:r>
            <a:endParaRPr sz="1200">
              <a:solidFill>
                <a:srgbClr val="31313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None/>
            </a:pPr>
            <a:r>
              <a:rPr lang="it" sz="1200">
                <a:solidFill>
                  <a:srgbClr val="313131"/>
                </a:solidFill>
                <a:highlight>
                  <a:srgbClr val="FFFFFF"/>
                </a:highlight>
                <a:latin typeface="Poppins"/>
                <a:ea typeface="Poppins"/>
                <a:cs typeface="Poppins"/>
                <a:sym typeface="Poppins"/>
              </a:rPr>
              <a:t>8 November 2021</a:t>
            </a:r>
            <a:endParaRPr sz="1500">
              <a:solidFill>
                <a:srgbClr val="313131"/>
              </a:solidFill>
              <a:highlight>
                <a:srgbClr val="FFFFFF"/>
              </a:highlight>
              <a:latin typeface="Poppins"/>
              <a:ea typeface="Poppins"/>
              <a:cs typeface="Poppins"/>
              <a:sym typeface="Poppins"/>
            </a:endParaRPr>
          </a:p>
        </p:txBody>
      </p:sp>
      <p:pic>
        <p:nvPicPr>
          <p:cNvPr id="109" name="Google Shape;109;p18"/>
          <p:cNvPicPr preferRelativeResize="0"/>
          <p:nvPr/>
        </p:nvPicPr>
        <p:blipFill>
          <a:blip r:embed="rId4">
            <a:alphaModFix/>
          </a:blip>
          <a:stretch>
            <a:fillRect/>
          </a:stretch>
        </p:blipFill>
        <p:spPr>
          <a:xfrm>
            <a:off x="6065026" y="4148725"/>
            <a:ext cx="214326" cy="214326"/>
          </a:xfrm>
          <a:prstGeom prst="rect">
            <a:avLst/>
          </a:prstGeom>
          <a:noFill/>
          <a:ln>
            <a:noFill/>
          </a:ln>
        </p:spPr>
      </p:pic>
      <p:pic>
        <p:nvPicPr>
          <p:cNvPr id="110" name="Google Shape;110;p18"/>
          <p:cNvPicPr preferRelativeResize="0"/>
          <p:nvPr/>
        </p:nvPicPr>
        <p:blipFill>
          <a:blip r:embed="rId4">
            <a:alphaModFix/>
          </a:blip>
          <a:stretch>
            <a:fillRect/>
          </a:stretch>
        </p:blipFill>
        <p:spPr>
          <a:xfrm>
            <a:off x="5988826" y="4377325"/>
            <a:ext cx="214326" cy="214326"/>
          </a:xfrm>
          <a:prstGeom prst="rect">
            <a:avLst/>
          </a:prstGeom>
          <a:noFill/>
          <a:ln>
            <a:noFill/>
          </a:ln>
        </p:spPr>
      </p:pic>
      <p:pic>
        <p:nvPicPr>
          <p:cNvPr id="111" name="Google Shape;111;p18"/>
          <p:cNvPicPr preferRelativeResize="0"/>
          <p:nvPr/>
        </p:nvPicPr>
        <p:blipFill>
          <a:blip r:embed="rId5">
            <a:alphaModFix/>
          </a:blip>
          <a:stretch>
            <a:fillRect/>
          </a:stretch>
        </p:blipFill>
        <p:spPr>
          <a:xfrm>
            <a:off x="-52425" y="4533900"/>
            <a:ext cx="1695450"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Lente di ingrandimento" id="186" name="Google Shape;186;p27"/>
          <p:cNvPicPr preferRelativeResize="0"/>
          <p:nvPr/>
        </p:nvPicPr>
        <p:blipFill rotWithShape="1">
          <a:blip r:embed="rId3">
            <a:alphaModFix/>
          </a:blip>
          <a:srcRect b="0" l="29" r="39" t="0"/>
          <a:stretch/>
        </p:blipFill>
        <p:spPr>
          <a:xfrm>
            <a:off x="6278999" y="917099"/>
            <a:ext cx="1651800" cy="1654800"/>
          </a:xfrm>
          <a:prstGeom prst="ellipse">
            <a:avLst/>
          </a:prstGeom>
          <a:solidFill>
            <a:srgbClr val="FEFFFF"/>
          </a:solidFill>
          <a:ln cap="flat" cmpd="sng" w="79375">
            <a:solidFill>
              <a:srgbClr val="3889DE"/>
            </a:solidFill>
            <a:prstDash val="solid"/>
            <a:round/>
            <a:headEnd len="sm" w="sm" type="none"/>
            <a:tailEnd len="sm" w="sm" type="none"/>
          </a:ln>
        </p:spPr>
      </p:pic>
      <p:sp>
        <p:nvSpPr>
          <p:cNvPr id="187" name="Google Shape;187;p27"/>
          <p:cNvSpPr txBox="1"/>
          <p:nvPr/>
        </p:nvSpPr>
        <p:spPr>
          <a:xfrm>
            <a:off x="5909447" y="2799642"/>
            <a:ext cx="2392800" cy="3906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it" sz="1800">
                <a:solidFill>
                  <a:srgbClr val="2D3292"/>
                </a:solidFill>
                <a:latin typeface="Calibri"/>
                <a:ea typeface="Calibri"/>
                <a:cs typeface="Calibri"/>
                <a:sym typeface="Calibri"/>
              </a:rPr>
              <a:t>Findable</a:t>
            </a:r>
            <a:endParaRPr b="1" sz="1800">
              <a:solidFill>
                <a:srgbClr val="2D3292"/>
              </a:solidFill>
              <a:latin typeface="Calibri"/>
              <a:ea typeface="Calibri"/>
              <a:cs typeface="Calibri"/>
              <a:sym typeface="Calibri"/>
            </a:endParaRPr>
          </a:p>
        </p:txBody>
      </p:sp>
      <p:sp>
        <p:nvSpPr>
          <p:cNvPr id="188" name="Google Shape;188;p27"/>
          <p:cNvSpPr txBox="1"/>
          <p:nvPr/>
        </p:nvSpPr>
        <p:spPr>
          <a:xfrm>
            <a:off x="5826225" y="2842075"/>
            <a:ext cx="2840400" cy="1992900"/>
          </a:xfrm>
          <a:prstGeom prst="rect">
            <a:avLst/>
          </a:prstGeom>
          <a:noFill/>
          <a:ln>
            <a:noFill/>
          </a:ln>
        </p:spPr>
        <p:txBody>
          <a:bodyPr anchorCtr="0" anchor="t" bIns="0" lIns="0" spcFirstLastPara="1" rIns="0" wrap="square" tIns="72000">
            <a:noAutofit/>
          </a:bodyPr>
          <a:lstStyle/>
          <a:p>
            <a:pPr indent="0" lvl="0" marL="0" rtl="0" algn="ctr">
              <a:spcBef>
                <a:spcPts val="0"/>
              </a:spcBef>
              <a:spcAft>
                <a:spcPts val="0"/>
              </a:spcAft>
              <a:buNone/>
            </a:pPr>
            <a:r>
              <a:t/>
            </a:r>
            <a:endParaRPr>
              <a:solidFill>
                <a:srgbClr val="2D3292"/>
              </a:solidFill>
              <a:latin typeface="Calibri"/>
              <a:ea typeface="Calibri"/>
              <a:cs typeface="Calibri"/>
              <a:sym typeface="Calibri"/>
            </a:endParaRPr>
          </a:p>
          <a:p>
            <a:pPr indent="0" lvl="0" marL="0" rtl="0" algn="l">
              <a:spcBef>
                <a:spcPts val="0"/>
              </a:spcBef>
              <a:spcAft>
                <a:spcPts val="0"/>
              </a:spcAft>
              <a:buNone/>
            </a:pPr>
            <a:r>
              <a:rPr lang="it">
                <a:solidFill>
                  <a:srgbClr val="353535"/>
                </a:solidFill>
                <a:latin typeface="Calibri"/>
                <a:ea typeface="Calibri"/>
                <a:cs typeface="Calibri"/>
                <a:sym typeface="Calibri"/>
              </a:rPr>
              <a:t>F1. (meta) data are assigned a globally unique and persistent identifier</a:t>
            </a:r>
            <a:endParaRPr>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F2. data are described with rich metadata </a:t>
            </a:r>
            <a:endParaRPr>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F3. metadata clearly and explicitly include the identifier of the data it describes</a:t>
            </a:r>
            <a:endParaRPr>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F4. (meta)data are registered or indexed in a searchable resource</a:t>
            </a:r>
            <a:endParaRPr>
              <a:solidFill>
                <a:srgbClr val="353535"/>
              </a:solidFill>
              <a:latin typeface="Calibri"/>
              <a:ea typeface="Calibri"/>
              <a:cs typeface="Calibri"/>
              <a:sym typeface="Calibri"/>
            </a:endParaRPr>
          </a:p>
          <a:p>
            <a:pPr indent="0" lvl="0" marL="0" rtl="0" algn="ctr">
              <a:spcBef>
                <a:spcPts val="3900"/>
              </a:spcBef>
              <a:spcAft>
                <a:spcPts val="0"/>
              </a:spcAft>
              <a:buClr>
                <a:schemeClr val="dk1"/>
              </a:buClr>
              <a:buSzPts val="1100"/>
              <a:buFont typeface="Arial"/>
              <a:buNone/>
            </a:pPr>
            <a:r>
              <a:t/>
            </a:r>
            <a:endParaRPr>
              <a:solidFill>
                <a:srgbClr val="353535"/>
              </a:solidFill>
              <a:latin typeface="Calibri"/>
              <a:ea typeface="Calibri"/>
              <a:cs typeface="Calibri"/>
              <a:sym typeface="Calibri"/>
            </a:endParaRPr>
          </a:p>
          <a:p>
            <a:pPr indent="0" lvl="0" marL="0" rtl="0" algn="ctr">
              <a:spcBef>
                <a:spcPts val="3900"/>
              </a:spcBef>
              <a:spcAft>
                <a:spcPts val="0"/>
              </a:spcAft>
              <a:buNone/>
            </a:pPr>
            <a:r>
              <a:t/>
            </a:r>
            <a:endParaRPr>
              <a:solidFill>
                <a:srgbClr val="353535"/>
              </a:solidFill>
              <a:latin typeface="Calibri"/>
              <a:ea typeface="Calibri"/>
              <a:cs typeface="Calibri"/>
              <a:sym typeface="Calibri"/>
            </a:endParaRPr>
          </a:p>
        </p:txBody>
      </p:sp>
      <p:sp>
        <p:nvSpPr>
          <p:cNvPr id="189" name="Google Shape;189;p27"/>
          <p:cNvSpPr txBox="1"/>
          <p:nvPr/>
        </p:nvSpPr>
        <p:spPr>
          <a:xfrm>
            <a:off x="619250" y="1305800"/>
            <a:ext cx="4374900" cy="3919800"/>
          </a:xfrm>
          <a:prstGeom prst="rect">
            <a:avLst/>
          </a:prstGeom>
          <a:noFill/>
          <a:ln>
            <a:noFill/>
          </a:ln>
        </p:spPr>
        <p:txBody>
          <a:bodyPr anchorCtr="0" anchor="t" bIns="91425" lIns="91425" spcFirstLastPara="1" rIns="91425" wrap="square" tIns="91425">
            <a:spAutoFit/>
          </a:bodyPr>
          <a:lstStyle/>
          <a:p>
            <a:pPr indent="-209550" lvl="0" marL="215900" rtl="0" algn="l">
              <a:spcBef>
                <a:spcPts val="0"/>
              </a:spcBef>
              <a:spcAft>
                <a:spcPts val="0"/>
              </a:spcAft>
              <a:buClr>
                <a:schemeClr val="dk2"/>
              </a:buClr>
              <a:buSzPts val="2100"/>
              <a:buFont typeface="Calibri"/>
              <a:buChar char="•"/>
            </a:pPr>
            <a:r>
              <a:rPr lang="it" sz="2100">
                <a:solidFill>
                  <a:schemeClr val="dk2"/>
                </a:solidFill>
                <a:latin typeface="Calibri"/>
                <a:ea typeface="Calibri"/>
                <a:cs typeface="Calibri"/>
                <a:sym typeface="Calibri"/>
              </a:rPr>
              <a:t>The first step in (re)using data is to find them. </a:t>
            </a:r>
            <a:endParaRPr b="1" sz="2100">
              <a:solidFill>
                <a:schemeClr val="dk2"/>
              </a:solidFill>
              <a:latin typeface="Calibri"/>
              <a:ea typeface="Calibri"/>
              <a:cs typeface="Calibri"/>
              <a:sym typeface="Calibri"/>
            </a:endParaRPr>
          </a:p>
          <a:p>
            <a:pPr indent="-209550" lvl="0" marL="215900" rtl="0" algn="l">
              <a:spcBef>
                <a:spcPts val="700"/>
              </a:spcBef>
              <a:spcAft>
                <a:spcPts val="0"/>
              </a:spcAft>
              <a:buClr>
                <a:schemeClr val="dk2"/>
              </a:buClr>
              <a:buSzPts val="2100"/>
              <a:buFont typeface="Calibri"/>
              <a:buChar char="•"/>
            </a:pPr>
            <a:r>
              <a:rPr lang="it" sz="2100">
                <a:solidFill>
                  <a:schemeClr val="dk2"/>
                </a:solidFill>
                <a:latin typeface="Calibri"/>
                <a:ea typeface="Calibri"/>
                <a:cs typeface="Calibri"/>
                <a:sym typeface="Calibri"/>
              </a:rPr>
              <a:t>Metadata and data should be easy to find for both humans and computers. </a:t>
            </a:r>
            <a:endParaRPr b="1" sz="2100">
              <a:solidFill>
                <a:schemeClr val="dk2"/>
              </a:solidFill>
              <a:latin typeface="Calibri"/>
              <a:ea typeface="Calibri"/>
              <a:cs typeface="Calibri"/>
              <a:sym typeface="Calibri"/>
            </a:endParaRPr>
          </a:p>
          <a:p>
            <a:pPr indent="-209550" lvl="0" marL="215900" rtl="0" algn="l">
              <a:spcBef>
                <a:spcPts val="700"/>
              </a:spcBef>
              <a:spcAft>
                <a:spcPts val="0"/>
              </a:spcAft>
              <a:buClr>
                <a:schemeClr val="dk2"/>
              </a:buClr>
              <a:buSzPts val="2100"/>
              <a:buChar char="•"/>
            </a:pPr>
            <a:r>
              <a:rPr lang="it" sz="2100">
                <a:solidFill>
                  <a:schemeClr val="dk2"/>
                </a:solidFill>
                <a:latin typeface="Calibri"/>
                <a:ea typeface="Calibri"/>
                <a:cs typeface="Calibri"/>
                <a:sym typeface="Calibri"/>
              </a:rPr>
              <a:t>Machine-readable metadata are essential for automatic discovery of datasets and services, so this is an essential component of the </a:t>
            </a:r>
            <a:r>
              <a:rPr b="1" lang="it" sz="2100" u="sng">
                <a:solidFill>
                  <a:schemeClr val="dk2"/>
                </a:solidFill>
                <a:latin typeface="Calibri"/>
                <a:ea typeface="Calibri"/>
                <a:cs typeface="Calibri"/>
                <a:sym typeface="Calibri"/>
                <a:hlinkClick r:id="rId4">
                  <a:extLst>
                    <a:ext uri="{A12FA001-AC4F-418D-AE19-62706E023703}">
                      <ahyp:hlinkClr val="tx"/>
                    </a:ext>
                  </a:extLst>
                </a:hlinkClick>
              </a:rPr>
              <a:t>FAIRification process</a:t>
            </a:r>
            <a:r>
              <a:rPr lang="it" sz="2100">
                <a:solidFill>
                  <a:schemeClr val="dk2"/>
                </a:solidFill>
                <a:latin typeface="Calibri"/>
                <a:ea typeface="Calibri"/>
                <a:cs typeface="Calibri"/>
                <a:sym typeface="Calibri"/>
              </a:rPr>
              <a:t>.</a:t>
            </a:r>
            <a:endParaRPr b="1" sz="2100">
              <a:solidFill>
                <a:schemeClr val="dk2"/>
              </a:solidFill>
              <a:latin typeface="Calibri"/>
              <a:ea typeface="Calibri"/>
              <a:cs typeface="Calibri"/>
              <a:sym typeface="Calibri"/>
            </a:endParaRPr>
          </a:p>
          <a:p>
            <a:pPr indent="0" lvl="0" marL="0" rtl="0" algn="l">
              <a:spcBef>
                <a:spcPts val="0"/>
              </a:spcBef>
              <a:spcAft>
                <a:spcPts val="0"/>
              </a:spcAft>
              <a:buNone/>
            </a:pPr>
            <a:r>
              <a:t/>
            </a:r>
            <a:endParaRPr sz="210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idx="4294967295" type="body"/>
          </p:nvPr>
        </p:nvSpPr>
        <p:spPr>
          <a:xfrm>
            <a:off x="785100" y="2866475"/>
            <a:ext cx="7694700" cy="1788000"/>
          </a:xfrm>
          <a:prstGeom prst="rect">
            <a:avLst/>
          </a:prstGeom>
          <a:noFill/>
          <a:ln>
            <a:noFill/>
          </a:ln>
        </p:spPr>
        <p:txBody>
          <a:bodyPr anchorCtr="0" anchor="t" bIns="101250" lIns="0" spcFirstLastPara="1" rIns="0" wrap="square" tIns="101250">
            <a:normAutofit/>
          </a:bodyPr>
          <a:lstStyle/>
          <a:p>
            <a:pPr indent="0" lvl="0" marL="0" rtl="0" algn="l">
              <a:lnSpc>
                <a:spcPct val="100000"/>
              </a:lnSpc>
              <a:spcBef>
                <a:spcPts val="0"/>
              </a:spcBef>
              <a:spcAft>
                <a:spcPts val="0"/>
              </a:spcAft>
              <a:buClr>
                <a:srgbClr val="353535"/>
              </a:buClr>
              <a:buSzPts val="1100"/>
              <a:buFont typeface="Helvetica Neue"/>
              <a:buNone/>
            </a:pPr>
            <a:r>
              <a:rPr lang="it" sz="1800">
                <a:latin typeface="Calibri"/>
                <a:ea typeface="Calibri"/>
                <a:cs typeface="Calibri"/>
                <a:sym typeface="Calibri"/>
              </a:rPr>
              <a:t>Persistent identifiers need to be assigned by an entity that can ensure the persistency of the link to the object</a:t>
            </a:r>
            <a:endParaRPr sz="1800">
              <a:latin typeface="Calibri"/>
              <a:ea typeface="Calibri"/>
              <a:cs typeface="Calibri"/>
              <a:sym typeface="Calibri"/>
            </a:endParaRPr>
          </a:p>
          <a:p>
            <a:pPr indent="0" lvl="0" marL="0" rtl="0" algn="l">
              <a:lnSpc>
                <a:spcPct val="100000"/>
              </a:lnSpc>
              <a:spcBef>
                <a:spcPts val="2200"/>
              </a:spcBef>
              <a:spcAft>
                <a:spcPts val="0"/>
              </a:spcAft>
              <a:buClr>
                <a:srgbClr val="353535"/>
              </a:buClr>
              <a:buSzPts val="1100"/>
              <a:buFont typeface="Helvetica Neue"/>
              <a:buNone/>
            </a:pPr>
            <a:r>
              <a:rPr lang="it" sz="1800" u="sng">
                <a:solidFill>
                  <a:schemeClr val="hlink"/>
                </a:solidFill>
                <a:latin typeface="Calibri"/>
                <a:ea typeface="Calibri"/>
                <a:cs typeface="Calibri"/>
                <a:sym typeface="Calibri"/>
                <a:hlinkClick r:id="rId3"/>
              </a:rPr>
              <a:t>Zenodo</a:t>
            </a:r>
            <a:r>
              <a:rPr lang="it" sz="1800">
                <a:latin typeface="Calibri"/>
                <a:ea typeface="Calibri"/>
                <a:cs typeface="Calibri"/>
                <a:sym typeface="Calibri"/>
              </a:rPr>
              <a:t> assigns DOIs to digital objects that do not already have one</a:t>
            </a:r>
            <a:endParaRPr sz="1800">
              <a:latin typeface="Calibri"/>
              <a:ea typeface="Calibri"/>
              <a:cs typeface="Calibri"/>
              <a:sym typeface="Calibri"/>
            </a:endParaRPr>
          </a:p>
        </p:txBody>
      </p:sp>
      <p:sp>
        <p:nvSpPr>
          <p:cNvPr id="196" name="Google Shape;196;p28"/>
          <p:cNvSpPr txBox="1"/>
          <p:nvPr>
            <p:ph type="ctrTitle"/>
          </p:nvPr>
        </p:nvSpPr>
        <p:spPr>
          <a:xfrm>
            <a:off x="729450" y="1246250"/>
            <a:ext cx="7688100" cy="166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How can you assign a Persistent Identifier to your digital object?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nvSpPr>
        <p:spPr>
          <a:xfrm>
            <a:off x="950222" y="2526405"/>
            <a:ext cx="1347000" cy="2166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it" sz="1800">
                <a:solidFill>
                  <a:srgbClr val="2D3292"/>
                </a:solidFill>
                <a:latin typeface="Calibri"/>
                <a:ea typeface="Calibri"/>
                <a:cs typeface="Calibri"/>
                <a:sym typeface="Calibri"/>
              </a:rPr>
              <a:t>Accessible</a:t>
            </a:r>
            <a:endParaRPr b="1" sz="1800">
              <a:solidFill>
                <a:srgbClr val="2D3292"/>
              </a:solidFill>
              <a:latin typeface="Calibri"/>
              <a:ea typeface="Calibri"/>
              <a:cs typeface="Calibri"/>
              <a:sym typeface="Calibri"/>
            </a:endParaRPr>
          </a:p>
        </p:txBody>
      </p:sp>
      <p:sp>
        <p:nvSpPr>
          <p:cNvPr id="203" name="Google Shape;203;p29"/>
          <p:cNvSpPr txBox="1"/>
          <p:nvPr/>
        </p:nvSpPr>
        <p:spPr>
          <a:xfrm>
            <a:off x="530875" y="2895400"/>
            <a:ext cx="2772900" cy="2058300"/>
          </a:xfrm>
          <a:prstGeom prst="rect">
            <a:avLst/>
          </a:prstGeom>
          <a:noFill/>
          <a:ln>
            <a:noFill/>
          </a:ln>
        </p:spPr>
        <p:txBody>
          <a:bodyPr anchorCtr="0" anchor="t" bIns="0" lIns="0" spcFirstLastPara="1" rIns="0" wrap="square" tIns="72000">
            <a:noAutofit/>
          </a:bodyPr>
          <a:lstStyle/>
          <a:p>
            <a:pPr indent="0" lvl="0" marL="0" rtl="0" algn="l">
              <a:spcBef>
                <a:spcPts val="0"/>
              </a:spcBef>
              <a:spcAft>
                <a:spcPts val="0"/>
              </a:spcAft>
              <a:buNone/>
            </a:pPr>
            <a:r>
              <a:rPr lang="it" sz="1200">
                <a:solidFill>
                  <a:srgbClr val="353535"/>
                </a:solidFill>
                <a:latin typeface="Calibri"/>
                <a:ea typeface="Calibri"/>
                <a:cs typeface="Calibri"/>
                <a:sym typeface="Calibri"/>
              </a:rPr>
              <a:t>A1. (meta)data are retrievable by their identifier using a standardized communications protocol</a:t>
            </a:r>
            <a:endParaRPr sz="1200">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1200">
                <a:solidFill>
                  <a:srgbClr val="353535"/>
                </a:solidFill>
                <a:latin typeface="Calibri"/>
                <a:ea typeface="Calibri"/>
                <a:cs typeface="Calibri"/>
                <a:sym typeface="Calibri"/>
              </a:rPr>
              <a:t>A1.1 the protocol is open, free, and universally implementable</a:t>
            </a:r>
            <a:endParaRPr sz="1200">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1200">
                <a:solidFill>
                  <a:srgbClr val="353535"/>
                </a:solidFill>
                <a:latin typeface="Calibri"/>
                <a:ea typeface="Calibri"/>
                <a:cs typeface="Calibri"/>
                <a:sym typeface="Calibri"/>
              </a:rPr>
              <a:t>A1.2 the protocol allows for an authentication and authorization procedure, where necessary</a:t>
            </a:r>
            <a:endParaRPr sz="1200">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1200">
                <a:solidFill>
                  <a:srgbClr val="353535"/>
                </a:solidFill>
                <a:latin typeface="Calibri"/>
                <a:ea typeface="Calibri"/>
                <a:cs typeface="Calibri"/>
                <a:sym typeface="Calibri"/>
              </a:rPr>
              <a:t>A2. metadata are accessible, even when the data are no longer available</a:t>
            </a:r>
            <a:endParaRPr sz="1200">
              <a:solidFill>
                <a:srgbClr val="353535"/>
              </a:solidFill>
              <a:latin typeface="Calibri"/>
              <a:ea typeface="Calibri"/>
              <a:cs typeface="Calibri"/>
              <a:sym typeface="Calibri"/>
            </a:endParaRPr>
          </a:p>
          <a:p>
            <a:pPr indent="0" lvl="0" marL="0" rtl="0" algn="l">
              <a:spcBef>
                <a:spcPts val="3900"/>
              </a:spcBef>
              <a:spcAft>
                <a:spcPts val="0"/>
              </a:spcAft>
              <a:buNone/>
            </a:pPr>
            <a:r>
              <a:t/>
            </a:r>
            <a:endParaRPr>
              <a:solidFill>
                <a:srgbClr val="353535"/>
              </a:solidFill>
              <a:latin typeface="Calibri"/>
              <a:ea typeface="Calibri"/>
              <a:cs typeface="Calibri"/>
              <a:sym typeface="Calibri"/>
            </a:endParaRPr>
          </a:p>
        </p:txBody>
      </p:sp>
      <p:pic>
        <p:nvPicPr>
          <p:cNvPr descr="Chiave" id="204" name="Google Shape;204;p29"/>
          <p:cNvPicPr preferRelativeResize="0"/>
          <p:nvPr/>
        </p:nvPicPr>
        <p:blipFill rotWithShape="1">
          <a:blip r:embed="rId3">
            <a:alphaModFix/>
          </a:blip>
          <a:srcRect b="0" l="29" r="39" t="0"/>
          <a:stretch/>
        </p:blipFill>
        <p:spPr>
          <a:xfrm>
            <a:off x="724768" y="604223"/>
            <a:ext cx="1797900" cy="1801200"/>
          </a:xfrm>
          <a:prstGeom prst="ellipse">
            <a:avLst/>
          </a:prstGeom>
          <a:solidFill>
            <a:srgbClr val="FEFFFF"/>
          </a:solidFill>
          <a:ln cap="flat" cmpd="sng" w="79375">
            <a:solidFill>
              <a:srgbClr val="3889DE"/>
            </a:solidFill>
            <a:prstDash val="solid"/>
            <a:round/>
            <a:headEnd len="sm" w="sm" type="none"/>
            <a:tailEnd len="sm" w="sm" type="none"/>
          </a:ln>
        </p:spPr>
      </p:pic>
      <p:sp>
        <p:nvSpPr>
          <p:cNvPr id="205" name="Google Shape;205;p29"/>
          <p:cNvSpPr txBox="1"/>
          <p:nvPr/>
        </p:nvSpPr>
        <p:spPr>
          <a:xfrm>
            <a:off x="3698375" y="682050"/>
            <a:ext cx="4939200" cy="444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700"/>
              </a:spcBef>
              <a:spcAft>
                <a:spcPts val="0"/>
              </a:spcAft>
              <a:buNone/>
            </a:pPr>
            <a:r>
              <a:rPr lang="it" sz="2100">
                <a:solidFill>
                  <a:schemeClr val="dk2"/>
                </a:solidFill>
                <a:latin typeface="Calibri"/>
                <a:ea typeface="Calibri"/>
                <a:cs typeface="Calibri"/>
                <a:sym typeface="Calibri"/>
              </a:rPr>
              <a:t>Once the user finds the required data, she/he needs to know how can they be accessed, possibly including authentication and authorisation.</a:t>
            </a:r>
            <a:endParaRPr sz="2100">
              <a:solidFill>
                <a:schemeClr val="dk2"/>
              </a:solidFill>
              <a:latin typeface="Calibri"/>
              <a:ea typeface="Calibri"/>
              <a:cs typeface="Calibri"/>
              <a:sym typeface="Calibri"/>
            </a:endParaRPr>
          </a:p>
          <a:p>
            <a:pPr indent="-209550" lvl="0" marL="215900" marR="0" rtl="0" algn="l">
              <a:lnSpc>
                <a:spcPct val="100000"/>
              </a:lnSpc>
              <a:spcBef>
                <a:spcPts val="700"/>
              </a:spcBef>
              <a:spcAft>
                <a:spcPts val="0"/>
              </a:spcAft>
              <a:buClr>
                <a:schemeClr val="dk2"/>
              </a:buClr>
              <a:buSzPts val="2100"/>
              <a:buFont typeface="Calibri"/>
              <a:buChar char="•"/>
            </a:pPr>
            <a:r>
              <a:rPr lang="it" sz="2100">
                <a:solidFill>
                  <a:schemeClr val="dk2"/>
                </a:solidFill>
                <a:latin typeface="Calibri"/>
                <a:ea typeface="Calibri"/>
                <a:cs typeface="Calibri"/>
                <a:sym typeface="Calibri"/>
              </a:rPr>
              <a:t>How do you give access to your data? </a:t>
            </a:r>
            <a:endParaRPr sz="2100">
              <a:solidFill>
                <a:schemeClr val="dk2"/>
              </a:solidFill>
              <a:latin typeface="Calibri"/>
              <a:ea typeface="Calibri"/>
              <a:cs typeface="Calibri"/>
              <a:sym typeface="Calibri"/>
            </a:endParaRPr>
          </a:p>
          <a:p>
            <a:pPr indent="0" lvl="0" marL="457200" marR="0" rtl="0" algn="l">
              <a:lnSpc>
                <a:spcPct val="100000"/>
              </a:lnSpc>
              <a:spcBef>
                <a:spcPts val="700"/>
              </a:spcBef>
              <a:spcAft>
                <a:spcPts val="0"/>
              </a:spcAft>
              <a:buNone/>
            </a:pPr>
            <a:r>
              <a:rPr lang="it" sz="2100">
                <a:solidFill>
                  <a:schemeClr val="dk2"/>
                </a:solidFill>
                <a:latin typeface="Calibri"/>
                <a:ea typeface="Calibri"/>
                <a:cs typeface="Calibri"/>
                <a:sym typeface="Calibri"/>
              </a:rPr>
              <a:t>Through a Repository</a:t>
            </a:r>
            <a:endParaRPr sz="2100">
              <a:solidFill>
                <a:schemeClr val="dk2"/>
              </a:solidFill>
              <a:latin typeface="Calibri"/>
              <a:ea typeface="Calibri"/>
              <a:cs typeface="Calibri"/>
              <a:sym typeface="Calibri"/>
            </a:endParaRPr>
          </a:p>
          <a:p>
            <a:pPr indent="-209550" lvl="0" marL="215900" marR="0" rtl="0" algn="l">
              <a:lnSpc>
                <a:spcPct val="100000"/>
              </a:lnSpc>
              <a:spcBef>
                <a:spcPts val="700"/>
              </a:spcBef>
              <a:spcAft>
                <a:spcPts val="0"/>
              </a:spcAft>
              <a:buClr>
                <a:schemeClr val="dk2"/>
              </a:buClr>
              <a:buSzPts val="2100"/>
              <a:buFont typeface="Calibri"/>
              <a:buChar char="•"/>
            </a:pPr>
            <a:r>
              <a:rPr lang="it" sz="2100">
                <a:solidFill>
                  <a:schemeClr val="dk2"/>
                </a:solidFill>
                <a:latin typeface="Calibri"/>
                <a:ea typeface="Calibri"/>
                <a:cs typeface="Calibri"/>
                <a:sym typeface="Calibri"/>
              </a:rPr>
              <a:t>How do I choose the right repository?</a:t>
            </a:r>
            <a:endParaRPr sz="2100">
              <a:solidFill>
                <a:schemeClr val="dk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2100">
                <a:solidFill>
                  <a:schemeClr val="dk1"/>
                </a:solidFill>
                <a:latin typeface="Calibri"/>
                <a:ea typeface="Calibri"/>
                <a:cs typeface="Calibri"/>
                <a:sym typeface="Calibri"/>
              </a:rPr>
              <a:t>Directory of Open access repositories:</a:t>
            </a:r>
            <a:endParaRPr sz="2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2100" u="sng">
                <a:solidFill>
                  <a:schemeClr val="hlink"/>
                </a:solidFill>
                <a:latin typeface="Calibri"/>
                <a:ea typeface="Calibri"/>
                <a:cs typeface="Calibri"/>
                <a:sym typeface="Calibri"/>
                <a:hlinkClick r:id="rId4"/>
              </a:rPr>
              <a:t>www.opendoar.org</a:t>
            </a:r>
            <a:r>
              <a:rPr lang="it"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2100">
                <a:solidFill>
                  <a:schemeClr val="dk1"/>
                </a:solidFill>
                <a:latin typeface="Calibri"/>
                <a:ea typeface="Calibri"/>
                <a:cs typeface="Calibri"/>
                <a:sym typeface="Calibri"/>
              </a:rPr>
              <a:t>Registry of Research Data Repository</a:t>
            </a:r>
            <a:endParaRPr sz="2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2100" u="sng">
                <a:solidFill>
                  <a:schemeClr val="hlink"/>
                </a:solidFill>
                <a:latin typeface="Calibri"/>
                <a:ea typeface="Calibri"/>
                <a:cs typeface="Calibri"/>
                <a:sym typeface="Calibri"/>
                <a:hlinkClick r:id="rId5"/>
              </a:rPr>
              <a:t>https://www.re3data.org/</a:t>
            </a:r>
            <a:r>
              <a:rPr lang="it"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p:nvPr/>
        </p:nvSpPr>
        <p:spPr>
          <a:xfrm>
            <a:off x="294709" y="834764"/>
            <a:ext cx="691800" cy="1557600"/>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51425" lIns="51425" spcFirstLastPara="1" rIns="51425" wrap="square" tIns="51425">
            <a:noAutofit/>
          </a:bodyPr>
          <a:lstStyle/>
          <a:p>
            <a:pPr indent="0" lvl="0" marL="0" rtl="0" algn="l">
              <a:spcBef>
                <a:spcPts val="0"/>
              </a:spcBef>
              <a:spcAft>
                <a:spcPts val="0"/>
              </a:spcAft>
              <a:buNone/>
            </a:pPr>
            <a:r>
              <a:t/>
            </a:r>
            <a:endParaRPr/>
          </a:p>
        </p:txBody>
      </p:sp>
      <p:sp>
        <p:nvSpPr>
          <p:cNvPr id="212" name="Google Shape;212;p30"/>
          <p:cNvSpPr/>
          <p:nvPr/>
        </p:nvSpPr>
        <p:spPr>
          <a:xfrm>
            <a:off x="294709" y="2534152"/>
            <a:ext cx="691800" cy="1989900"/>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51425" lIns="51425" spcFirstLastPara="1" rIns="51425" wrap="square" tIns="51425">
            <a:noAutofit/>
          </a:bodyPr>
          <a:lstStyle/>
          <a:p>
            <a:pPr indent="0" lvl="0" marL="0" rtl="0" algn="l">
              <a:spcBef>
                <a:spcPts val="0"/>
              </a:spcBef>
              <a:spcAft>
                <a:spcPts val="0"/>
              </a:spcAft>
              <a:buNone/>
            </a:pPr>
            <a:r>
              <a:t/>
            </a:r>
            <a:endParaRPr/>
          </a:p>
        </p:txBody>
      </p:sp>
      <p:sp>
        <p:nvSpPr>
          <p:cNvPr id="213" name="Google Shape;213;p30"/>
          <p:cNvSpPr txBox="1"/>
          <p:nvPr>
            <p:ph idx="1" type="body"/>
          </p:nvPr>
        </p:nvSpPr>
        <p:spPr>
          <a:xfrm>
            <a:off x="1091995" y="952500"/>
            <a:ext cx="7862700" cy="4229100"/>
          </a:xfrm>
          <a:prstGeom prst="rect">
            <a:avLst/>
          </a:prstGeom>
          <a:noFill/>
          <a:ln>
            <a:noFill/>
          </a:ln>
        </p:spPr>
        <p:txBody>
          <a:bodyPr anchorCtr="0" anchor="t" bIns="0" lIns="0" spcFirstLastPara="1" rIns="0" wrap="square" tIns="101250">
            <a:normAutofit lnSpcReduction="10000"/>
          </a:bodyPr>
          <a:lstStyle/>
          <a:p>
            <a:pPr indent="0" lvl="0" marL="0" rtl="0" algn="l">
              <a:lnSpc>
                <a:spcPct val="80000"/>
              </a:lnSpc>
              <a:spcBef>
                <a:spcPts val="0"/>
              </a:spcBef>
              <a:spcAft>
                <a:spcPts val="0"/>
              </a:spcAft>
              <a:buNone/>
            </a:pPr>
            <a:r>
              <a:rPr b="1" lang="it" sz="1100"/>
              <a:t>Thematic or disciplinary repositories</a:t>
            </a:r>
            <a:endParaRPr b="1" sz="2000"/>
          </a:p>
          <a:p>
            <a:pPr indent="0" lvl="0" marL="0" rtl="0" algn="l">
              <a:lnSpc>
                <a:spcPct val="80000"/>
              </a:lnSpc>
              <a:spcBef>
                <a:spcPts val="700"/>
              </a:spcBef>
              <a:spcAft>
                <a:spcPts val="0"/>
              </a:spcAft>
              <a:buSzPts val="1100"/>
              <a:buFont typeface="Helvetica Neue"/>
              <a:buNone/>
            </a:pPr>
            <a:r>
              <a:rPr b="0" lang="it" sz="1100">
                <a:latin typeface="Calibri"/>
                <a:ea typeface="Calibri"/>
                <a:cs typeface="Calibri"/>
                <a:sym typeface="Calibri"/>
              </a:rPr>
              <a:t>Designed for specific contents, curated by specific communities: ArXiv, bioarXiv, PMC…</a:t>
            </a:r>
            <a:endParaRPr sz="2000">
              <a:latin typeface="Calibri"/>
              <a:ea typeface="Calibri"/>
              <a:cs typeface="Calibri"/>
              <a:sym typeface="Calibri"/>
            </a:endParaRPr>
          </a:p>
          <a:p>
            <a:pPr indent="0" lvl="0" marL="0" rtl="0" algn="l">
              <a:lnSpc>
                <a:spcPct val="80000"/>
              </a:lnSpc>
              <a:spcBef>
                <a:spcPts val="700"/>
              </a:spcBef>
              <a:spcAft>
                <a:spcPts val="0"/>
              </a:spcAft>
              <a:buSzPts val="1100"/>
              <a:buFont typeface="Helvetica Neue"/>
              <a:buNone/>
            </a:pPr>
            <a:r>
              <a:rPr b="0" lang="it" sz="1100" u="sng">
                <a:solidFill>
                  <a:schemeClr val="hlink"/>
                </a:solidFill>
                <a:latin typeface="Calibri"/>
                <a:ea typeface="Calibri"/>
                <a:cs typeface="Calibri"/>
                <a:sym typeface="Calibri"/>
                <a:hlinkClick r:id="rId3"/>
              </a:rPr>
              <a:t>http://oad.simmons.edu/oadwiki/Disciplinary_repositories</a:t>
            </a:r>
            <a:endParaRPr b="0" sz="1100">
              <a:latin typeface="Calibri"/>
              <a:ea typeface="Calibri"/>
              <a:cs typeface="Calibri"/>
              <a:sym typeface="Calibri"/>
            </a:endParaRPr>
          </a:p>
          <a:p>
            <a:pPr indent="0" lvl="0" marL="0" rtl="0" algn="l">
              <a:lnSpc>
                <a:spcPct val="80000"/>
              </a:lnSpc>
              <a:spcBef>
                <a:spcPts val="700"/>
              </a:spcBef>
              <a:spcAft>
                <a:spcPts val="0"/>
              </a:spcAft>
              <a:buNone/>
            </a:pPr>
            <a:r>
              <a:t/>
            </a:r>
            <a:endParaRPr b="1" sz="1100"/>
          </a:p>
          <a:p>
            <a:pPr indent="0" lvl="0" marL="0" rtl="0" algn="l">
              <a:lnSpc>
                <a:spcPct val="80000"/>
              </a:lnSpc>
              <a:spcBef>
                <a:spcPts val="700"/>
              </a:spcBef>
              <a:spcAft>
                <a:spcPts val="0"/>
              </a:spcAft>
              <a:buNone/>
            </a:pPr>
            <a:r>
              <a:rPr b="1" lang="it" sz="1100"/>
              <a:t>Institutional or national repositories</a:t>
            </a:r>
            <a:endParaRPr b="1" sz="2000"/>
          </a:p>
          <a:p>
            <a:pPr indent="0" lvl="0" marL="0" rtl="0" algn="l">
              <a:lnSpc>
                <a:spcPct val="80000"/>
              </a:lnSpc>
              <a:spcBef>
                <a:spcPts val="700"/>
              </a:spcBef>
              <a:spcAft>
                <a:spcPts val="0"/>
              </a:spcAft>
              <a:buSzPts val="1100"/>
              <a:buFont typeface="Helvetica Neue"/>
              <a:buNone/>
            </a:pPr>
            <a:r>
              <a:rPr b="0" lang="it" sz="1100">
                <a:latin typeface="Calibri"/>
                <a:ea typeface="Calibri"/>
                <a:cs typeface="Calibri"/>
                <a:sym typeface="Calibri"/>
              </a:rPr>
              <a:t>Maintained and curated by single institutions/countries. Typically only authors based in the specific institution/country can deposit, everyone can access</a:t>
            </a:r>
            <a:endParaRPr sz="2000">
              <a:latin typeface="Calibri"/>
              <a:ea typeface="Calibri"/>
              <a:cs typeface="Calibri"/>
              <a:sym typeface="Calibri"/>
            </a:endParaRPr>
          </a:p>
          <a:p>
            <a:pPr indent="0" lvl="0" marL="0" rtl="0" algn="l">
              <a:lnSpc>
                <a:spcPct val="80000"/>
              </a:lnSpc>
              <a:spcBef>
                <a:spcPts val="700"/>
              </a:spcBef>
              <a:spcAft>
                <a:spcPts val="0"/>
              </a:spcAft>
              <a:buNone/>
            </a:pPr>
            <a:r>
              <a:t/>
            </a:r>
            <a:endParaRPr b="1" sz="1100"/>
          </a:p>
          <a:p>
            <a:pPr indent="0" lvl="0" marL="0" rtl="0" algn="l">
              <a:lnSpc>
                <a:spcPct val="80000"/>
              </a:lnSpc>
              <a:spcBef>
                <a:spcPts val="700"/>
              </a:spcBef>
              <a:spcAft>
                <a:spcPts val="0"/>
              </a:spcAft>
              <a:buNone/>
            </a:pPr>
            <a:r>
              <a:rPr b="1" lang="it" sz="1100"/>
              <a:t>Literature Repositories</a:t>
            </a:r>
            <a:endParaRPr b="1" sz="2000"/>
          </a:p>
          <a:p>
            <a:pPr indent="0" lvl="0" marL="0" rtl="0" algn="l">
              <a:lnSpc>
                <a:spcPct val="80000"/>
              </a:lnSpc>
              <a:spcBef>
                <a:spcPts val="700"/>
              </a:spcBef>
              <a:spcAft>
                <a:spcPts val="0"/>
              </a:spcAft>
              <a:buSzPts val="1100"/>
              <a:buFont typeface="Helvetica Neue"/>
              <a:buNone/>
            </a:pPr>
            <a:r>
              <a:rPr b="0" lang="it" sz="1100">
                <a:latin typeface="Calibri"/>
                <a:ea typeface="Calibri"/>
                <a:cs typeface="Calibri"/>
                <a:sym typeface="Calibri"/>
              </a:rPr>
              <a:t>Reserved to text deposit (articles, reports, books, …). Metadata reflect the repository contents.</a:t>
            </a:r>
            <a:endParaRPr sz="2000">
              <a:latin typeface="Calibri"/>
              <a:ea typeface="Calibri"/>
              <a:cs typeface="Calibri"/>
              <a:sym typeface="Calibri"/>
            </a:endParaRPr>
          </a:p>
          <a:p>
            <a:pPr indent="0" lvl="0" marL="0" rtl="0" algn="l">
              <a:lnSpc>
                <a:spcPct val="80000"/>
              </a:lnSpc>
              <a:spcBef>
                <a:spcPts val="700"/>
              </a:spcBef>
              <a:spcAft>
                <a:spcPts val="0"/>
              </a:spcAft>
              <a:buSzPts val="1100"/>
              <a:buFont typeface="Helvetica Neue"/>
              <a:buNone/>
            </a:pPr>
            <a:r>
              <a:rPr b="0" lang="it" sz="1100" u="sng">
                <a:solidFill>
                  <a:schemeClr val="hlink"/>
                </a:solidFill>
                <a:latin typeface="Calibri"/>
                <a:ea typeface="Calibri"/>
                <a:cs typeface="Calibri"/>
                <a:sym typeface="Calibri"/>
                <a:hlinkClick r:id="rId4"/>
              </a:rPr>
              <a:t>https://v2.sherpa.ac.uk/opendoar/</a:t>
            </a:r>
            <a:r>
              <a:rPr b="0" lang="it" sz="1100">
                <a:latin typeface="Calibri"/>
                <a:ea typeface="Calibri"/>
                <a:cs typeface="Calibri"/>
                <a:sym typeface="Calibri"/>
              </a:rPr>
              <a:t> </a:t>
            </a:r>
            <a:endParaRPr sz="2000">
              <a:latin typeface="Calibri"/>
              <a:ea typeface="Calibri"/>
              <a:cs typeface="Calibri"/>
              <a:sym typeface="Calibri"/>
            </a:endParaRPr>
          </a:p>
          <a:p>
            <a:pPr indent="0" lvl="0" marL="0" rtl="0" algn="l">
              <a:lnSpc>
                <a:spcPct val="80000"/>
              </a:lnSpc>
              <a:spcBef>
                <a:spcPts val="700"/>
              </a:spcBef>
              <a:spcAft>
                <a:spcPts val="0"/>
              </a:spcAft>
              <a:buNone/>
            </a:pPr>
            <a:r>
              <a:rPr b="1" lang="it" sz="1100"/>
              <a:t>Data repositories</a:t>
            </a:r>
            <a:endParaRPr b="1" sz="2000"/>
          </a:p>
          <a:p>
            <a:pPr indent="0" lvl="0" marL="0" rtl="0" algn="l">
              <a:lnSpc>
                <a:spcPct val="80000"/>
              </a:lnSpc>
              <a:spcBef>
                <a:spcPts val="700"/>
              </a:spcBef>
              <a:spcAft>
                <a:spcPts val="0"/>
              </a:spcAft>
              <a:buSzPts val="1100"/>
              <a:buFont typeface="Helvetica Neue"/>
              <a:buNone/>
            </a:pPr>
            <a:r>
              <a:rPr b="0" lang="it" sz="1100">
                <a:latin typeface="Calibri"/>
                <a:ea typeface="Calibri"/>
                <a:cs typeface="Calibri"/>
                <a:sym typeface="Calibri"/>
              </a:rPr>
              <a:t>Designed to deposit data. They often are disciplinary and have specific metadata to describe the type of data they preserve. </a:t>
            </a:r>
            <a:r>
              <a:rPr b="0" lang="it" sz="1100" u="sng">
                <a:solidFill>
                  <a:schemeClr val="hlink"/>
                </a:solidFill>
                <a:latin typeface="Calibri"/>
                <a:ea typeface="Calibri"/>
                <a:cs typeface="Calibri"/>
                <a:sym typeface="Calibri"/>
                <a:hlinkClick r:id="rId5"/>
              </a:rPr>
              <a:t>https://www.re3data.org/</a:t>
            </a:r>
            <a:r>
              <a:rPr b="0" lang="it" sz="1100">
                <a:latin typeface="Calibri"/>
                <a:ea typeface="Calibri"/>
                <a:cs typeface="Calibri"/>
                <a:sym typeface="Calibri"/>
              </a:rPr>
              <a:t> </a:t>
            </a:r>
            <a:endParaRPr sz="2000">
              <a:latin typeface="Calibri"/>
              <a:ea typeface="Calibri"/>
              <a:cs typeface="Calibri"/>
              <a:sym typeface="Calibri"/>
            </a:endParaRPr>
          </a:p>
          <a:p>
            <a:pPr indent="0" lvl="0" marL="0" rtl="0" algn="l">
              <a:lnSpc>
                <a:spcPct val="80000"/>
              </a:lnSpc>
              <a:spcBef>
                <a:spcPts val="700"/>
              </a:spcBef>
              <a:spcAft>
                <a:spcPts val="0"/>
              </a:spcAft>
              <a:buNone/>
            </a:pPr>
            <a:r>
              <a:rPr b="1" lang="it" sz="1100"/>
              <a:t>Catch-all repositories</a:t>
            </a:r>
            <a:endParaRPr b="1" sz="2000"/>
          </a:p>
          <a:p>
            <a:pPr indent="0" lvl="0" marL="0" rtl="0" algn="l">
              <a:lnSpc>
                <a:spcPct val="80000"/>
              </a:lnSpc>
              <a:spcBef>
                <a:spcPts val="700"/>
              </a:spcBef>
              <a:spcAft>
                <a:spcPts val="0"/>
              </a:spcAft>
              <a:buSzPts val="1100"/>
              <a:buFont typeface="Helvetica Neue"/>
              <a:buNone/>
            </a:pPr>
            <a:r>
              <a:rPr b="0" lang="it" sz="1100">
                <a:latin typeface="Calibri"/>
                <a:ea typeface="Calibri"/>
                <a:cs typeface="Calibri"/>
                <a:sym typeface="Calibri"/>
              </a:rPr>
              <a:t>All research products can be deposited (data, literature, presentations, poster, images, software, …). Example: </a:t>
            </a:r>
            <a:r>
              <a:rPr b="0" lang="it" sz="1100" u="sng">
                <a:solidFill>
                  <a:schemeClr val="hlink"/>
                </a:solidFill>
                <a:latin typeface="Calibri"/>
                <a:ea typeface="Calibri"/>
                <a:cs typeface="Calibri"/>
                <a:sym typeface="Calibri"/>
                <a:hlinkClick r:id="rId6"/>
              </a:rPr>
              <a:t>Zenodo</a:t>
            </a:r>
            <a:endParaRPr sz="1100">
              <a:latin typeface="Calibri"/>
              <a:ea typeface="Calibri"/>
              <a:cs typeface="Calibri"/>
              <a:sym typeface="Calibri"/>
            </a:endParaRPr>
          </a:p>
        </p:txBody>
      </p:sp>
      <p:sp>
        <p:nvSpPr>
          <p:cNvPr id="214" name="Google Shape;214;p30"/>
          <p:cNvSpPr txBox="1"/>
          <p:nvPr>
            <p:ph idx="4294967295" type="body"/>
          </p:nvPr>
        </p:nvSpPr>
        <p:spPr>
          <a:xfrm>
            <a:off x="400050" y="190501"/>
            <a:ext cx="7610700" cy="6444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accent1"/>
              </a:buClr>
              <a:buSzPts val="2500"/>
              <a:buFont typeface="Helvetica Neue"/>
              <a:buNone/>
            </a:pPr>
            <a:r>
              <a:rPr b="1" lang="it" sz="2400"/>
              <a:t>Types of repositories</a:t>
            </a:r>
            <a:endParaRPr b="1" sz="2400"/>
          </a:p>
        </p:txBody>
      </p:sp>
      <p:sp>
        <p:nvSpPr>
          <p:cNvPr id="215" name="Google Shape;215;p30"/>
          <p:cNvSpPr txBox="1"/>
          <p:nvPr/>
        </p:nvSpPr>
        <p:spPr>
          <a:xfrm rot="-5400000">
            <a:off x="-104414" y="1301348"/>
            <a:ext cx="1490100" cy="624300"/>
          </a:xfrm>
          <a:prstGeom prst="rect">
            <a:avLst/>
          </a:prstGeom>
          <a:no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chemeClr val="accent1"/>
              </a:buClr>
              <a:buSzPts val="1200"/>
              <a:buFont typeface="Helvetica Neue Light"/>
              <a:buNone/>
            </a:pPr>
            <a:r>
              <a:rPr i="0" lang="it" sz="900" u="none" cap="none" strike="noStrike">
                <a:solidFill>
                  <a:schemeClr val="accent1"/>
                </a:solidFill>
                <a:latin typeface="Calibri"/>
                <a:ea typeface="Calibri"/>
                <a:cs typeface="Calibri"/>
                <a:sym typeface="Calibri"/>
              </a:rPr>
              <a:t>Who does curate/deposit in the repository?</a:t>
            </a:r>
            <a:endParaRPr sz="500">
              <a:latin typeface="Calibri"/>
              <a:ea typeface="Calibri"/>
              <a:cs typeface="Calibri"/>
              <a:sym typeface="Calibri"/>
            </a:endParaRPr>
          </a:p>
        </p:txBody>
      </p:sp>
      <p:sp>
        <p:nvSpPr>
          <p:cNvPr id="216" name="Google Shape;216;p30"/>
          <p:cNvSpPr txBox="1"/>
          <p:nvPr/>
        </p:nvSpPr>
        <p:spPr>
          <a:xfrm rot="-5400000">
            <a:off x="-320564" y="3216911"/>
            <a:ext cx="1922400" cy="624300"/>
          </a:xfrm>
          <a:prstGeom prst="rect">
            <a:avLst/>
          </a:prstGeom>
          <a:no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chemeClr val="accent1"/>
              </a:buClr>
              <a:buSzPts val="1200"/>
              <a:buFont typeface="Helvetica Neue Light"/>
              <a:buNone/>
            </a:pPr>
            <a:r>
              <a:rPr i="0" lang="it" sz="900" u="none" cap="none" strike="noStrike">
                <a:solidFill>
                  <a:schemeClr val="accent1"/>
                </a:solidFill>
                <a:latin typeface="Calibri"/>
                <a:ea typeface="Calibri"/>
                <a:cs typeface="Calibri"/>
                <a:sym typeface="Calibri"/>
              </a:rPr>
              <a:t>What are the </a:t>
            </a:r>
            <a:br>
              <a:rPr i="0" lang="it" sz="900" u="none" cap="none" strike="noStrike">
                <a:solidFill>
                  <a:schemeClr val="accent1"/>
                </a:solidFill>
                <a:latin typeface="Calibri"/>
                <a:ea typeface="Calibri"/>
                <a:cs typeface="Calibri"/>
                <a:sym typeface="Calibri"/>
              </a:rPr>
            </a:br>
            <a:r>
              <a:rPr i="0" lang="it" sz="900" u="none" cap="none" strike="noStrike">
                <a:solidFill>
                  <a:schemeClr val="accent1"/>
                </a:solidFill>
                <a:latin typeface="Calibri"/>
                <a:ea typeface="Calibri"/>
                <a:cs typeface="Calibri"/>
                <a:sym typeface="Calibri"/>
              </a:rPr>
              <a:t>repository contents?</a:t>
            </a:r>
            <a:endParaRPr sz="5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nvSpPr>
        <p:spPr>
          <a:xfrm>
            <a:off x="1007282" y="2361355"/>
            <a:ext cx="1347000" cy="2166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it" sz="1800">
                <a:solidFill>
                  <a:srgbClr val="2D3292"/>
                </a:solidFill>
                <a:latin typeface="Calibri"/>
                <a:ea typeface="Calibri"/>
                <a:cs typeface="Calibri"/>
                <a:sym typeface="Calibri"/>
              </a:rPr>
              <a:t>Interoperable</a:t>
            </a:r>
            <a:endParaRPr b="1" sz="1800">
              <a:solidFill>
                <a:srgbClr val="2D3292"/>
              </a:solidFill>
              <a:latin typeface="Calibri"/>
              <a:ea typeface="Calibri"/>
              <a:cs typeface="Calibri"/>
              <a:sym typeface="Calibri"/>
            </a:endParaRPr>
          </a:p>
        </p:txBody>
      </p:sp>
      <p:sp>
        <p:nvSpPr>
          <p:cNvPr id="223" name="Google Shape;223;p31"/>
          <p:cNvSpPr txBox="1"/>
          <p:nvPr/>
        </p:nvSpPr>
        <p:spPr>
          <a:xfrm>
            <a:off x="466825" y="2730525"/>
            <a:ext cx="2420400" cy="1104900"/>
          </a:xfrm>
          <a:prstGeom prst="rect">
            <a:avLst/>
          </a:prstGeom>
          <a:noFill/>
          <a:ln>
            <a:noFill/>
          </a:ln>
        </p:spPr>
        <p:txBody>
          <a:bodyPr anchorCtr="0" anchor="t" bIns="0" lIns="0" spcFirstLastPara="1" rIns="0" wrap="square" tIns="72000">
            <a:noAutofit/>
          </a:bodyPr>
          <a:lstStyle/>
          <a:p>
            <a:pPr indent="0" lvl="0" marL="0" rtl="0" algn="l">
              <a:lnSpc>
                <a:spcPct val="100000"/>
              </a:lnSpc>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I1. (meta)data use a formal, accessible, shared, and broadly applicable language for knowledge representation.</a:t>
            </a:r>
            <a:endParaRPr>
              <a:solidFill>
                <a:srgbClr val="353535"/>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I2. (meta)data use vocabularies that follow FAIR principles</a:t>
            </a:r>
            <a:endParaRPr>
              <a:solidFill>
                <a:srgbClr val="353535"/>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I3. (meta)data include qualified references to other (meta)data</a:t>
            </a:r>
            <a:endParaRPr>
              <a:solidFill>
                <a:srgbClr val="353535"/>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rgbClr val="353535"/>
              </a:solidFill>
              <a:latin typeface="Calibri"/>
              <a:ea typeface="Calibri"/>
              <a:cs typeface="Calibri"/>
              <a:sym typeface="Calibri"/>
            </a:endParaRPr>
          </a:p>
        </p:txBody>
      </p:sp>
      <p:pic>
        <p:nvPicPr>
          <p:cNvPr descr="Ingranaggi" id="224" name="Google Shape;224;p31"/>
          <p:cNvPicPr preferRelativeResize="0"/>
          <p:nvPr/>
        </p:nvPicPr>
        <p:blipFill rotWithShape="1">
          <a:blip r:embed="rId3">
            <a:alphaModFix/>
          </a:blip>
          <a:srcRect b="0" l="29" r="39" t="0"/>
          <a:stretch/>
        </p:blipFill>
        <p:spPr>
          <a:xfrm>
            <a:off x="872153" y="524073"/>
            <a:ext cx="1649700" cy="1652700"/>
          </a:xfrm>
          <a:prstGeom prst="ellipse">
            <a:avLst/>
          </a:prstGeom>
          <a:solidFill>
            <a:srgbClr val="FEFFFF"/>
          </a:solidFill>
          <a:ln cap="flat" cmpd="sng" w="79375">
            <a:solidFill>
              <a:srgbClr val="3889DE"/>
            </a:solidFill>
            <a:prstDash val="solid"/>
            <a:round/>
            <a:headEnd len="sm" w="sm" type="none"/>
            <a:tailEnd len="sm" w="sm" type="none"/>
          </a:ln>
        </p:spPr>
      </p:pic>
      <p:sp>
        <p:nvSpPr>
          <p:cNvPr id="225" name="Google Shape;225;p31"/>
          <p:cNvSpPr txBox="1"/>
          <p:nvPr/>
        </p:nvSpPr>
        <p:spPr>
          <a:xfrm>
            <a:off x="3638875" y="1128475"/>
            <a:ext cx="4832700" cy="354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700"/>
              </a:spcBef>
              <a:spcAft>
                <a:spcPts val="0"/>
              </a:spcAft>
              <a:buNone/>
            </a:pPr>
            <a:r>
              <a:rPr lang="it" sz="2100">
                <a:solidFill>
                  <a:schemeClr val="dk2"/>
                </a:solidFill>
                <a:latin typeface="Calibri"/>
                <a:ea typeface="Calibri"/>
                <a:cs typeface="Calibri"/>
                <a:sym typeface="Calibri"/>
              </a:rPr>
              <a:t>Data usually needs to be integrated with other data. </a:t>
            </a:r>
            <a:endParaRPr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rPr lang="it" sz="2100">
                <a:solidFill>
                  <a:schemeClr val="dk2"/>
                </a:solidFill>
                <a:latin typeface="Calibri"/>
                <a:ea typeface="Calibri"/>
                <a:cs typeface="Calibri"/>
                <a:sym typeface="Calibri"/>
              </a:rPr>
              <a:t>In addition, data needs to interoperate with applications or workflows for analysis, storage, and processing.</a:t>
            </a:r>
            <a:endParaRPr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t/>
            </a:r>
            <a:endParaRPr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rPr b="1" lang="it" sz="2100">
                <a:solidFill>
                  <a:schemeClr val="dk2"/>
                </a:solidFill>
                <a:latin typeface="Calibri"/>
                <a:ea typeface="Calibri"/>
                <a:cs typeface="Calibri"/>
                <a:sym typeface="Calibri"/>
              </a:rPr>
              <a:t>Use community standard or best practice</a:t>
            </a:r>
            <a:r>
              <a:rPr lang="it" sz="2100">
                <a:solidFill>
                  <a:schemeClr val="dk2"/>
                </a:solidFill>
                <a:latin typeface="Calibri"/>
                <a:ea typeface="Calibri"/>
                <a:cs typeface="Calibri"/>
                <a:sym typeface="Calibri"/>
              </a:rPr>
              <a:t>!</a:t>
            </a:r>
            <a:endParaRPr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t/>
            </a:r>
            <a:endParaRPr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t/>
            </a:r>
            <a:endParaRPr sz="2100">
              <a:solidFill>
                <a:schemeClr val="dk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2"/>
          <p:cNvPicPr preferRelativeResize="0"/>
          <p:nvPr/>
        </p:nvPicPr>
        <p:blipFill rotWithShape="1">
          <a:blip r:embed="rId3">
            <a:alphaModFix/>
          </a:blip>
          <a:srcRect b="0" l="0" r="0" t="0"/>
          <a:stretch/>
        </p:blipFill>
        <p:spPr>
          <a:xfrm>
            <a:off x="467916" y="892200"/>
            <a:ext cx="8208169" cy="1835944"/>
          </a:xfrm>
          <a:prstGeom prst="rect">
            <a:avLst/>
          </a:prstGeom>
          <a:noFill/>
          <a:ln>
            <a:noFill/>
          </a:ln>
        </p:spPr>
      </p:pic>
      <p:pic>
        <p:nvPicPr>
          <p:cNvPr id="232" name="Google Shape;232;p32"/>
          <p:cNvPicPr preferRelativeResize="0"/>
          <p:nvPr/>
        </p:nvPicPr>
        <p:blipFill rotWithShape="1">
          <a:blip r:embed="rId4">
            <a:alphaModFix/>
          </a:blip>
          <a:srcRect b="1358" l="42520" r="31308" t="13215"/>
          <a:stretch/>
        </p:blipFill>
        <p:spPr>
          <a:xfrm>
            <a:off x="3990690" y="1982316"/>
            <a:ext cx="2155724" cy="3161183"/>
          </a:xfrm>
          <a:prstGeom prst="rect">
            <a:avLst/>
          </a:prstGeom>
          <a:noFill/>
          <a:ln>
            <a:noFill/>
          </a:ln>
        </p:spPr>
      </p:pic>
      <p:pic>
        <p:nvPicPr>
          <p:cNvPr id="233" name="Google Shape;233;p32"/>
          <p:cNvPicPr preferRelativeResize="0"/>
          <p:nvPr/>
        </p:nvPicPr>
        <p:blipFill rotWithShape="1">
          <a:blip r:embed="rId5">
            <a:alphaModFix/>
          </a:blip>
          <a:srcRect b="0" l="0" r="0" t="0"/>
          <a:stretch/>
        </p:blipFill>
        <p:spPr>
          <a:xfrm>
            <a:off x="6708887" y="2125191"/>
            <a:ext cx="1871663" cy="468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nvSpPr>
        <p:spPr>
          <a:xfrm>
            <a:off x="881327" y="2204880"/>
            <a:ext cx="1347000" cy="2166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it" sz="1800">
                <a:solidFill>
                  <a:srgbClr val="2D3292"/>
                </a:solidFill>
                <a:latin typeface="Calibri"/>
                <a:ea typeface="Calibri"/>
                <a:cs typeface="Calibri"/>
                <a:sym typeface="Calibri"/>
              </a:rPr>
              <a:t>Reusable</a:t>
            </a:r>
            <a:endParaRPr b="1" sz="1800">
              <a:solidFill>
                <a:srgbClr val="2D3292"/>
              </a:solidFill>
              <a:latin typeface="Calibri"/>
              <a:ea typeface="Calibri"/>
              <a:cs typeface="Calibri"/>
              <a:sym typeface="Calibri"/>
            </a:endParaRPr>
          </a:p>
        </p:txBody>
      </p:sp>
      <p:sp>
        <p:nvSpPr>
          <p:cNvPr id="240" name="Google Shape;240;p33"/>
          <p:cNvSpPr txBox="1"/>
          <p:nvPr/>
        </p:nvSpPr>
        <p:spPr>
          <a:xfrm>
            <a:off x="305175" y="2544250"/>
            <a:ext cx="2708400" cy="2475000"/>
          </a:xfrm>
          <a:prstGeom prst="rect">
            <a:avLst/>
          </a:prstGeom>
          <a:noFill/>
          <a:ln>
            <a:noFill/>
          </a:ln>
        </p:spPr>
        <p:txBody>
          <a:bodyPr anchorCtr="0" anchor="t" bIns="0" lIns="0" spcFirstLastPara="1" rIns="0" wrap="square" tIns="72000">
            <a:noAutofit/>
          </a:bodyPr>
          <a:lstStyle/>
          <a:p>
            <a:pPr indent="0" lvl="0" marL="0" rtl="0" algn="l">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R1. meta(data) are richly described with a plurality of accurate and relevant attributes</a:t>
            </a:r>
            <a:endParaRPr>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R1.1. (meta)data are released with a clear and accessible data usage license</a:t>
            </a:r>
            <a:endParaRPr>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R1.2. (meta)data are associated with detailed provenance</a:t>
            </a:r>
            <a:endParaRPr>
              <a:solidFill>
                <a:srgbClr val="35353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a:solidFill>
                  <a:srgbClr val="353535"/>
                </a:solidFill>
                <a:latin typeface="Calibri"/>
                <a:ea typeface="Calibri"/>
                <a:cs typeface="Calibri"/>
                <a:sym typeface="Calibri"/>
              </a:rPr>
              <a:t>R1.3. (meta)data meet domain-relevant community standards</a:t>
            </a:r>
            <a:endParaRPr>
              <a:solidFill>
                <a:srgbClr val="353535"/>
              </a:solidFill>
              <a:latin typeface="Calibri"/>
              <a:ea typeface="Calibri"/>
              <a:cs typeface="Calibri"/>
              <a:sym typeface="Calibri"/>
            </a:endParaRPr>
          </a:p>
          <a:p>
            <a:pPr indent="0" lvl="0" marL="0" rtl="0" algn="l">
              <a:spcBef>
                <a:spcPts val="0"/>
              </a:spcBef>
              <a:spcAft>
                <a:spcPts val="0"/>
              </a:spcAft>
              <a:buNone/>
            </a:pPr>
            <a:r>
              <a:t/>
            </a:r>
            <a:endParaRPr>
              <a:solidFill>
                <a:srgbClr val="353535"/>
              </a:solidFill>
              <a:latin typeface="Calibri"/>
              <a:ea typeface="Calibri"/>
              <a:cs typeface="Calibri"/>
              <a:sym typeface="Calibri"/>
            </a:endParaRPr>
          </a:p>
        </p:txBody>
      </p:sp>
      <p:pic>
        <p:nvPicPr>
          <p:cNvPr descr="Cerchi con frecce" id="241" name="Google Shape;241;p33"/>
          <p:cNvPicPr preferRelativeResize="0"/>
          <p:nvPr/>
        </p:nvPicPr>
        <p:blipFill rotWithShape="1">
          <a:blip r:embed="rId3">
            <a:alphaModFix/>
          </a:blip>
          <a:srcRect b="0" l="29" r="39" t="0"/>
          <a:stretch/>
        </p:blipFill>
        <p:spPr>
          <a:xfrm>
            <a:off x="765531" y="519224"/>
            <a:ext cx="1578600" cy="1581300"/>
          </a:xfrm>
          <a:prstGeom prst="ellipse">
            <a:avLst/>
          </a:prstGeom>
          <a:solidFill>
            <a:srgbClr val="FEFFFF"/>
          </a:solidFill>
          <a:ln cap="flat" cmpd="sng" w="79375">
            <a:solidFill>
              <a:srgbClr val="3889DE"/>
            </a:solidFill>
            <a:prstDash val="solid"/>
            <a:round/>
            <a:headEnd len="sm" w="sm" type="none"/>
            <a:tailEnd len="sm" w="sm" type="none"/>
          </a:ln>
        </p:spPr>
      </p:pic>
      <p:sp>
        <p:nvSpPr>
          <p:cNvPr id="242" name="Google Shape;242;p33"/>
          <p:cNvSpPr txBox="1"/>
          <p:nvPr/>
        </p:nvSpPr>
        <p:spPr>
          <a:xfrm>
            <a:off x="3671225" y="772950"/>
            <a:ext cx="5181300" cy="403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700"/>
              </a:spcBef>
              <a:spcAft>
                <a:spcPts val="0"/>
              </a:spcAft>
              <a:buNone/>
            </a:pPr>
            <a:r>
              <a:rPr lang="it" sz="2100">
                <a:solidFill>
                  <a:schemeClr val="dk2"/>
                </a:solidFill>
                <a:latin typeface="Calibri"/>
                <a:ea typeface="Calibri"/>
                <a:cs typeface="Calibri"/>
                <a:sym typeface="Calibri"/>
              </a:rPr>
              <a:t>The ultimate goal of FAIR is to optimise the reuse of data. </a:t>
            </a:r>
            <a:endParaRPr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rPr lang="it" sz="2100">
                <a:solidFill>
                  <a:schemeClr val="dk2"/>
                </a:solidFill>
                <a:latin typeface="Calibri"/>
                <a:ea typeface="Calibri"/>
                <a:cs typeface="Calibri"/>
                <a:sym typeface="Calibri"/>
              </a:rPr>
              <a:t>To achieve this, metadata and data should be well-described so that they can be replicated and/or combined in different settings</a:t>
            </a:r>
            <a:endParaRPr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rPr b="1" lang="it" sz="2100">
                <a:solidFill>
                  <a:schemeClr val="dk2"/>
                </a:solidFill>
                <a:latin typeface="Calibri"/>
                <a:ea typeface="Calibri"/>
                <a:cs typeface="Calibri"/>
                <a:sym typeface="Calibri"/>
              </a:rPr>
              <a:t>Licenses</a:t>
            </a:r>
            <a:endParaRPr b="1"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rPr lang="it" sz="2100">
                <a:solidFill>
                  <a:schemeClr val="dk2"/>
                </a:solidFill>
                <a:latin typeface="Calibri"/>
                <a:ea typeface="Calibri"/>
                <a:cs typeface="Calibri"/>
                <a:sym typeface="Calibri"/>
              </a:rPr>
              <a:t>Tell others how they can reuse your data!</a:t>
            </a:r>
            <a:endParaRPr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rPr b="1" lang="it" sz="2100">
                <a:solidFill>
                  <a:schemeClr val="dk2"/>
                </a:solidFill>
                <a:latin typeface="Calibri"/>
                <a:ea typeface="Calibri"/>
                <a:cs typeface="Calibri"/>
                <a:sym typeface="Calibri"/>
              </a:rPr>
              <a:t>Provenance</a:t>
            </a:r>
            <a:endParaRPr b="1" sz="2100">
              <a:solidFill>
                <a:schemeClr val="dk2"/>
              </a:solidFill>
              <a:latin typeface="Calibri"/>
              <a:ea typeface="Calibri"/>
              <a:cs typeface="Calibri"/>
              <a:sym typeface="Calibri"/>
            </a:endParaRPr>
          </a:p>
          <a:p>
            <a:pPr indent="0" lvl="0" marL="0" marR="0" rtl="0" algn="l">
              <a:lnSpc>
                <a:spcPct val="100000"/>
              </a:lnSpc>
              <a:spcBef>
                <a:spcPts val="700"/>
              </a:spcBef>
              <a:spcAft>
                <a:spcPts val="0"/>
              </a:spcAft>
              <a:buNone/>
            </a:pPr>
            <a:r>
              <a:rPr lang="it" sz="2100">
                <a:solidFill>
                  <a:schemeClr val="dk2"/>
                </a:solidFill>
                <a:latin typeface="Calibri"/>
                <a:ea typeface="Calibri"/>
                <a:cs typeface="Calibri"/>
                <a:sym typeface="Calibri"/>
              </a:rPr>
              <a:t>Where is your data coming from?</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References</a:t>
            </a:r>
            <a:endParaRPr/>
          </a:p>
        </p:txBody>
      </p:sp>
      <p:sp>
        <p:nvSpPr>
          <p:cNvPr id="249" name="Google Shape;249;p34"/>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p>
            <a:pPr indent="-127000" lvl="0" marL="228600" rtl="0" algn="l">
              <a:lnSpc>
                <a:spcPct val="90000"/>
              </a:lnSpc>
              <a:spcBef>
                <a:spcPts val="0"/>
              </a:spcBef>
              <a:spcAft>
                <a:spcPts val="0"/>
              </a:spcAft>
              <a:buClr>
                <a:schemeClr val="accent1"/>
              </a:buClr>
              <a:buSzPts val="1600"/>
              <a:buNone/>
            </a:pPr>
            <a:r>
              <a:rPr lang="it" sz="1400"/>
              <a:t>[1] Wilkinson, M., Dumontier, M., Aalbersberg, I. et al. The FAIR Guiding Principles for scientific data management and stewardship. Sci Data 3, 160018 (2016). </a:t>
            </a:r>
            <a:r>
              <a:rPr lang="it" sz="1400" u="sng">
                <a:solidFill>
                  <a:schemeClr val="hlink"/>
                </a:solidFill>
                <a:hlinkClick r:id="rId3"/>
              </a:rPr>
              <a:t>https://doi.org/10.1038/sdata.2016.18</a:t>
            </a:r>
            <a:endParaRPr sz="1400"/>
          </a:p>
          <a:p>
            <a:pPr indent="-127000" lvl="0" marL="228600" rtl="0" algn="l">
              <a:lnSpc>
                <a:spcPct val="90000"/>
              </a:lnSpc>
              <a:spcBef>
                <a:spcPts val="0"/>
              </a:spcBef>
              <a:spcAft>
                <a:spcPts val="0"/>
              </a:spcAft>
              <a:buClr>
                <a:schemeClr val="accent1"/>
              </a:buClr>
              <a:buSzPts val="1600"/>
              <a:buNone/>
            </a:pPr>
            <a:r>
              <a:t/>
            </a:r>
            <a:endParaRPr sz="1400"/>
          </a:p>
          <a:p>
            <a:pPr indent="-127000" lvl="0" marL="228600" rtl="0" algn="l">
              <a:lnSpc>
                <a:spcPct val="90000"/>
              </a:lnSpc>
              <a:spcBef>
                <a:spcPts val="0"/>
              </a:spcBef>
              <a:spcAft>
                <a:spcPts val="0"/>
              </a:spcAft>
              <a:buClr>
                <a:schemeClr val="accent1"/>
              </a:buClr>
              <a:buSzPts val="1600"/>
              <a:buNone/>
            </a:pPr>
            <a:r>
              <a:rPr lang="it" sz="1400"/>
              <a:t>[2] Martínez-Lavanchy, P.M., Hüser, F.J., Buss, M.C.H., Andersen, J.J., Begtrup, J.W. (2019). 'FAIR Principles'. In: Holmstrand, K.F., den Boer, S.P.A., Vlachos, E., Martínez-Lavanchy, P.M., Hansen, K.K. (Eds.), Research Data Management (eLearning course). doi: 10.11581 / dtu: 00000049</a:t>
            </a:r>
            <a:endParaRPr sz="1400"/>
          </a:p>
          <a:p>
            <a:pPr indent="0" lvl="0" marL="0" rtl="0" algn="just">
              <a:lnSpc>
                <a:spcPct val="70000"/>
              </a:lnSpc>
              <a:spcBef>
                <a:spcPts val="0"/>
              </a:spcBef>
              <a:spcAft>
                <a:spcPts val="0"/>
              </a:spcAft>
              <a:buClr>
                <a:schemeClr val="dk1"/>
              </a:buClr>
              <a:buSzPts val="1100"/>
              <a:buFont typeface="Arial"/>
              <a:buNone/>
            </a:pPr>
            <a:r>
              <a:t/>
            </a:r>
            <a:endParaRPr sz="1400"/>
          </a:p>
          <a:p>
            <a:pPr indent="0" lvl="0" marL="0" rtl="0" algn="just">
              <a:lnSpc>
                <a:spcPct val="70000"/>
              </a:lnSpc>
              <a:spcBef>
                <a:spcPts val="1200"/>
              </a:spcBef>
              <a:spcAft>
                <a:spcPts val="1200"/>
              </a:spcAft>
              <a:buClr>
                <a:schemeClr val="dk1"/>
              </a:buClr>
              <a:buSzPts val="1100"/>
              <a:buFont typeface="Arial"/>
              <a:buNone/>
            </a:pPr>
            <a:r>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it" sz="3300">
                <a:solidFill>
                  <a:srgbClr val="313131"/>
                </a:solidFill>
                <a:latin typeface="Poppins SemiBold"/>
                <a:ea typeface="Poppins SemiBold"/>
                <a:cs typeface="Poppins SemiBold"/>
                <a:sym typeface="Poppins SemiBold"/>
              </a:rPr>
              <a:t>Interact with mentimeter</a:t>
            </a:r>
            <a:endParaRPr b="0" sz="3300">
              <a:solidFill>
                <a:srgbClr val="313131"/>
              </a:solidFill>
              <a:latin typeface="Poppins SemiBold"/>
              <a:ea typeface="Poppins SemiBold"/>
              <a:cs typeface="Poppins SemiBold"/>
              <a:sym typeface="Poppins SemiBold"/>
            </a:endParaRPr>
          </a:p>
          <a:p>
            <a:pPr indent="0" lvl="0" marL="0" rtl="0" algn="l">
              <a:spcBef>
                <a:spcPts val="0"/>
              </a:spcBef>
              <a:spcAft>
                <a:spcPts val="0"/>
              </a:spcAft>
              <a:buNone/>
            </a:pPr>
            <a:r>
              <a:t/>
            </a:r>
            <a:endParaRPr/>
          </a:p>
        </p:txBody>
      </p:sp>
      <p:sp>
        <p:nvSpPr>
          <p:cNvPr id="256" name="Google Shape;256;p35"/>
          <p:cNvSpPr txBox="1"/>
          <p:nvPr>
            <p:ph idx="1" type="subTitle"/>
          </p:nvPr>
        </p:nvSpPr>
        <p:spPr>
          <a:xfrm>
            <a:off x="729627" y="2419350"/>
            <a:ext cx="7688100" cy="541200"/>
          </a:xfrm>
          <a:prstGeom prst="rect">
            <a:avLst/>
          </a:prstGeom>
        </p:spPr>
        <p:txBody>
          <a:bodyPr anchorCtr="0" anchor="t" bIns="91425" lIns="91425" spcFirstLastPara="1" rIns="91425" wrap="square" tIns="91425">
            <a:noAutofit/>
          </a:bodyPr>
          <a:lstStyle/>
          <a:p>
            <a:pPr indent="-355600" lvl="0" marL="914400" rtl="0" algn="l">
              <a:spcBef>
                <a:spcPts val="0"/>
              </a:spcBef>
              <a:spcAft>
                <a:spcPts val="0"/>
              </a:spcAft>
              <a:buClr>
                <a:srgbClr val="000000"/>
              </a:buClr>
              <a:buSzPts val="2000"/>
              <a:buFont typeface="Arial"/>
              <a:buChar char="●"/>
            </a:pPr>
            <a:r>
              <a:rPr lang="it" sz="2000">
                <a:solidFill>
                  <a:srgbClr val="424242"/>
                </a:solidFill>
                <a:latin typeface="Calibri"/>
                <a:ea typeface="Calibri"/>
                <a:cs typeface="Calibri"/>
                <a:sym typeface="Calibri"/>
              </a:rPr>
              <a:t>Please go to </a:t>
            </a:r>
            <a:r>
              <a:rPr b="1" lang="it" sz="2000" u="sng">
                <a:solidFill>
                  <a:srgbClr val="4A86E8"/>
                </a:solidFill>
                <a:latin typeface="Calibri"/>
                <a:ea typeface="Calibri"/>
                <a:cs typeface="Calibri"/>
                <a:sym typeface="Calibri"/>
                <a:hlinkClick r:id="rId3">
                  <a:extLst>
                    <a:ext uri="{A12FA001-AC4F-418D-AE19-62706E023703}">
                      <ahyp:hlinkClr val="tx"/>
                    </a:ext>
                  </a:extLst>
                </a:hlinkClick>
              </a:rPr>
              <a:t>www.menti.com</a:t>
            </a:r>
            <a:r>
              <a:rPr lang="it" sz="2000">
                <a:solidFill>
                  <a:srgbClr val="424242"/>
                </a:solidFill>
                <a:latin typeface="Calibri"/>
                <a:ea typeface="Calibri"/>
                <a:cs typeface="Calibri"/>
                <a:sym typeface="Calibri"/>
              </a:rPr>
              <a:t> and insert code: </a:t>
            </a:r>
            <a:r>
              <a:rPr lang="it" sz="2000">
                <a:solidFill>
                  <a:srgbClr val="424242"/>
                </a:solidFill>
                <a:latin typeface="Calibri"/>
                <a:ea typeface="Calibri"/>
                <a:cs typeface="Calibri"/>
                <a:sym typeface="Calibri"/>
              </a:rPr>
              <a:t>2641 3958</a:t>
            </a:r>
            <a:endParaRPr sz="2000">
              <a:solidFill>
                <a:srgbClr val="000000"/>
              </a:solidFill>
              <a:latin typeface="Arial"/>
              <a:ea typeface="Arial"/>
              <a:cs typeface="Arial"/>
              <a:sym typeface="Arial"/>
            </a:endParaRPr>
          </a:p>
          <a:p>
            <a:pPr indent="0" lvl="0" marL="457200" rtl="0" algn="l">
              <a:spcBef>
                <a:spcPts val="0"/>
              </a:spcBef>
              <a:spcAft>
                <a:spcPts val="0"/>
              </a:spcAft>
              <a:buNone/>
            </a:pPr>
            <a:r>
              <a:t/>
            </a:r>
            <a:endParaRPr sz="2000">
              <a:solidFill>
                <a:srgbClr val="000000"/>
              </a:solidFill>
              <a:latin typeface="Arial"/>
              <a:ea typeface="Arial"/>
              <a:cs typeface="Arial"/>
              <a:sym typeface="Arial"/>
            </a:endParaRPr>
          </a:p>
          <a:p>
            <a:pPr indent="0" lvl="0" marL="457200" rtl="0" algn="l">
              <a:spcBef>
                <a:spcPts val="0"/>
              </a:spcBef>
              <a:spcAft>
                <a:spcPts val="0"/>
              </a:spcAft>
              <a:buNone/>
            </a:pPr>
            <a:r>
              <a:rPr b="1" lang="it" sz="2000">
                <a:solidFill>
                  <a:srgbClr val="000000"/>
                </a:solidFill>
                <a:latin typeface="Arial"/>
                <a:ea typeface="Arial"/>
                <a:cs typeface="Arial"/>
                <a:sym typeface="Arial"/>
              </a:rPr>
              <a:t>OR</a:t>
            </a:r>
            <a:endParaRPr b="1" sz="2000">
              <a:solidFill>
                <a:srgbClr val="000000"/>
              </a:solidFill>
              <a:latin typeface="Arial"/>
              <a:ea typeface="Arial"/>
              <a:cs typeface="Arial"/>
              <a:sym typeface="Arial"/>
            </a:endParaRPr>
          </a:p>
          <a:p>
            <a:pPr indent="0" lvl="0" marL="0" rtl="0" algn="l">
              <a:spcBef>
                <a:spcPts val="0"/>
              </a:spcBef>
              <a:spcAft>
                <a:spcPts val="0"/>
              </a:spcAft>
              <a:buNone/>
            </a:pPr>
            <a:r>
              <a:t/>
            </a:r>
            <a:endParaRPr b="1" sz="2000">
              <a:solidFill>
                <a:srgbClr val="000000"/>
              </a:solidFill>
              <a:latin typeface="Arial"/>
              <a:ea typeface="Arial"/>
              <a:cs typeface="Arial"/>
              <a:sym typeface="Arial"/>
            </a:endParaRPr>
          </a:p>
          <a:p>
            <a:pPr indent="-355600" lvl="0" marL="914400" rtl="0" algn="l">
              <a:lnSpc>
                <a:spcPct val="95000"/>
              </a:lnSpc>
              <a:spcBef>
                <a:spcPts val="0"/>
              </a:spcBef>
              <a:spcAft>
                <a:spcPts val="0"/>
              </a:spcAft>
              <a:buClr>
                <a:srgbClr val="000000"/>
              </a:buClr>
              <a:buSzPts val="2000"/>
              <a:buFont typeface="Arial"/>
              <a:buChar char="●"/>
            </a:pPr>
            <a:r>
              <a:rPr lang="it" sz="2000">
                <a:solidFill>
                  <a:srgbClr val="424242"/>
                </a:solidFill>
                <a:latin typeface="Calibri"/>
                <a:ea typeface="Calibri"/>
                <a:cs typeface="Calibri"/>
                <a:sym typeface="Calibri"/>
              </a:rPr>
              <a:t>use your mobile/tablet to scan the QR code</a:t>
            </a:r>
            <a:endParaRPr sz="2000"/>
          </a:p>
        </p:txBody>
      </p:sp>
      <p:pic>
        <p:nvPicPr>
          <p:cNvPr id="257" name="Google Shape;257;p35"/>
          <p:cNvPicPr preferRelativeResize="0"/>
          <p:nvPr/>
        </p:nvPicPr>
        <p:blipFill>
          <a:blip r:embed="rId4">
            <a:alphaModFix/>
          </a:blip>
          <a:stretch>
            <a:fillRect/>
          </a:stretch>
        </p:blipFill>
        <p:spPr>
          <a:xfrm>
            <a:off x="6369425" y="3080575"/>
            <a:ext cx="1851549" cy="1851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FAIR principles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idx="1" type="body"/>
          </p:nvPr>
        </p:nvSpPr>
        <p:spPr>
          <a:xfrm>
            <a:off x="375175" y="4496800"/>
            <a:ext cx="8517300" cy="795000"/>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Clr>
                <a:schemeClr val="dk1"/>
              </a:buClr>
              <a:buSzPts val="1100"/>
              <a:buFont typeface="Arial"/>
              <a:buNone/>
            </a:pPr>
            <a:r>
              <a:rPr lang="it" sz="900"/>
              <a:t>These slides are inspired by Martínez-Lavanchy, P.M., Hüser, F.J., Buss, M.C.H., Andersen, J.J., Begtrup, J.W. (2019). 'FAIR Principles'. In: Holmstrand, K.F., den Boer, S.P.A., Vlachos, E., Martínez-Lavanchy, P.M., Hansen, K.K. (Eds.), Research Data Management (eLearning course). doi: 10.11581 / dtu: 00000049</a:t>
            </a:r>
            <a:endParaRPr sz="900"/>
          </a:p>
          <a:p>
            <a:pPr indent="0" lvl="0" marL="0" rtl="0" algn="just">
              <a:lnSpc>
                <a:spcPct val="70000"/>
              </a:lnSpc>
              <a:spcBef>
                <a:spcPts val="0"/>
              </a:spcBef>
              <a:spcAft>
                <a:spcPts val="0"/>
              </a:spcAft>
              <a:buClr>
                <a:schemeClr val="dk1"/>
              </a:buClr>
              <a:buSzPts val="1100"/>
              <a:buFont typeface="Arial"/>
              <a:buNone/>
            </a:pPr>
            <a:r>
              <a:t/>
            </a:r>
            <a:endParaRPr sz="900"/>
          </a:p>
          <a:p>
            <a:pPr indent="0" lvl="0" marL="0" rtl="0" algn="just">
              <a:lnSpc>
                <a:spcPct val="70000"/>
              </a:lnSpc>
              <a:spcBef>
                <a:spcPts val="0"/>
              </a:spcBef>
              <a:spcAft>
                <a:spcPts val="0"/>
              </a:spcAft>
              <a:buClr>
                <a:schemeClr val="dk1"/>
              </a:buClr>
              <a:buSzPts val="1100"/>
              <a:buFont typeface="Arial"/>
              <a:buNone/>
            </a:pPr>
            <a:r>
              <a:rPr lang="it" sz="900"/>
              <a:t>Link to the original video: https://vidensportal.deic.dk/RDMelearn</a:t>
            </a:r>
            <a:endParaRPr sz="1400"/>
          </a:p>
        </p:txBody>
      </p:sp>
      <p:sp>
        <p:nvSpPr>
          <p:cNvPr id="123" name="Google Shape;123;p20"/>
          <p:cNvSpPr txBox="1"/>
          <p:nvPr>
            <p:ph type="title"/>
          </p:nvPr>
        </p:nvSpPr>
        <p:spPr>
          <a:xfrm>
            <a:off x="251545" y="451418"/>
            <a:ext cx="8640900" cy="57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The FAIR Principles</a:t>
            </a:r>
            <a:endParaRPr/>
          </a:p>
        </p:txBody>
      </p:sp>
      <p:pic>
        <p:nvPicPr>
          <p:cNvPr descr="Lente di ingrandimento" id="124" name="Google Shape;124;p20"/>
          <p:cNvPicPr preferRelativeResize="0"/>
          <p:nvPr/>
        </p:nvPicPr>
        <p:blipFill rotWithShape="1">
          <a:blip r:embed="rId3">
            <a:alphaModFix/>
          </a:blip>
          <a:srcRect b="0" l="29" r="39" t="0"/>
          <a:stretch/>
        </p:blipFill>
        <p:spPr>
          <a:xfrm>
            <a:off x="934404" y="1395799"/>
            <a:ext cx="1251300" cy="1253400"/>
          </a:xfrm>
          <a:prstGeom prst="ellipse">
            <a:avLst/>
          </a:prstGeom>
          <a:solidFill>
            <a:srgbClr val="FEFFFF"/>
          </a:solidFill>
          <a:ln cap="flat" cmpd="sng" w="79375">
            <a:solidFill>
              <a:srgbClr val="3889DE"/>
            </a:solidFill>
            <a:prstDash val="solid"/>
            <a:round/>
            <a:headEnd len="sm" w="sm" type="none"/>
            <a:tailEnd len="sm" w="sm" type="none"/>
          </a:ln>
        </p:spPr>
      </p:pic>
      <p:sp>
        <p:nvSpPr>
          <p:cNvPr id="125" name="Google Shape;125;p20"/>
          <p:cNvSpPr txBox="1"/>
          <p:nvPr/>
        </p:nvSpPr>
        <p:spPr>
          <a:xfrm>
            <a:off x="736507" y="2783963"/>
            <a:ext cx="1647300" cy="26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it" sz="1800">
                <a:solidFill>
                  <a:srgbClr val="2D3292"/>
                </a:solidFill>
                <a:latin typeface="Calibri"/>
                <a:ea typeface="Calibri"/>
                <a:cs typeface="Calibri"/>
                <a:sym typeface="Calibri"/>
              </a:rPr>
              <a:t>Findable</a:t>
            </a:r>
            <a:endParaRPr b="1" sz="1800">
              <a:solidFill>
                <a:srgbClr val="2D3292"/>
              </a:solidFill>
              <a:latin typeface="Calibri"/>
              <a:ea typeface="Calibri"/>
              <a:cs typeface="Calibri"/>
              <a:sym typeface="Calibri"/>
            </a:endParaRPr>
          </a:p>
        </p:txBody>
      </p:sp>
      <p:sp>
        <p:nvSpPr>
          <p:cNvPr id="126" name="Google Shape;126;p20"/>
          <p:cNvSpPr txBox="1"/>
          <p:nvPr/>
        </p:nvSpPr>
        <p:spPr>
          <a:xfrm>
            <a:off x="728075" y="2201568"/>
            <a:ext cx="1668600" cy="1371900"/>
          </a:xfrm>
          <a:prstGeom prst="rect">
            <a:avLst/>
          </a:prstGeom>
          <a:noFill/>
          <a:ln>
            <a:noFill/>
          </a:ln>
        </p:spPr>
        <p:txBody>
          <a:bodyPr anchorCtr="0" anchor="t" bIns="0" lIns="0" spcFirstLastPara="1" rIns="0" wrap="square" tIns="72000">
            <a:noAutofit/>
          </a:bodyPr>
          <a:lstStyle/>
          <a:p>
            <a:pPr indent="0" lvl="0" marL="0" rtl="0" algn="l">
              <a:spcBef>
                <a:spcPts val="3900"/>
              </a:spcBef>
              <a:spcAft>
                <a:spcPts val="0"/>
              </a:spcAft>
              <a:buNone/>
            </a:pPr>
            <a:br>
              <a:rPr lang="it">
                <a:solidFill>
                  <a:srgbClr val="2D3292"/>
                </a:solidFill>
                <a:latin typeface="Calibri"/>
                <a:ea typeface="Calibri"/>
                <a:cs typeface="Calibri"/>
                <a:sym typeface="Calibri"/>
              </a:rPr>
            </a:br>
            <a:br>
              <a:rPr lang="it">
                <a:solidFill>
                  <a:srgbClr val="2D3292"/>
                </a:solidFill>
                <a:latin typeface="Calibri"/>
                <a:ea typeface="Calibri"/>
                <a:cs typeface="Calibri"/>
                <a:sym typeface="Calibri"/>
              </a:rPr>
            </a:br>
            <a:r>
              <a:rPr lang="it">
                <a:solidFill>
                  <a:srgbClr val="353535"/>
                </a:solidFill>
                <a:latin typeface="Calibri"/>
                <a:ea typeface="Calibri"/>
                <a:cs typeface="Calibri"/>
                <a:sym typeface="Calibri"/>
              </a:rPr>
              <a:t>Other can find your data</a:t>
            </a:r>
            <a:endParaRPr>
              <a:solidFill>
                <a:srgbClr val="353535"/>
              </a:solidFill>
              <a:latin typeface="Calibri"/>
              <a:ea typeface="Calibri"/>
              <a:cs typeface="Calibri"/>
              <a:sym typeface="Calibri"/>
            </a:endParaRPr>
          </a:p>
        </p:txBody>
      </p:sp>
      <p:sp>
        <p:nvSpPr>
          <p:cNvPr id="127" name="Google Shape;127;p20"/>
          <p:cNvSpPr txBox="1"/>
          <p:nvPr/>
        </p:nvSpPr>
        <p:spPr>
          <a:xfrm>
            <a:off x="2747303" y="2783963"/>
            <a:ext cx="1672500" cy="26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it" sz="1800">
                <a:solidFill>
                  <a:srgbClr val="2D3292"/>
                </a:solidFill>
                <a:latin typeface="Calibri"/>
                <a:ea typeface="Calibri"/>
                <a:cs typeface="Calibri"/>
                <a:sym typeface="Calibri"/>
              </a:rPr>
              <a:t>Accessible</a:t>
            </a:r>
            <a:endParaRPr b="1" sz="1800">
              <a:solidFill>
                <a:srgbClr val="2D3292"/>
              </a:solidFill>
              <a:latin typeface="Calibri"/>
              <a:ea typeface="Calibri"/>
              <a:cs typeface="Calibri"/>
              <a:sym typeface="Calibri"/>
            </a:endParaRPr>
          </a:p>
        </p:txBody>
      </p:sp>
      <p:sp>
        <p:nvSpPr>
          <p:cNvPr id="128" name="Google Shape;128;p20"/>
          <p:cNvSpPr txBox="1"/>
          <p:nvPr/>
        </p:nvSpPr>
        <p:spPr>
          <a:xfrm>
            <a:off x="2751644" y="2201568"/>
            <a:ext cx="1668600" cy="1371900"/>
          </a:xfrm>
          <a:prstGeom prst="rect">
            <a:avLst/>
          </a:prstGeom>
          <a:noFill/>
          <a:ln>
            <a:noFill/>
          </a:ln>
        </p:spPr>
        <p:txBody>
          <a:bodyPr anchorCtr="0" anchor="t" bIns="0" lIns="0" spcFirstLastPara="1" rIns="0" wrap="square" tIns="72000">
            <a:noAutofit/>
          </a:bodyPr>
          <a:lstStyle/>
          <a:p>
            <a:pPr indent="0" lvl="0" marL="0" rtl="0" algn="ctr">
              <a:spcBef>
                <a:spcPts val="0"/>
              </a:spcBef>
              <a:spcAft>
                <a:spcPts val="0"/>
              </a:spcAft>
              <a:buNone/>
            </a:pPr>
            <a:r>
              <a:t/>
            </a:r>
            <a:endParaRPr>
              <a:solidFill>
                <a:srgbClr val="353535"/>
              </a:solidFill>
              <a:latin typeface="Calibri"/>
              <a:ea typeface="Calibri"/>
              <a:cs typeface="Calibri"/>
              <a:sym typeface="Calibri"/>
            </a:endParaRPr>
          </a:p>
          <a:p>
            <a:pPr indent="0" lvl="0" marL="0" rtl="0" algn="l">
              <a:spcBef>
                <a:spcPts val="3900"/>
              </a:spcBef>
              <a:spcAft>
                <a:spcPts val="0"/>
              </a:spcAft>
              <a:buNone/>
            </a:pPr>
            <a:br>
              <a:rPr lang="it">
                <a:solidFill>
                  <a:srgbClr val="353535"/>
                </a:solidFill>
                <a:latin typeface="Calibri"/>
                <a:ea typeface="Calibri"/>
                <a:cs typeface="Calibri"/>
                <a:sym typeface="Calibri"/>
              </a:rPr>
            </a:br>
            <a:r>
              <a:rPr lang="it">
                <a:solidFill>
                  <a:srgbClr val="353535"/>
                </a:solidFill>
                <a:latin typeface="Calibri"/>
                <a:ea typeface="Calibri"/>
                <a:cs typeface="Calibri"/>
                <a:sym typeface="Calibri"/>
              </a:rPr>
              <a:t>Your data is accessible to others</a:t>
            </a:r>
            <a:endParaRPr>
              <a:solidFill>
                <a:srgbClr val="353535"/>
              </a:solidFill>
              <a:latin typeface="Calibri"/>
              <a:ea typeface="Calibri"/>
              <a:cs typeface="Calibri"/>
              <a:sym typeface="Calibri"/>
            </a:endParaRPr>
          </a:p>
        </p:txBody>
      </p:sp>
      <p:sp>
        <p:nvSpPr>
          <p:cNvPr id="129" name="Google Shape;129;p20"/>
          <p:cNvSpPr txBox="1"/>
          <p:nvPr/>
        </p:nvSpPr>
        <p:spPr>
          <a:xfrm>
            <a:off x="4785796" y="2783963"/>
            <a:ext cx="1672500" cy="26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it" sz="1800">
                <a:solidFill>
                  <a:srgbClr val="2D3292"/>
                </a:solidFill>
                <a:latin typeface="Calibri"/>
                <a:ea typeface="Calibri"/>
                <a:cs typeface="Calibri"/>
                <a:sym typeface="Calibri"/>
              </a:rPr>
              <a:t>Interoperable</a:t>
            </a:r>
            <a:endParaRPr b="1" sz="1800">
              <a:solidFill>
                <a:srgbClr val="2D3292"/>
              </a:solidFill>
              <a:latin typeface="Calibri"/>
              <a:ea typeface="Calibri"/>
              <a:cs typeface="Calibri"/>
              <a:sym typeface="Calibri"/>
            </a:endParaRPr>
          </a:p>
        </p:txBody>
      </p:sp>
      <p:sp>
        <p:nvSpPr>
          <p:cNvPr id="130" name="Google Shape;130;p20"/>
          <p:cNvSpPr txBox="1"/>
          <p:nvPr/>
        </p:nvSpPr>
        <p:spPr>
          <a:xfrm>
            <a:off x="4942537" y="2201568"/>
            <a:ext cx="1668600" cy="1371900"/>
          </a:xfrm>
          <a:prstGeom prst="rect">
            <a:avLst/>
          </a:prstGeom>
          <a:noFill/>
          <a:ln>
            <a:noFill/>
          </a:ln>
        </p:spPr>
        <p:txBody>
          <a:bodyPr anchorCtr="0" anchor="t" bIns="0" lIns="0" spcFirstLastPara="1" rIns="0" wrap="square" tIns="72000">
            <a:noAutofit/>
          </a:bodyPr>
          <a:lstStyle/>
          <a:p>
            <a:pPr indent="0" lvl="0" marL="0" rtl="0" algn="ctr">
              <a:lnSpc>
                <a:spcPct val="90000"/>
              </a:lnSpc>
              <a:spcBef>
                <a:spcPts val="0"/>
              </a:spcBef>
              <a:spcAft>
                <a:spcPts val="0"/>
              </a:spcAft>
              <a:buNone/>
            </a:pPr>
            <a:r>
              <a:t/>
            </a:r>
            <a:endParaRPr>
              <a:solidFill>
                <a:srgbClr val="353535"/>
              </a:solidFill>
              <a:latin typeface="Calibri"/>
              <a:ea typeface="Calibri"/>
              <a:cs typeface="Calibri"/>
              <a:sym typeface="Calibri"/>
            </a:endParaRPr>
          </a:p>
          <a:p>
            <a:pPr indent="0" lvl="0" marL="0" rtl="0" algn="l">
              <a:lnSpc>
                <a:spcPct val="90000"/>
              </a:lnSpc>
              <a:spcBef>
                <a:spcPts val="3900"/>
              </a:spcBef>
              <a:spcAft>
                <a:spcPts val="0"/>
              </a:spcAft>
              <a:buNone/>
            </a:pPr>
            <a:br>
              <a:rPr lang="it">
                <a:solidFill>
                  <a:srgbClr val="353535"/>
                </a:solidFill>
                <a:latin typeface="Calibri"/>
                <a:ea typeface="Calibri"/>
                <a:cs typeface="Calibri"/>
                <a:sym typeface="Calibri"/>
              </a:rPr>
            </a:br>
            <a:r>
              <a:rPr lang="it">
                <a:solidFill>
                  <a:srgbClr val="353535"/>
                </a:solidFill>
                <a:latin typeface="Calibri"/>
                <a:ea typeface="Calibri"/>
                <a:cs typeface="Calibri"/>
                <a:sym typeface="Calibri"/>
              </a:rPr>
              <a:t>Your data can be integrated with other data and/or they can be easily used and read by machines.</a:t>
            </a:r>
            <a:endParaRPr>
              <a:solidFill>
                <a:srgbClr val="353535"/>
              </a:solidFill>
              <a:latin typeface="Calibri"/>
              <a:ea typeface="Calibri"/>
              <a:cs typeface="Calibri"/>
              <a:sym typeface="Calibri"/>
            </a:endParaRPr>
          </a:p>
        </p:txBody>
      </p:sp>
      <p:sp>
        <p:nvSpPr>
          <p:cNvPr id="131" name="Google Shape;131;p20"/>
          <p:cNvSpPr txBox="1"/>
          <p:nvPr/>
        </p:nvSpPr>
        <p:spPr>
          <a:xfrm>
            <a:off x="6792762" y="2783963"/>
            <a:ext cx="1672500" cy="26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it" sz="1800">
                <a:solidFill>
                  <a:srgbClr val="2D3292"/>
                </a:solidFill>
                <a:latin typeface="Calibri"/>
                <a:ea typeface="Calibri"/>
                <a:cs typeface="Calibri"/>
                <a:sym typeface="Calibri"/>
              </a:rPr>
              <a:t>Reusable</a:t>
            </a:r>
            <a:endParaRPr b="1" sz="1800">
              <a:solidFill>
                <a:srgbClr val="2D3292"/>
              </a:solidFill>
              <a:latin typeface="Calibri"/>
              <a:ea typeface="Calibri"/>
              <a:cs typeface="Calibri"/>
              <a:sym typeface="Calibri"/>
            </a:endParaRPr>
          </a:p>
        </p:txBody>
      </p:sp>
      <p:sp>
        <p:nvSpPr>
          <p:cNvPr id="132" name="Google Shape;132;p20"/>
          <p:cNvSpPr txBox="1"/>
          <p:nvPr/>
        </p:nvSpPr>
        <p:spPr>
          <a:xfrm>
            <a:off x="6949503" y="2201568"/>
            <a:ext cx="1668600" cy="1371900"/>
          </a:xfrm>
          <a:prstGeom prst="rect">
            <a:avLst/>
          </a:prstGeom>
          <a:noFill/>
          <a:ln>
            <a:noFill/>
          </a:ln>
        </p:spPr>
        <p:txBody>
          <a:bodyPr anchorCtr="0" anchor="t" bIns="0" lIns="0" spcFirstLastPara="1" rIns="0" wrap="square" tIns="72000">
            <a:noAutofit/>
          </a:bodyPr>
          <a:lstStyle/>
          <a:p>
            <a:pPr indent="0" lvl="0" marL="0" rtl="0" algn="ctr">
              <a:spcBef>
                <a:spcPts val="0"/>
              </a:spcBef>
              <a:spcAft>
                <a:spcPts val="0"/>
              </a:spcAft>
              <a:buNone/>
            </a:pPr>
            <a:r>
              <a:t/>
            </a:r>
            <a:endParaRPr>
              <a:solidFill>
                <a:srgbClr val="353535"/>
              </a:solidFill>
              <a:latin typeface="Calibri"/>
              <a:ea typeface="Calibri"/>
              <a:cs typeface="Calibri"/>
              <a:sym typeface="Calibri"/>
            </a:endParaRPr>
          </a:p>
          <a:p>
            <a:pPr indent="0" lvl="0" marL="0" rtl="0" algn="l">
              <a:spcBef>
                <a:spcPts val="3900"/>
              </a:spcBef>
              <a:spcAft>
                <a:spcPts val="0"/>
              </a:spcAft>
              <a:buNone/>
            </a:pPr>
            <a:br>
              <a:rPr lang="it">
                <a:solidFill>
                  <a:srgbClr val="353535"/>
                </a:solidFill>
                <a:latin typeface="Calibri"/>
                <a:ea typeface="Calibri"/>
                <a:cs typeface="Calibri"/>
                <a:sym typeface="Calibri"/>
              </a:rPr>
            </a:br>
            <a:r>
              <a:rPr lang="it">
                <a:solidFill>
                  <a:srgbClr val="353535"/>
                </a:solidFill>
                <a:latin typeface="Calibri"/>
                <a:ea typeface="Calibri"/>
                <a:cs typeface="Calibri"/>
                <a:sym typeface="Calibri"/>
              </a:rPr>
              <a:t>Your data can be reused by others in new research</a:t>
            </a:r>
            <a:endParaRPr>
              <a:solidFill>
                <a:srgbClr val="353535"/>
              </a:solidFill>
              <a:latin typeface="Calibri"/>
              <a:ea typeface="Calibri"/>
              <a:cs typeface="Calibri"/>
              <a:sym typeface="Calibri"/>
            </a:endParaRPr>
          </a:p>
        </p:txBody>
      </p:sp>
      <p:pic>
        <p:nvPicPr>
          <p:cNvPr descr="Chiave" id="133" name="Google Shape;133;p20"/>
          <p:cNvPicPr preferRelativeResize="0"/>
          <p:nvPr/>
        </p:nvPicPr>
        <p:blipFill rotWithShape="1">
          <a:blip r:embed="rId4">
            <a:alphaModFix/>
          </a:blip>
          <a:srcRect b="0" l="29" r="39" t="0"/>
          <a:stretch/>
        </p:blipFill>
        <p:spPr>
          <a:xfrm>
            <a:off x="2957973" y="1395799"/>
            <a:ext cx="1251300" cy="1253400"/>
          </a:xfrm>
          <a:prstGeom prst="ellipse">
            <a:avLst/>
          </a:prstGeom>
          <a:solidFill>
            <a:srgbClr val="FEFFFF"/>
          </a:solidFill>
          <a:ln cap="flat" cmpd="sng" w="79375">
            <a:solidFill>
              <a:srgbClr val="3889DE"/>
            </a:solidFill>
            <a:prstDash val="solid"/>
            <a:round/>
            <a:headEnd len="sm" w="sm" type="none"/>
            <a:tailEnd len="sm" w="sm" type="none"/>
          </a:ln>
        </p:spPr>
      </p:pic>
      <p:pic>
        <p:nvPicPr>
          <p:cNvPr descr="Ingranaggi" id="134" name="Google Shape;134;p20"/>
          <p:cNvPicPr preferRelativeResize="0"/>
          <p:nvPr/>
        </p:nvPicPr>
        <p:blipFill rotWithShape="1">
          <a:blip r:embed="rId5">
            <a:alphaModFix/>
          </a:blip>
          <a:srcRect b="0" l="29" r="39" t="0"/>
          <a:stretch/>
        </p:blipFill>
        <p:spPr>
          <a:xfrm>
            <a:off x="4996466" y="1395799"/>
            <a:ext cx="1251300" cy="1253400"/>
          </a:xfrm>
          <a:prstGeom prst="ellipse">
            <a:avLst/>
          </a:prstGeom>
          <a:solidFill>
            <a:srgbClr val="FEFFFF"/>
          </a:solidFill>
          <a:ln cap="flat" cmpd="sng" w="79375">
            <a:solidFill>
              <a:srgbClr val="3889DE"/>
            </a:solidFill>
            <a:prstDash val="solid"/>
            <a:round/>
            <a:headEnd len="sm" w="sm" type="none"/>
            <a:tailEnd len="sm" w="sm" type="none"/>
          </a:ln>
        </p:spPr>
      </p:pic>
      <p:pic>
        <p:nvPicPr>
          <p:cNvPr descr="Cerchi con frecce" id="135" name="Google Shape;135;p20"/>
          <p:cNvPicPr preferRelativeResize="0"/>
          <p:nvPr/>
        </p:nvPicPr>
        <p:blipFill rotWithShape="1">
          <a:blip r:embed="rId6">
            <a:alphaModFix/>
          </a:blip>
          <a:srcRect b="0" l="29" r="39" t="0"/>
          <a:stretch/>
        </p:blipFill>
        <p:spPr>
          <a:xfrm>
            <a:off x="7003432" y="1395799"/>
            <a:ext cx="1251300" cy="1253400"/>
          </a:xfrm>
          <a:prstGeom prst="ellipse">
            <a:avLst/>
          </a:prstGeom>
          <a:solidFill>
            <a:srgbClr val="FEFFFF"/>
          </a:solidFill>
          <a:ln cap="flat" cmpd="sng" w="79375">
            <a:solidFill>
              <a:srgbClr val="3889DE"/>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729450" y="-49150"/>
            <a:ext cx="7688400" cy="151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The FAIR Principles</a:t>
            </a:r>
            <a:endParaRPr/>
          </a:p>
        </p:txBody>
      </p:sp>
      <p:pic>
        <p:nvPicPr>
          <p:cNvPr id="142" name="Google Shape;142;p21"/>
          <p:cNvPicPr preferRelativeResize="0"/>
          <p:nvPr/>
        </p:nvPicPr>
        <p:blipFill rotWithShape="1">
          <a:blip r:embed="rId3">
            <a:alphaModFix/>
          </a:blip>
          <a:srcRect b="0" l="0" r="0" t="0"/>
          <a:stretch/>
        </p:blipFill>
        <p:spPr>
          <a:xfrm>
            <a:off x="799526" y="1368024"/>
            <a:ext cx="2398900" cy="3139199"/>
          </a:xfrm>
          <a:prstGeom prst="rect">
            <a:avLst/>
          </a:prstGeom>
          <a:noFill/>
          <a:ln>
            <a:noFill/>
          </a:ln>
        </p:spPr>
      </p:pic>
      <p:sp>
        <p:nvSpPr>
          <p:cNvPr id="143" name="Google Shape;143;p21"/>
          <p:cNvSpPr txBox="1"/>
          <p:nvPr/>
        </p:nvSpPr>
        <p:spPr>
          <a:xfrm>
            <a:off x="3573475" y="1384200"/>
            <a:ext cx="5233500" cy="3169200"/>
          </a:xfrm>
          <a:prstGeom prst="rect">
            <a:avLst/>
          </a:prstGeom>
          <a:noFill/>
          <a:ln>
            <a:noFill/>
          </a:ln>
        </p:spPr>
        <p:txBody>
          <a:bodyPr anchorCtr="0" anchor="t" bIns="91425" lIns="91425" spcFirstLastPara="1" rIns="91425" wrap="square" tIns="91425">
            <a:spAutoFit/>
          </a:bodyPr>
          <a:lstStyle/>
          <a:p>
            <a:pPr indent="-278260" lvl="0" marL="395100" rtl="0" algn="l">
              <a:lnSpc>
                <a:spcPct val="90000"/>
              </a:lnSpc>
              <a:spcBef>
                <a:spcPts val="0"/>
              </a:spcBef>
              <a:spcAft>
                <a:spcPts val="0"/>
              </a:spcAft>
              <a:buClr>
                <a:schemeClr val="lt1"/>
              </a:buClr>
              <a:buSzPts val="1900"/>
              <a:buFont typeface="Calibri"/>
              <a:buChar char="•"/>
            </a:pPr>
            <a:r>
              <a:rPr lang="it" sz="1900">
                <a:solidFill>
                  <a:schemeClr val="lt1"/>
                </a:solidFill>
                <a:latin typeface="Calibri"/>
                <a:ea typeface="Calibri"/>
                <a:cs typeface="Calibri"/>
                <a:sym typeface="Calibri"/>
              </a:rPr>
              <a:t>FAIR indicate a list of principles that can help you in making your data ready for Open Science</a:t>
            </a:r>
            <a:endParaRPr b="1" sz="1900">
              <a:solidFill>
                <a:schemeClr val="lt1"/>
              </a:solidFill>
              <a:latin typeface="Calibri"/>
              <a:ea typeface="Calibri"/>
              <a:cs typeface="Calibri"/>
              <a:sym typeface="Calibri"/>
            </a:endParaRPr>
          </a:p>
          <a:p>
            <a:pPr indent="-278260" lvl="0" marL="395100" rtl="0" algn="l">
              <a:lnSpc>
                <a:spcPct val="90000"/>
              </a:lnSpc>
              <a:spcBef>
                <a:spcPts val="1200"/>
              </a:spcBef>
              <a:spcAft>
                <a:spcPts val="0"/>
              </a:spcAft>
              <a:buClr>
                <a:schemeClr val="lt1"/>
              </a:buClr>
              <a:buSzPts val="1900"/>
              <a:buChar char="•"/>
            </a:pPr>
            <a:r>
              <a:rPr lang="it" sz="1900">
                <a:solidFill>
                  <a:schemeClr val="lt1"/>
                </a:solidFill>
                <a:latin typeface="Calibri"/>
                <a:ea typeface="Calibri"/>
                <a:cs typeface="Calibri"/>
                <a:sym typeface="Calibri"/>
              </a:rPr>
              <a:t>They are </a:t>
            </a:r>
            <a:r>
              <a:rPr b="1" lang="it" sz="1900">
                <a:solidFill>
                  <a:schemeClr val="lt1"/>
                </a:solidFill>
                <a:latin typeface="Calibri"/>
                <a:ea typeface="Calibri"/>
                <a:cs typeface="Calibri"/>
                <a:sym typeface="Calibri"/>
              </a:rPr>
              <a:t>principles</a:t>
            </a:r>
            <a:r>
              <a:rPr lang="it" sz="1900">
                <a:solidFill>
                  <a:schemeClr val="lt1"/>
                </a:solidFill>
                <a:latin typeface="Calibri"/>
                <a:ea typeface="Calibri"/>
                <a:cs typeface="Calibri"/>
                <a:sym typeface="Calibri"/>
              </a:rPr>
              <a:t>, not standards!</a:t>
            </a:r>
            <a:endParaRPr b="1" sz="1900">
              <a:solidFill>
                <a:schemeClr val="lt1"/>
              </a:solidFill>
              <a:latin typeface="Calibri"/>
              <a:ea typeface="Calibri"/>
              <a:cs typeface="Calibri"/>
              <a:sym typeface="Calibri"/>
            </a:endParaRPr>
          </a:p>
          <a:p>
            <a:pPr indent="-278260" lvl="0" marL="395100" rtl="0" algn="l">
              <a:lnSpc>
                <a:spcPct val="90000"/>
              </a:lnSpc>
              <a:spcBef>
                <a:spcPts val="1200"/>
              </a:spcBef>
              <a:spcAft>
                <a:spcPts val="0"/>
              </a:spcAft>
              <a:buClr>
                <a:schemeClr val="lt1"/>
              </a:buClr>
              <a:buSzPts val="1900"/>
              <a:buFont typeface="Calibri"/>
              <a:buChar char="•"/>
            </a:pPr>
            <a:r>
              <a:rPr lang="it" sz="1900">
                <a:solidFill>
                  <a:schemeClr val="lt1"/>
                </a:solidFill>
                <a:latin typeface="Calibri"/>
                <a:ea typeface="Calibri"/>
                <a:cs typeface="Calibri"/>
                <a:sym typeface="Calibri"/>
              </a:rPr>
              <a:t>They were designed to enable optimal use of research data and methods</a:t>
            </a:r>
            <a:endParaRPr sz="1900">
              <a:solidFill>
                <a:schemeClr val="lt1"/>
              </a:solidFill>
              <a:latin typeface="Calibri"/>
              <a:ea typeface="Calibri"/>
              <a:cs typeface="Calibri"/>
              <a:sym typeface="Calibri"/>
            </a:endParaRPr>
          </a:p>
          <a:p>
            <a:pPr indent="-278260" lvl="0" marL="395100" rtl="0" algn="l">
              <a:lnSpc>
                <a:spcPct val="90000"/>
              </a:lnSpc>
              <a:spcBef>
                <a:spcPts val="1200"/>
              </a:spcBef>
              <a:spcAft>
                <a:spcPts val="0"/>
              </a:spcAft>
              <a:buClr>
                <a:schemeClr val="lt1"/>
              </a:buClr>
              <a:buSzPts val="1900"/>
              <a:buFont typeface="Calibri"/>
              <a:buChar char="•"/>
            </a:pPr>
            <a:r>
              <a:rPr lang="it" sz="1900">
                <a:solidFill>
                  <a:schemeClr val="lt1"/>
                </a:solidFill>
                <a:latin typeface="Calibri"/>
                <a:ea typeface="Calibri"/>
                <a:cs typeface="Calibri"/>
                <a:sym typeface="Calibri"/>
              </a:rPr>
              <a:t>A group of different experts designed the </a:t>
            </a:r>
            <a:r>
              <a:rPr lang="it" sz="1900" u="sng">
                <a:solidFill>
                  <a:schemeClr val="lt1"/>
                </a:solidFill>
                <a:highlight>
                  <a:srgbClr val="FF7C00"/>
                </a:highlight>
                <a:latin typeface="Calibri"/>
                <a:ea typeface="Calibri"/>
                <a:cs typeface="Calibri"/>
                <a:sym typeface="Calibri"/>
                <a:hlinkClick r:id="rId4">
                  <a:extLst>
                    <a:ext uri="{A12FA001-AC4F-418D-AE19-62706E023703}">
                      <ahyp:hlinkClr val="tx"/>
                    </a:ext>
                  </a:extLst>
                </a:hlinkClick>
              </a:rPr>
              <a:t>FAIR principles</a:t>
            </a:r>
            <a:r>
              <a:rPr lang="it" sz="1900">
                <a:solidFill>
                  <a:schemeClr val="lt1"/>
                </a:solidFill>
                <a:latin typeface="Calibri"/>
                <a:ea typeface="Calibri"/>
                <a:cs typeface="Calibri"/>
                <a:sym typeface="Calibri"/>
              </a:rPr>
              <a:t> between 2014 and 2016</a:t>
            </a:r>
            <a:endParaRPr b="1" sz="1900">
              <a:solidFill>
                <a:schemeClr val="lt1"/>
              </a:solidFill>
              <a:latin typeface="Calibri"/>
              <a:ea typeface="Calibri"/>
              <a:cs typeface="Calibri"/>
              <a:sym typeface="Calibri"/>
            </a:endParaRPr>
          </a:p>
          <a:p>
            <a:pPr indent="-278260" lvl="0" marL="395100" rtl="0" algn="l">
              <a:lnSpc>
                <a:spcPct val="90000"/>
              </a:lnSpc>
              <a:spcBef>
                <a:spcPts val="1200"/>
              </a:spcBef>
              <a:spcAft>
                <a:spcPts val="0"/>
              </a:spcAft>
              <a:buClr>
                <a:schemeClr val="lt1"/>
              </a:buClr>
              <a:buSzPts val="1900"/>
              <a:buFont typeface="Calibri"/>
              <a:buChar char="•"/>
            </a:pPr>
            <a:r>
              <a:rPr lang="it" sz="1900">
                <a:solidFill>
                  <a:schemeClr val="lt1"/>
                </a:solidFill>
                <a:latin typeface="Calibri"/>
                <a:ea typeface="Calibri"/>
                <a:cs typeface="Calibri"/>
                <a:sym typeface="Calibri"/>
              </a:rPr>
              <a:t>They identified a set of 15 principles</a:t>
            </a:r>
            <a:endParaRPr sz="19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idx="4294967295" type="body"/>
          </p:nvPr>
        </p:nvSpPr>
        <p:spPr>
          <a:xfrm>
            <a:off x="818650" y="1536350"/>
            <a:ext cx="4478100" cy="1934100"/>
          </a:xfrm>
          <a:prstGeom prst="rect">
            <a:avLst/>
          </a:prstGeom>
          <a:noFill/>
          <a:ln>
            <a:noFill/>
          </a:ln>
        </p:spPr>
        <p:txBody>
          <a:bodyPr anchorCtr="0" anchor="t" bIns="0" lIns="0" spcFirstLastPara="1" rIns="0" wrap="square" tIns="101250">
            <a:noAutofit/>
          </a:bodyPr>
          <a:lstStyle/>
          <a:p>
            <a:pPr indent="-241300" lvl="0" marL="215900" rtl="0" algn="l">
              <a:lnSpc>
                <a:spcPct val="100000"/>
              </a:lnSpc>
              <a:spcBef>
                <a:spcPts val="0"/>
              </a:spcBef>
              <a:spcAft>
                <a:spcPts val="0"/>
              </a:spcAft>
              <a:buClr>
                <a:schemeClr val="lt1"/>
              </a:buClr>
              <a:buSzPts val="2600"/>
              <a:buFont typeface="Calibri"/>
              <a:buChar char="•"/>
            </a:pPr>
            <a:r>
              <a:rPr b="0" lang="it" sz="1800">
                <a:solidFill>
                  <a:schemeClr val="lt1"/>
                </a:solidFill>
                <a:latin typeface="Calibri"/>
                <a:ea typeface="Calibri"/>
                <a:cs typeface="Calibri"/>
                <a:sym typeface="Calibri"/>
              </a:rPr>
              <a:t>You will produce high quality data</a:t>
            </a:r>
            <a:endParaRPr sz="1800">
              <a:solidFill>
                <a:schemeClr val="lt1"/>
              </a:solidFill>
              <a:latin typeface="Calibri"/>
              <a:ea typeface="Calibri"/>
              <a:cs typeface="Calibri"/>
              <a:sym typeface="Calibri"/>
            </a:endParaRPr>
          </a:p>
          <a:p>
            <a:pPr indent="-241300" lvl="0" marL="215900" rtl="0" algn="l">
              <a:lnSpc>
                <a:spcPct val="100000"/>
              </a:lnSpc>
              <a:spcBef>
                <a:spcPts val="0"/>
              </a:spcBef>
              <a:spcAft>
                <a:spcPts val="0"/>
              </a:spcAft>
              <a:buClr>
                <a:schemeClr val="lt1"/>
              </a:buClr>
              <a:buSzPts val="2600"/>
              <a:buFont typeface="Calibri"/>
              <a:buChar char="•"/>
            </a:pPr>
            <a:r>
              <a:rPr b="0" lang="it" sz="1800">
                <a:solidFill>
                  <a:schemeClr val="lt1"/>
                </a:solidFill>
                <a:latin typeface="Calibri"/>
                <a:ea typeface="Calibri"/>
                <a:cs typeface="Calibri"/>
                <a:sym typeface="Calibri"/>
              </a:rPr>
              <a:t>You will maximise the impact of your research</a:t>
            </a:r>
            <a:endParaRPr sz="1800">
              <a:solidFill>
                <a:schemeClr val="lt1"/>
              </a:solidFill>
              <a:latin typeface="Calibri"/>
              <a:ea typeface="Calibri"/>
              <a:cs typeface="Calibri"/>
              <a:sym typeface="Calibri"/>
            </a:endParaRPr>
          </a:p>
          <a:p>
            <a:pPr indent="-241300" lvl="0" marL="215900" rtl="0" algn="l">
              <a:lnSpc>
                <a:spcPct val="100000"/>
              </a:lnSpc>
              <a:spcBef>
                <a:spcPts val="0"/>
              </a:spcBef>
              <a:spcAft>
                <a:spcPts val="0"/>
              </a:spcAft>
              <a:buClr>
                <a:schemeClr val="lt1"/>
              </a:buClr>
              <a:buSzPts val="2600"/>
              <a:buFont typeface="Calibri"/>
              <a:buChar char="•"/>
            </a:pPr>
            <a:r>
              <a:rPr b="0" lang="it" sz="1800">
                <a:solidFill>
                  <a:schemeClr val="lt1"/>
                </a:solidFill>
                <a:latin typeface="Calibri"/>
                <a:ea typeface="Calibri"/>
                <a:cs typeface="Calibri"/>
                <a:sym typeface="Calibri"/>
              </a:rPr>
              <a:t>You will improve the recognition within and behind your research community</a:t>
            </a:r>
            <a:endParaRPr sz="1800">
              <a:solidFill>
                <a:schemeClr val="lt1"/>
              </a:solidFill>
              <a:latin typeface="Calibri"/>
              <a:ea typeface="Calibri"/>
              <a:cs typeface="Calibri"/>
              <a:sym typeface="Calibri"/>
            </a:endParaRPr>
          </a:p>
          <a:p>
            <a:pPr indent="-241300" lvl="0" marL="215900" rtl="0" algn="l">
              <a:lnSpc>
                <a:spcPct val="100000"/>
              </a:lnSpc>
              <a:spcBef>
                <a:spcPts val="0"/>
              </a:spcBef>
              <a:spcAft>
                <a:spcPts val="0"/>
              </a:spcAft>
              <a:buClr>
                <a:schemeClr val="lt1"/>
              </a:buClr>
              <a:buSzPts val="2600"/>
              <a:buFont typeface="Calibri"/>
              <a:buChar char="•"/>
            </a:pPr>
            <a:r>
              <a:rPr b="0" lang="it" sz="1800">
                <a:solidFill>
                  <a:schemeClr val="lt1"/>
                </a:solidFill>
                <a:latin typeface="Calibri"/>
                <a:ea typeface="Calibri"/>
                <a:cs typeface="Calibri"/>
                <a:sym typeface="Calibri"/>
              </a:rPr>
              <a:t>You will be compliant with the European Commission requirements</a:t>
            </a:r>
            <a:endParaRPr b="0" sz="1800">
              <a:solidFill>
                <a:schemeClr val="lt1"/>
              </a:solidFill>
              <a:latin typeface="Calibri"/>
              <a:ea typeface="Calibri"/>
              <a:cs typeface="Calibri"/>
              <a:sym typeface="Calibri"/>
            </a:endParaRPr>
          </a:p>
        </p:txBody>
      </p:sp>
      <p:sp>
        <p:nvSpPr>
          <p:cNvPr id="150" name="Google Shape;150;p22"/>
          <p:cNvSpPr txBox="1"/>
          <p:nvPr>
            <p:ph idx="4294967295" type="body"/>
          </p:nvPr>
        </p:nvSpPr>
        <p:spPr>
          <a:xfrm>
            <a:off x="818648" y="966550"/>
            <a:ext cx="6884700" cy="362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accent1"/>
              </a:buClr>
              <a:buSzPts val="2500"/>
              <a:buFont typeface="Helvetica Neue"/>
              <a:buNone/>
            </a:pPr>
            <a:r>
              <a:rPr b="1" lang="it" sz="2900">
                <a:solidFill>
                  <a:schemeClr val="lt1"/>
                </a:solidFill>
              </a:rPr>
              <a:t>By applying the FAIR principles</a:t>
            </a:r>
            <a:endParaRPr b="1" sz="2900">
              <a:solidFill>
                <a:schemeClr val="lt1"/>
              </a:solidFill>
            </a:endParaRPr>
          </a:p>
        </p:txBody>
      </p:sp>
      <p:sp>
        <p:nvSpPr>
          <p:cNvPr id="151" name="Google Shape;151;p22"/>
          <p:cNvSpPr txBox="1"/>
          <p:nvPr>
            <p:ph idx="4294967295" type="body"/>
          </p:nvPr>
        </p:nvSpPr>
        <p:spPr>
          <a:xfrm>
            <a:off x="5851325" y="1393650"/>
            <a:ext cx="2795400" cy="2888700"/>
          </a:xfrm>
          <a:prstGeom prst="rect">
            <a:avLst/>
          </a:prstGeom>
          <a:noFill/>
          <a:ln>
            <a:noFill/>
          </a:ln>
        </p:spPr>
        <p:txBody>
          <a:bodyPr anchorCtr="0" anchor="b" bIns="0" lIns="0" spcFirstLastPara="1" rIns="0" wrap="square" tIns="0">
            <a:normAutofit fontScale="62500" lnSpcReduction="20000"/>
          </a:bodyPr>
          <a:lstStyle/>
          <a:p>
            <a:pPr indent="0" lvl="0" marL="0" rtl="0" algn="l">
              <a:lnSpc>
                <a:spcPct val="115000"/>
              </a:lnSpc>
              <a:spcBef>
                <a:spcPts val="0"/>
              </a:spcBef>
              <a:spcAft>
                <a:spcPts val="0"/>
              </a:spcAft>
              <a:buClr>
                <a:schemeClr val="lt1"/>
              </a:buClr>
              <a:buSzPct val="73333"/>
              <a:buFont typeface="Helvetica Neue"/>
              <a:buNone/>
            </a:pPr>
            <a:r>
              <a:rPr b="0" lang="it" sz="4500">
                <a:solidFill>
                  <a:schemeClr val="dk2"/>
                </a:solidFill>
                <a:highlight>
                  <a:schemeClr val="lt1"/>
                </a:highlight>
                <a:latin typeface="Calibri"/>
                <a:ea typeface="Calibri"/>
                <a:cs typeface="Calibri"/>
                <a:sym typeface="Calibri"/>
              </a:rPr>
              <a:t>The application of the FAIR principles strongly depends on the specific discipline and on the way the single researcher works</a:t>
            </a:r>
            <a:endParaRPr b="0" sz="4500">
              <a:solidFill>
                <a:schemeClr val="dk2"/>
              </a:solidFill>
              <a:highlight>
                <a:schemeClr val="lt1"/>
              </a:highlight>
              <a:latin typeface="Calibri"/>
              <a:ea typeface="Calibri"/>
              <a:cs typeface="Calibri"/>
              <a:sym typeface="Calibri"/>
            </a:endParaRPr>
          </a:p>
        </p:txBody>
      </p:sp>
      <p:sp>
        <p:nvSpPr>
          <p:cNvPr id="152" name="Google Shape;152;p22"/>
          <p:cNvSpPr txBox="1"/>
          <p:nvPr>
            <p:ph idx="4294967295" type="body"/>
          </p:nvPr>
        </p:nvSpPr>
        <p:spPr>
          <a:xfrm>
            <a:off x="5851329" y="4451865"/>
            <a:ext cx="2269800" cy="603000"/>
          </a:xfrm>
          <a:prstGeom prst="rect">
            <a:avLst/>
          </a:prstGeom>
          <a:noFill/>
          <a:ln>
            <a:noFill/>
          </a:ln>
        </p:spPr>
        <p:txBody>
          <a:bodyPr anchorCtr="0" anchor="t" bIns="0" lIns="0" spcFirstLastPara="1" rIns="0" wrap="square" tIns="101250">
            <a:normAutofit/>
          </a:bodyPr>
          <a:lstStyle/>
          <a:p>
            <a:pPr indent="0" lvl="0" marL="0" rtl="0" algn="l">
              <a:lnSpc>
                <a:spcPct val="85000"/>
              </a:lnSpc>
              <a:spcBef>
                <a:spcPts val="0"/>
              </a:spcBef>
              <a:spcAft>
                <a:spcPts val="0"/>
              </a:spcAft>
              <a:buClr>
                <a:schemeClr val="lt1"/>
              </a:buClr>
              <a:buSzPts val="1900"/>
              <a:buFont typeface="Helvetica Neue"/>
              <a:buNone/>
            </a:pPr>
            <a:r>
              <a:rPr b="1" lang="it">
                <a:solidFill>
                  <a:schemeClr val="lt1"/>
                </a:solidFill>
              </a:rPr>
              <a:t>No one size fits all</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nvSpPr>
        <p:spPr>
          <a:xfrm>
            <a:off x="533400" y="1676400"/>
            <a:ext cx="79239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3600">
                <a:solidFill>
                  <a:schemeClr val="lt1"/>
                </a:solidFill>
                <a:latin typeface="Calibri"/>
                <a:ea typeface="Calibri"/>
                <a:cs typeface="Calibri"/>
                <a:sym typeface="Calibri"/>
              </a:rPr>
              <a:t>Good practices </a:t>
            </a:r>
            <a:endParaRPr b="1" sz="3600">
              <a:solidFill>
                <a:schemeClr val="lt1"/>
              </a:solidFill>
              <a:latin typeface="Calibri"/>
              <a:ea typeface="Calibri"/>
              <a:cs typeface="Calibri"/>
              <a:sym typeface="Calibri"/>
            </a:endParaRPr>
          </a:p>
          <a:p>
            <a:pPr indent="0" lvl="0" marL="0" rtl="0" algn="ctr">
              <a:spcBef>
                <a:spcPts val="0"/>
              </a:spcBef>
              <a:spcAft>
                <a:spcPts val="0"/>
              </a:spcAft>
              <a:buNone/>
            </a:pPr>
            <a:r>
              <a:rPr lang="it" sz="3600">
                <a:solidFill>
                  <a:schemeClr val="lt1"/>
                </a:solidFill>
                <a:latin typeface="Calibri"/>
                <a:ea typeface="Calibri"/>
                <a:cs typeface="Calibri"/>
                <a:sym typeface="Calibri"/>
              </a:rPr>
              <a:t>to make your data </a:t>
            </a:r>
            <a:endParaRPr sz="3600">
              <a:solidFill>
                <a:schemeClr val="lt1"/>
              </a:solidFill>
              <a:latin typeface="Calibri"/>
              <a:ea typeface="Calibri"/>
              <a:cs typeface="Calibri"/>
              <a:sym typeface="Calibri"/>
            </a:endParaRPr>
          </a:p>
          <a:p>
            <a:pPr indent="0" lvl="0" marL="0" rtl="0" algn="ctr">
              <a:spcBef>
                <a:spcPts val="0"/>
              </a:spcBef>
              <a:spcAft>
                <a:spcPts val="0"/>
              </a:spcAft>
              <a:buNone/>
            </a:pPr>
            <a:r>
              <a:rPr lang="it" sz="3600">
                <a:solidFill>
                  <a:schemeClr val="lt1"/>
                </a:solidFill>
                <a:latin typeface="Calibri"/>
                <a:ea typeface="Calibri"/>
                <a:cs typeface="Calibri"/>
                <a:sym typeface="Calibri"/>
              </a:rPr>
              <a:t>FAIR</a:t>
            </a:r>
            <a:endParaRPr sz="36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idx="1" type="body"/>
          </p:nvPr>
        </p:nvSpPr>
        <p:spPr>
          <a:xfrm>
            <a:off x="729450" y="2078875"/>
            <a:ext cx="7688700" cy="2261100"/>
          </a:xfrm>
          <a:prstGeom prst="rect">
            <a:avLst/>
          </a:prstGeom>
          <a:noFill/>
          <a:ln>
            <a:noFill/>
          </a:ln>
        </p:spPr>
        <p:txBody>
          <a:bodyPr anchorCtr="0" anchor="t" bIns="0" lIns="0" spcFirstLastPara="1" rIns="0" wrap="square" tIns="101250">
            <a:noAutofit/>
          </a:bodyPr>
          <a:lstStyle/>
          <a:p>
            <a:pPr indent="-214947" lvl="0" marL="215900" rtl="0" algn="l">
              <a:lnSpc>
                <a:spcPct val="60000"/>
              </a:lnSpc>
              <a:spcBef>
                <a:spcPts val="0"/>
              </a:spcBef>
              <a:spcAft>
                <a:spcPts val="0"/>
              </a:spcAft>
              <a:buClr>
                <a:srgbClr val="6A6A6A"/>
              </a:buClr>
              <a:buSzPts val="1585"/>
              <a:buChar char="•"/>
            </a:pPr>
            <a:r>
              <a:rPr b="1" lang="it" sz="1585"/>
              <a:t>Documentation</a:t>
            </a:r>
            <a:endParaRPr b="1" sz="1585"/>
          </a:p>
          <a:p>
            <a:pPr indent="0" lvl="0" marL="0" rtl="0" algn="l">
              <a:lnSpc>
                <a:spcPct val="60000"/>
              </a:lnSpc>
              <a:spcBef>
                <a:spcPts val="600"/>
              </a:spcBef>
              <a:spcAft>
                <a:spcPts val="0"/>
              </a:spcAft>
              <a:buSzPts val="852"/>
              <a:buNone/>
            </a:pPr>
            <a:r>
              <a:rPr lang="it" sz="1585">
                <a:latin typeface="Calibri"/>
                <a:ea typeface="Calibri"/>
                <a:cs typeface="Calibri"/>
                <a:sym typeface="Calibri"/>
              </a:rPr>
              <a:t>Gives the context to make your data understandable by others</a:t>
            </a:r>
            <a:endParaRPr sz="1585">
              <a:latin typeface="Calibri"/>
              <a:ea typeface="Calibri"/>
              <a:cs typeface="Calibri"/>
              <a:sym typeface="Calibri"/>
            </a:endParaRPr>
          </a:p>
          <a:p>
            <a:pPr indent="-214947" lvl="0" marL="215900" rtl="0" algn="l">
              <a:lnSpc>
                <a:spcPct val="60000"/>
              </a:lnSpc>
              <a:spcBef>
                <a:spcPts val="700"/>
              </a:spcBef>
              <a:spcAft>
                <a:spcPts val="0"/>
              </a:spcAft>
              <a:buClr>
                <a:srgbClr val="6A6A6A"/>
              </a:buClr>
              <a:buSzPts val="1585"/>
              <a:buChar char="•"/>
            </a:pPr>
            <a:r>
              <a:rPr b="1" lang="it" sz="1585"/>
              <a:t>Metadata</a:t>
            </a:r>
            <a:endParaRPr b="1" sz="1585"/>
          </a:p>
          <a:p>
            <a:pPr indent="0" lvl="0" marL="0" rtl="0" algn="l">
              <a:lnSpc>
                <a:spcPct val="60000"/>
              </a:lnSpc>
              <a:spcBef>
                <a:spcPts val="600"/>
              </a:spcBef>
              <a:spcAft>
                <a:spcPts val="0"/>
              </a:spcAft>
              <a:buSzPts val="852"/>
              <a:buNone/>
            </a:pPr>
            <a:r>
              <a:rPr lang="it" sz="1585">
                <a:latin typeface="Calibri"/>
                <a:ea typeface="Calibri"/>
                <a:cs typeface="Calibri"/>
                <a:sym typeface="Calibri"/>
              </a:rPr>
              <a:t>Make your data easy to find</a:t>
            </a:r>
            <a:endParaRPr sz="1585">
              <a:latin typeface="Calibri"/>
              <a:ea typeface="Calibri"/>
              <a:cs typeface="Calibri"/>
              <a:sym typeface="Calibri"/>
            </a:endParaRPr>
          </a:p>
          <a:p>
            <a:pPr indent="-214947" lvl="0" marL="215900" rtl="0" algn="l">
              <a:lnSpc>
                <a:spcPct val="60000"/>
              </a:lnSpc>
              <a:spcBef>
                <a:spcPts val="700"/>
              </a:spcBef>
              <a:spcAft>
                <a:spcPts val="0"/>
              </a:spcAft>
              <a:buClr>
                <a:srgbClr val="6A6A6A"/>
              </a:buClr>
              <a:buSzPts val="1585"/>
              <a:buChar char="•"/>
            </a:pPr>
            <a:r>
              <a:rPr b="1" lang="it" sz="1585"/>
              <a:t>Data formats</a:t>
            </a:r>
            <a:endParaRPr b="1" sz="1585"/>
          </a:p>
          <a:p>
            <a:pPr indent="0" lvl="0" marL="0" rtl="0" algn="l">
              <a:lnSpc>
                <a:spcPct val="60000"/>
              </a:lnSpc>
              <a:spcBef>
                <a:spcPts val="600"/>
              </a:spcBef>
              <a:spcAft>
                <a:spcPts val="0"/>
              </a:spcAft>
              <a:buSzPts val="852"/>
              <a:buNone/>
            </a:pPr>
            <a:r>
              <a:rPr lang="it" sz="1585">
                <a:latin typeface="Calibri"/>
                <a:ea typeface="Calibri"/>
                <a:cs typeface="Calibri"/>
                <a:sym typeface="Calibri"/>
              </a:rPr>
              <a:t>Make your data simple to combine to other data and machine readable. </a:t>
            </a:r>
            <a:endParaRPr sz="1585">
              <a:latin typeface="Calibri"/>
              <a:ea typeface="Calibri"/>
              <a:cs typeface="Calibri"/>
              <a:sym typeface="Calibri"/>
            </a:endParaRPr>
          </a:p>
          <a:p>
            <a:pPr indent="-214947" lvl="0" marL="215900" rtl="0" algn="l">
              <a:lnSpc>
                <a:spcPct val="60000"/>
              </a:lnSpc>
              <a:spcBef>
                <a:spcPts val="700"/>
              </a:spcBef>
              <a:spcAft>
                <a:spcPts val="0"/>
              </a:spcAft>
              <a:buClr>
                <a:srgbClr val="6A6A6A"/>
              </a:buClr>
              <a:buSzPts val="1585"/>
              <a:buChar char="•"/>
            </a:pPr>
            <a:r>
              <a:rPr b="1" lang="it" sz="1585"/>
              <a:t>Access to data </a:t>
            </a:r>
            <a:endParaRPr b="1" sz="1585"/>
          </a:p>
          <a:p>
            <a:pPr indent="0" lvl="0" marL="0" rtl="0" algn="l">
              <a:lnSpc>
                <a:spcPct val="60000"/>
              </a:lnSpc>
              <a:spcBef>
                <a:spcPts val="600"/>
              </a:spcBef>
              <a:spcAft>
                <a:spcPts val="0"/>
              </a:spcAft>
              <a:buSzPts val="852"/>
              <a:buNone/>
            </a:pPr>
            <a:r>
              <a:rPr lang="it" sz="1585">
                <a:latin typeface="Calibri"/>
                <a:ea typeface="Calibri"/>
                <a:cs typeface="Calibri"/>
                <a:sym typeface="Calibri"/>
              </a:rPr>
              <a:t>It means to decide who will have access to your data and how</a:t>
            </a:r>
            <a:endParaRPr sz="1585">
              <a:latin typeface="Calibri"/>
              <a:ea typeface="Calibri"/>
              <a:cs typeface="Calibri"/>
              <a:sym typeface="Calibri"/>
            </a:endParaRPr>
          </a:p>
          <a:p>
            <a:pPr indent="-214947" lvl="0" marL="215900" rtl="0" algn="l">
              <a:lnSpc>
                <a:spcPct val="60000"/>
              </a:lnSpc>
              <a:spcBef>
                <a:spcPts val="700"/>
              </a:spcBef>
              <a:spcAft>
                <a:spcPts val="0"/>
              </a:spcAft>
              <a:buClr>
                <a:srgbClr val="6A6A6A"/>
              </a:buClr>
              <a:buSzPts val="1585"/>
              <a:buChar char="•"/>
            </a:pPr>
            <a:r>
              <a:rPr b="1" lang="it" sz="1585"/>
              <a:t>Persistent identifiers</a:t>
            </a:r>
            <a:endParaRPr b="1" sz="1585"/>
          </a:p>
          <a:p>
            <a:pPr indent="0" lvl="0" marL="0" rtl="0" algn="l">
              <a:lnSpc>
                <a:spcPct val="60000"/>
              </a:lnSpc>
              <a:spcBef>
                <a:spcPts val="600"/>
              </a:spcBef>
              <a:spcAft>
                <a:spcPts val="0"/>
              </a:spcAft>
              <a:buSzPts val="852"/>
              <a:buNone/>
            </a:pPr>
            <a:r>
              <a:rPr lang="it" sz="1585">
                <a:latin typeface="Calibri"/>
                <a:ea typeface="Calibri"/>
                <a:cs typeface="Calibri"/>
                <a:sym typeface="Calibri"/>
              </a:rPr>
              <a:t>Persistent links to data that allows other to find and cite (give credit to) your data.</a:t>
            </a:r>
            <a:endParaRPr sz="1585">
              <a:latin typeface="Calibri"/>
              <a:ea typeface="Calibri"/>
              <a:cs typeface="Calibri"/>
              <a:sym typeface="Calibri"/>
            </a:endParaRPr>
          </a:p>
          <a:p>
            <a:pPr indent="-214947" lvl="0" marL="215900" rtl="0" algn="l">
              <a:lnSpc>
                <a:spcPct val="60000"/>
              </a:lnSpc>
              <a:spcBef>
                <a:spcPts val="700"/>
              </a:spcBef>
              <a:spcAft>
                <a:spcPts val="0"/>
              </a:spcAft>
              <a:buClr>
                <a:srgbClr val="6A6A6A"/>
              </a:buClr>
              <a:buSzPts val="1585"/>
              <a:buChar char="•"/>
            </a:pPr>
            <a:r>
              <a:rPr b="1" lang="it" sz="1585"/>
              <a:t>Licenses</a:t>
            </a:r>
            <a:endParaRPr b="1" sz="1585"/>
          </a:p>
          <a:p>
            <a:pPr indent="0" lvl="0" marL="0" rtl="0" algn="l">
              <a:lnSpc>
                <a:spcPct val="60000"/>
              </a:lnSpc>
              <a:spcBef>
                <a:spcPts val="600"/>
              </a:spcBef>
              <a:spcAft>
                <a:spcPts val="0"/>
              </a:spcAft>
              <a:buSzPts val="852"/>
              <a:buNone/>
            </a:pPr>
            <a:r>
              <a:rPr lang="it" sz="1585">
                <a:latin typeface="Calibri"/>
                <a:ea typeface="Calibri"/>
                <a:cs typeface="Calibri"/>
                <a:sym typeface="Calibri"/>
              </a:rPr>
              <a:t>Are used to tell others how they can reuse your data. </a:t>
            </a:r>
            <a:endParaRPr sz="1585">
              <a:latin typeface="Calibri"/>
              <a:ea typeface="Calibri"/>
              <a:cs typeface="Calibri"/>
              <a:sym typeface="Calibri"/>
            </a:endParaRPr>
          </a:p>
        </p:txBody>
      </p:sp>
      <p:sp>
        <p:nvSpPr>
          <p:cNvPr id="165" name="Google Shape;165;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it" sz="3540"/>
              <a:t>FAIRification basics</a:t>
            </a:r>
            <a:endParaRPr sz="354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idx="1" type="body"/>
          </p:nvPr>
        </p:nvSpPr>
        <p:spPr>
          <a:xfrm>
            <a:off x="729450" y="2078875"/>
            <a:ext cx="7688700" cy="2261100"/>
          </a:xfrm>
          <a:prstGeom prst="rect">
            <a:avLst/>
          </a:prstGeom>
          <a:noFill/>
          <a:ln>
            <a:noFill/>
          </a:ln>
        </p:spPr>
        <p:txBody>
          <a:bodyPr anchorCtr="0" anchor="t" bIns="0" lIns="0" spcFirstLastPara="1" rIns="0" wrap="square" tIns="101250">
            <a:noAutofit/>
          </a:bodyPr>
          <a:lstStyle/>
          <a:p>
            <a:pPr indent="-207009" lvl="0" marL="215900" rtl="0" algn="l">
              <a:lnSpc>
                <a:spcPct val="70000"/>
              </a:lnSpc>
              <a:spcBef>
                <a:spcPts val="0"/>
              </a:spcBef>
              <a:spcAft>
                <a:spcPts val="0"/>
              </a:spcAft>
              <a:buClr>
                <a:srgbClr val="6A6A6A"/>
              </a:buClr>
              <a:buSzPts val="1660"/>
              <a:buFont typeface="Calibri"/>
              <a:buChar char="•"/>
            </a:pPr>
            <a:r>
              <a:rPr b="0" lang="it" sz="1660">
                <a:latin typeface="Calibri"/>
                <a:ea typeface="Calibri"/>
                <a:cs typeface="Calibri"/>
                <a:sym typeface="Calibri"/>
              </a:rPr>
              <a:t>Specifies the context that led to the creation/collection of your data to make them understandable </a:t>
            </a:r>
            <a:endParaRPr sz="1660">
              <a:latin typeface="Calibri"/>
              <a:ea typeface="Calibri"/>
              <a:cs typeface="Calibri"/>
              <a:sym typeface="Calibri"/>
            </a:endParaRPr>
          </a:p>
          <a:p>
            <a:pPr indent="-207009" lvl="0" marL="215900" rtl="0" algn="l">
              <a:lnSpc>
                <a:spcPct val="70000"/>
              </a:lnSpc>
              <a:spcBef>
                <a:spcPts val="700"/>
              </a:spcBef>
              <a:spcAft>
                <a:spcPts val="0"/>
              </a:spcAft>
              <a:buClr>
                <a:srgbClr val="6A6A6A"/>
              </a:buClr>
              <a:buSzPts val="1660"/>
              <a:buFont typeface="Calibri"/>
              <a:buChar char="•"/>
            </a:pPr>
            <a:r>
              <a:rPr b="0" lang="it" sz="1660">
                <a:latin typeface="Calibri"/>
                <a:ea typeface="Calibri"/>
                <a:cs typeface="Calibri"/>
                <a:sym typeface="Calibri"/>
              </a:rPr>
              <a:t>At the beginning of a new (project) activity, you need to clearly define with your colleagues the strategy to structure and document your data. </a:t>
            </a:r>
            <a:endParaRPr sz="1660">
              <a:latin typeface="Calibri"/>
              <a:ea typeface="Calibri"/>
              <a:cs typeface="Calibri"/>
              <a:sym typeface="Calibri"/>
            </a:endParaRPr>
          </a:p>
          <a:p>
            <a:pPr indent="-207009" lvl="0" marL="215900" rtl="0" algn="l">
              <a:lnSpc>
                <a:spcPct val="70000"/>
              </a:lnSpc>
              <a:spcBef>
                <a:spcPts val="700"/>
              </a:spcBef>
              <a:spcAft>
                <a:spcPts val="0"/>
              </a:spcAft>
              <a:buClr>
                <a:srgbClr val="6A6A6A"/>
              </a:buClr>
              <a:buSzPts val="1660"/>
              <a:buFont typeface="Calibri"/>
              <a:buChar char="•"/>
            </a:pPr>
            <a:r>
              <a:rPr b="0" lang="it" sz="1660">
                <a:latin typeface="Calibri"/>
                <a:ea typeface="Calibri"/>
                <a:cs typeface="Calibri"/>
                <a:sym typeface="Calibri"/>
              </a:rPr>
              <a:t>Document every detail of data collection/generation:</a:t>
            </a:r>
            <a:endParaRPr sz="1660">
              <a:latin typeface="Calibri"/>
              <a:ea typeface="Calibri"/>
              <a:cs typeface="Calibri"/>
              <a:sym typeface="Calibri"/>
            </a:endParaRPr>
          </a:p>
          <a:p>
            <a:pPr indent="-188595" lvl="1" marL="469900" rtl="0" algn="l">
              <a:lnSpc>
                <a:spcPct val="70000"/>
              </a:lnSpc>
              <a:spcBef>
                <a:spcPts val="600"/>
              </a:spcBef>
              <a:spcAft>
                <a:spcPts val="0"/>
              </a:spcAft>
              <a:buSzPts val="1170"/>
              <a:buFont typeface="Calibri"/>
              <a:buChar char="○"/>
            </a:pPr>
            <a:r>
              <a:rPr lang="it" sz="1660">
                <a:latin typeface="Calibri"/>
                <a:ea typeface="Calibri"/>
                <a:cs typeface="Calibri"/>
                <a:sym typeface="Calibri"/>
              </a:rPr>
              <a:t>Methods</a:t>
            </a:r>
            <a:endParaRPr sz="1660">
              <a:latin typeface="Calibri"/>
              <a:ea typeface="Calibri"/>
              <a:cs typeface="Calibri"/>
              <a:sym typeface="Calibri"/>
            </a:endParaRPr>
          </a:p>
          <a:p>
            <a:pPr indent="-188595" lvl="1" marL="469900" rtl="0" algn="l">
              <a:lnSpc>
                <a:spcPct val="70000"/>
              </a:lnSpc>
              <a:spcBef>
                <a:spcPts val="600"/>
              </a:spcBef>
              <a:spcAft>
                <a:spcPts val="0"/>
              </a:spcAft>
              <a:buSzPts val="1170"/>
              <a:buFont typeface="Calibri"/>
              <a:buChar char="○"/>
            </a:pPr>
            <a:r>
              <a:rPr lang="it" sz="1660">
                <a:latin typeface="Calibri"/>
                <a:ea typeface="Calibri"/>
                <a:cs typeface="Calibri"/>
                <a:sym typeface="Calibri"/>
              </a:rPr>
              <a:t>Tools</a:t>
            </a:r>
            <a:endParaRPr sz="1660">
              <a:latin typeface="Calibri"/>
              <a:ea typeface="Calibri"/>
              <a:cs typeface="Calibri"/>
              <a:sym typeface="Calibri"/>
            </a:endParaRPr>
          </a:p>
          <a:p>
            <a:pPr indent="-188595" lvl="1" marL="469900" rtl="0" algn="l">
              <a:lnSpc>
                <a:spcPct val="70000"/>
              </a:lnSpc>
              <a:spcBef>
                <a:spcPts val="600"/>
              </a:spcBef>
              <a:spcAft>
                <a:spcPts val="0"/>
              </a:spcAft>
              <a:buSzPts val="1170"/>
              <a:buFont typeface="Calibri"/>
              <a:buChar char="○"/>
            </a:pPr>
            <a:r>
              <a:rPr lang="it" sz="1660">
                <a:latin typeface="Calibri"/>
                <a:ea typeface="Calibri"/>
                <a:cs typeface="Calibri"/>
                <a:sym typeface="Calibri"/>
              </a:rPr>
              <a:t>Software </a:t>
            </a:r>
            <a:endParaRPr sz="1660">
              <a:latin typeface="Calibri"/>
              <a:ea typeface="Calibri"/>
              <a:cs typeface="Calibri"/>
              <a:sym typeface="Calibri"/>
            </a:endParaRPr>
          </a:p>
          <a:p>
            <a:pPr indent="-188595" lvl="1" marL="469900" rtl="0" algn="l">
              <a:lnSpc>
                <a:spcPct val="70000"/>
              </a:lnSpc>
              <a:spcBef>
                <a:spcPts val="600"/>
              </a:spcBef>
              <a:spcAft>
                <a:spcPts val="0"/>
              </a:spcAft>
              <a:buSzPts val="1170"/>
              <a:buFont typeface="Calibri"/>
              <a:buChar char="○"/>
            </a:pPr>
            <a:r>
              <a:rPr lang="it" sz="1660">
                <a:latin typeface="Calibri"/>
                <a:ea typeface="Calibri"/>
                <a:cs typeface="Calibri"/>
                <a:sym typeface="Calibri"/>
              </a:rPr>
              <a:t>Processes (who worked with the data? What did he/she did with the data? What are the relation to other data and/or publications?)</a:t>
            </a:r>
            <a:endParaRPr sz="1660">
              <a:latin typeface="Calibri"/>
              <a:ea typeface="Calibri"/>
              <a:cs typeface="Calibri"/>
              <a:sym typeface="Calibri"/>
            </a:endParaRPr>
          </a:p>
          <a:p>
            <a:pPr indent="-188595" lvl="1" marL="469900" rtl="0" algn="l">
              <a:lnSpc>
                <a:spcPct val="70000"/>
              </a:lnSpc>
              <a:spcBef>
                <a:spcPts val="600"/>
              </a:spcBef>
              <a:spcAft>
                <a:spcPts val="0"/>
              </a:spcAft>
              <a:buSzPts val="1170"/>
              <a:buFont typeface="Calibri"/>
              <a:buChar char="○"/>
            </a:pPr>
            <a:r>
              <a:rPr lang="it" sz="1660">
                <a:latin typeface="Calibri"/>
                <a:ea typeface="Calibri"/>
                <a:cs typeface="Calibri"/>
                <a:sym typeface="Calibri"/>
              </a:rPr>
              <a:t>Metadata</a:t>
            </a:r>
            <a:endParaRPr sz="1660">
              <a:latin typeface="Calibri"/>
              <a:ea typeface="Calibri"/>
              <a:cs typeface="Calibri"/>
              <a:sym typeface="Calibri"/>
            </a:endParaRPr>
          </a:p>
          <a:p>
            <a:pPr indent="-101600" lvl="0" marL="215900" rtl="0" algn="l">
              <a:lnSpc>
                <a:spcPct val="70000"/>
              </a:lnSpc>
              <a:spcBef>
                <a:spcPts val="700"/>
              </a:spcBef>
              <a:spcAft>
                <a:spcPts val="0"/>
              </a:spcAft>
              <a:buClr>
                <a:srgbClr val="6A6A6A"/>
              </a:buClr>
              <a:buSzPts val="1260"/>
              <a:buFont typeface="Arial"/>
              <a:buNone/>
            </a:pPr>
            <a:r>
              <a:t/>
            </a:r>
            <a:endParaRPr b="0" sz="1870">
              <a:latin typeface="Calibri"/>
              <a:ea typeface="Calibri"/>
              <a:cs typeface="Calibri"/>
              <a:sym typeface="Calibri"/>
            </a:endParaRPr>
          </a:p>
        </p:txBody>
      </p:sp>
      <p:sp>
        <p:nvSpPr>
          <p:cNvPr id="172" name="Google Shape;172;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it" sz="3540"/>
              <a:t>Documentation</a:t>
            </a:r>
            <a:endParaRPr sz="354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6"/>
          <p:cNvPicPr preferRelativeResize="0"/>
          <p:nvPr/>
        </p:nvPicPr>
        <p:blipFill rotWithShape="1">
          <a:blip r:embed="rId3">
            <a:alphaModFix/>
          </a:blip>
          <a:srcRect b="43652" l="0" r="0" t="0"/>
          <a:stretch/>
        </p:blipFill>
        <p:spPr>
          <a:xfrm>
            <a:off x="4699249" y="758574"/>
            <a:ext cx="4143026" cy="2795350"/>
          </a:xfrm>
          <a:prstGeom prst="rect">
            <a:avLst/>
          </a:prstGeom>
          <a:noFill/>
          <a:ln>
            <a:noFill/>
          </a:ln>
        </p:spPr>
      </p:pic>
      <p:sp>
        <p:nvSpPr>
          <p:cNvPr id="179" name="Google Shape;179;p26"/>
          <p:cNvSpPr txBox="1"/>
          <p:nvPr>
            <p:ph idx="1" type="body"/>
          </p:nvPr>
        </p:nvSpPr>
        <p:spPr>
          <a:xfrm>
            <a:off x="729450" y="2155075"/>
            <a:ext cx="7688700" cy="2261100"/>
          </a:xfrm>
          <a:prstGeom prst="rect">
            <a:avLst/>
          </a:prstGeom>
          <a:noFill/>
          <a:ln>
            <a:noFill/>
          </a:ln>
        </p:spPr>
        <p:txBody>
          <a:bodyPr anchorCtr="0" anchor="t" bIns="0" lIns="0" spcFirstLastPara="1" rIns="0" wrap="square" tIns="101250">
            <a:normAutofit lnSpcReduction="10000"/>
          </a:bodyPr>
          <a:lstStyle/>
          <a:p>
            <a:pPr indent="-215900" lvl="0" marL="215900" rtl="0" algn="l">
              <a:lnSpc>
                <a:spcPct val="80000"/>
              </a:lnSpc>
              <a:spcBef>
                <a:spcPts val="0"/>
              </a:spcBef>
              <a:spcAft>
                <a:spcPts val="0"/>
              </a:spcAft>
              <a:buClr>
                <a:srgbClr val="6A6A6A"/>
              </a:buClr>
              <a:buSzPts val="1800"/>
              <a:buFont typeface="Calibri"/>
              <a:buChar char="•"/>
            </a:pPr>
            <a:r>
              <a:rPr b="0" lang="it" sz="2100">
                <a:latin typeface="Calibri"/>
                <a:ea typeface="Calibri"/>
                <a:cs typeface="Calibri"/>
                <a:sym typeface="Calibri"/>
              </a:rPr>
              <a:t>Data describing data</a:t>
            </a:r>
            <a:endParaRPr>
              <a:latin typeface="Calibri"/>
              <a:ea typeface="Calibri"/>
              <a:cs typeface="Calibri"/>
              <a:sym typeface="Calibri"/>
            </a:endParaRPr>
          </a:p>
          <a:p>
            <a:pPr indent="-215900" lvl="0" marL="215900" rtl="0" algn="l">
              <a:lnSpc>
                <a:spcPct val="80000"/>
              </a:lnSpc>
              <a:spcBef>
                <a:spcPts val="700"/>
              </a:spcBef>
              <a:spcAft>
                <a:spcPts val="0"/>
              </a:spcAft>
              <a:buClr>
                <a:srgbClr val="6A6A6A"/>
              </a:buClr>
              <a:buSzPts val="1800"/>
              <a:buFont typeface="Calibri"/>
              <a:buChar char="•"/>
            </a:pPr>
            <a:r>
              <a:rPr b="0" lang="it" sz="2100">
                <a:latin typeface="Calibri"/>
                <a:ea typeface="Calibri"/>
                <a:cs typeface="Calibri"/>
                <a:sym typeface="Calibri"/>
              </a:rPr>
              <a:t>Very important for:</a:t>
            </a:r>
            <a:endParaRPr>
              <a:latin typeface="Calibri"/>
              <a:ea typeface="Calibri"/>
              <a:cs typeface="Calibri"/>
              <a:sym typeface="Calibri"/>
            </a:endParaRPr>
          </a:p>
          <a:p>
            <a:pPr indent="-215900" lvl="1" marL="469900" rtl="0" algn="l">
              <a:lnSpc>
                <a:spcPct val="80000"/>
              </a:lnSpc>
              <a:spcBef>
                <a:spcPts val="600"/>
              </a:spcBef>
              <a:spcAft>
                <a:spcPts val="0"/>
              </a:spcAft>
              <a:buSzPts val="1600"/>
              <a:buFont typeface="Calibri"/>
              <a:buChar char="○"/>
            </a:pPr>
            <a:r>
              <a:rPr lang="it" sz="1900">
                <a:latin typeface="Calibri"/>
                <a:ea typeface="Calibri"/>
                <a:cs typeface="Calibri"/>
                <a:sym typeface="Calibri"/>
              </a:rPr>
              <a:t>Access</a:t>
            </a:r>
            <a:endParaRPr>
              <a:latin typeface="Calibri"/>
              <a:ea typeface="Calibri"/>
              <a:cs typeface="Calibri"/>
              <a:sym typeface="Calibri"/>
            </a:endParaRPr>
          </a:p>
          <a:p>
            <a:pPr indent="-215900" lvl="1" marL="469900" rtl="0" algn="l">
              <a:lnSpc>
                <a:spcPct val="80000"/>
              </a:lnSpc>
              <a:spcBef>
                <a:spcPts val="600"/>
              </a:spcBef>
              <a:spcAft>
                <a:spcPts val="0"/>
              </a:spcAft>
              <a:buSzPts val="1600"/>
              <a:buFont typeface="Calibri"/>
              <a:buChar char="○"/>
            </a:pPr>
            <a:r>
              <a:rPr lang="it" sz="1900">
                <a:latin typeface="Calibri"/>
                <a:ea typeface="Calibri"/>
                <a:cs typeface="Calibri"/>
                <a:sym typeface="Calibri"/>
              </a:rPr>
              <a:t>Comprehension</a:t>
            </a:r>
            <a:endParaRPr sz="1900">
              <a:latin typeface="Calibri"/>
              <a:ea typeface="Calibri"/>
              <a:cs typeface="Calibri"/>
              <a:sym typeface="Calibri"/>
            </a:endParaRPr>
          </a:p>
          <a:p>
            <a:pPr indent="-215900" lvl="1" marL="469900" rtl="0" algn="l">
              <a:lnSpc>
                <a:spcPct val="80000"/>
              </a:lnSpc>
              <a:spcBef>
                <a:spcPts val="600"/>
              </a:spcBef>
              <a:spcAft>
                <a:spcPts val="0"/>
              </a:spcAft>
              <a:buSzPts val="1600"/>
              <a:buFont typeface="Calibri"/>
              <a:buChar char="○"/>
            </a:pPr>
            <a:r>
              <a:rPr lang="it" sz="1900">
                <a:latin typeface="Calibri"/>
                <a:ea typeface="Calibri"/>
                <a:cs typeface="Calibri"/>
                <a:sym typeface="Calibri"/>
              </a:rPr>
              <a:t>Process</a:t>
            </a:r>
            <a:endParaRPr sz="1900">
              <a:latin typeface="Calibri"/>
              <a:ea typeface="Calibri"/>
              <a:cs typeface="Calibri"/>
              <a:sym typeface="Calibri"/>
            </a:endParaRPr>
          </a:p>
          <a:p>
            <a:pPr indent="-215900" lvl="0" marL="215900" rtl="0" algn="l">
              <a:lnSpc>
                <a:spcPct val="80000"/>
              </a:lnSpc>
              <a:spcBef>
                <a:spcPts val="700"/>
              </a:spcBef>
              <a:spcAft>
                <a:spcPts val="0"/>
              </a:spcAft>
              <a:buClr>
                <a:srgbClr val="6A6A6A"/>
              </a:buClr>
              <a:buSzPts val="1800"/>
              <a:buFont typeface="Arial"/>
              <a:buChar char="•"/>
            </a:pPr>
            <a:r>
              <a:rPr b="0" lang="it" sz="2100">
                <a:latin typeface="Calibri"/>
                <a:ea typeface="Calibri"/>
                <a:cs typeface="Calibri"/>
                <a:sym typeface="Calibri"/>
              </a:rPr>
              <a:t>Use your discipline specific standards: you will spend less time </a:t>
            </a:r>
            <a:r>
              <a:rPr lang="it" sz="2100">
                <a:latin typeface="Calibri"/>
                <a:ea typeface="Calibri"/>
                <a:cs typeface="Calibri"/>
                <a:sym typeface="Calibri"/>
              </a:rPr>
              <a:t>curating and interpreting data </a:t>
            </a:r>
            <a:r>
              <a:rPr b="0" lang="it" sz="2100">
                <a:latin typeface="Calibri"/>
                <a:ea typeface="Calibri"/>
                <a:cs typeface="Calibri"/>
                <a:sym typeface="Calibri"/>
              </a:rPr>
              <a:t>and more time to actually make science! </a:t>
            </a:r>
            <a:endParaRPr>
              <a:latin typeface="Calibri"/>
              <a:ea typeface="Calibri"/>
              <a:cs typeface="Calibri"/>
              <a:sym typeface="Calibri"/>
            </a:endParaRPr>
          </a:p>
        </p:txBody>
      </p:sp>
      <p:sp>
        <p:nvSpPr>
          <p:cNvPr id="180" name="Google Shape;180;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it" sz="3540"/>
              <a:t>Metadata</a:t>
            </a:r>
            <a:endParaRPr sz="354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