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Roboto"/>
      <p:regular r:id="rId36"/>
      <p:bold r:id="rId37"/>
      <p:italic r:id="rId38"/>
      <p:boldItalic r:id="rId39"/>
    </p:embeddedFont>
    <p:embeddedFont>
      <p:font typeface="Lato"/>
      <p:regular r:id="rId40"/>
      <p:bold r:id="rId41"/>
      <p:italic r:id="rId42"/>
      <p:boldItalic r:id="rId43"/>
    </p:embeddedFont>
    <p:embeddedFont>
      <p:font typeface="Poppins"/>
      <p:regular r:id="rId44"/>
      <p:bold r:id="rId45"/>
      <p:italic r:id="rId46"/>
      <p:boldItalic r:id="rId47"/>
    </p:embeddedFont>
    <p:embeddedFont>
      <p:font typeface="Poppins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Poppins-regular.fntdata"/><Relationship Id="rId43" Type="http://schemas.openxmlformats.org/officeDocument/2006/relationships/font" Target="fonts/Lato-boldItalic.fntdata"/><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SemiBold-regular.fntdata"/><Relationship Id="rId47" Type="http://schemas.openxmlformats.org/officeDocument/2006/relationships/font" Target="fonts/Poppins-boldItalic.fntdata"/><Relationship Id="rId49" Type="http://schemas.openxmlformats.org/officeDocument/2006/relationships/font" Target="fonts/Poppins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SemiBold-boldItalic.fntdata"/><Relationship Id="rId50" Type="http://schemas.openxmlformats.org/officeDocument/2006/relationships/font" Target="fonts/Poppins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08defb36c_0_9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08defb36c_0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076615ba7_0_5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0076615ba7_0_59: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0076615ba7_0_59: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076615ba7_0_66: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10076615ba7_0_66: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10076615ba7_0_66: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0076615ba7_0_7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0076615ba7_0_73: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10076615ba7_0_73: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076615ba7_0_8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076615ba7_0_80: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0076615ba7_0_80: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076615ba7_0_86: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076615ba7_0_86: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0076615ba7_0_86: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076615ba7_0_92: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076615ba7_0_92: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0076615ba7_0_92: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076615ba7_0_9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076615ba7_0_99: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0076615ba7_0_99: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076615ba7_0_105: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076615ba7_0_105: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0076615ba7_0_105: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076615ba7_0_11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076615ba7_0_113: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0076615ba7_0_113: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076615ba7_0_11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076615ba7_0_119: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0076615ba7_0_119: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076615ba7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076615ba7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076615ba7_0_12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076615ba7_0_127: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0076615ba7_0_127: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08defb36c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08defb36c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0076615ba7_0_13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0076615ba7_0_133: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0076615ba7_0_133: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0076615ba7_0_141: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0076615ba7_0_141: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0076615ba7_0_141: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0076615ba7_0_151: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0076615ba7_0_151: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0076615ba7_0_151: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0076615ba7_0_15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0076615ba7_0_157: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0076615ba7_0_157: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895c695c5_0_13: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f895c695c5_0_13: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f895c695c5_0_13: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08defb36c_0_457: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08defb36c_0_457: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008defb36c_0_457: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076615ba7_0_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0076615ba7_0_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10076615ba7_0_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076615ba7_0_8: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0076615ba7_0_8: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0076615ba7_0_8: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076615ba7_0_19: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0076615ba7_0_19: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0076615ba7_0_19: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076615ba7_0_32: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076615ba7_0_32:notes"/>
          <p:cNvSpPr txBox="1"/>
          <p:nvPr>
            <p:ph idx="1" type="body"/>
          </p:nvPr>
        </p:nvSpPr>
        <p:spPr>
          <a:xfrm>
            <a:off x="685963" y="4342743"/>
            <a:ext cx="54861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0076615ba7_0_32:notes"/>
          <p:cNvSpPr txBox="1"/>
          <p:nvPr>
            <p:ph idx="12" type="sldNum"/>
          </p:nvPr>
        </p:nvSpPr>
        <p:spPr>
          <a:xfrm>
            <a:off x="3883916" y="8685486"/>
            <a:ext cx="2972400" cy="4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076615ba7_0_40: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0076615ba7_0_40: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10076615ba7_0_40: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076615ba7_0_52:notes"/>
          <p:cNvSpPr/>
          <p:nvPr>
            <p:ph idx="2" type="sldImg"/>
          </p:nvPr>
        </p:nvSpPr>
        <p:spPr>
          <a:xfrm>
            <a:off x="92741" y="686311"/>
            <a:ext cx="66726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0076615ba7_0_52:notes"/>
          <p:cNvSpPr txBox="1"/>
          <p:nvPr>
            <p:ph idx="1" type="body"/>
          </p:nvPr>
        </p:nvSpPr>
        <p:spPr>
          <a:xfrm>
            <a:off x="685963" y="4342743"/>
            <a:ext cx="5486100" cy="411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10076615ba7_0_52:notes"/>
          <p:cNvSpPr txBox="1"/>
          <p:nvPr>
            <p:ph idx="12" type="sldNum"/>
          </p:nvPr>
        </p:nvSpPr>
        <p:spPr>
          <a:xfrm>
            <a:off x="3883916" y="8685486"/>
            <a:ext cx="2972400" cy="456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82" name="Shape 82"/>
        <p:cNvGrpSpPr/>
        <p:nvPr/>
      </p:nvGrpSpPr>
      <p:grpSpPr>
        <a:xfrm>
          <a:off x="0" y="0"/>
          <a:ext cx="0" cy="0"/>
          <a:chOff x="0" y="0"/>
          <a:chExt cx="0" cy="0"/>
        </a:xfrm>
      </p:grpSpPr>
      <p:sp>
        <p:nvSpPr>
          <p:cNvPr id="83" name="Google Shape;83;p13"/>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84" name="Google Shape;84;p13"/>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3"/>
          <p:cNvSpPr/>
          <p:nvPr>
            <p:ph idx="2" type="pic"/>
          </p:nvPr>
        </p:nvSpPr>
        <p:spPr>
          <a:xfrm>
            <a:off x="6300192" y="2143186"/>
            <a:ext cx="2589000" cy="2217900"/>
          </a:xfrm>
          <a:prstGeom prst="rect">
            <a:avLst/>
          </a:prstGeom>
          <a:solidFill>
            <a:srgbClr val="D8D8D8"/>
          </a:solidFill>
          <a:ln>
            <a:noFill/>
          </a:ln>
        </p:spPr>
      </p:sp>
      <p:sp>
        <p:nvSpPr>
          <p:cNvPr id="86" name="Google Shape;86;p13"/>
          <p:cNvSpPr/>
          <p:nvPr>
            <p:ph idx="3" type="pic"/>
          </p:nvPr>
        </p:nvSpPr>
        <p:spPr>
          <a:xfrm>
            <a:off x="3270335" y="2143186"/>
            <a:ext cx="2589000" cy="2217900"/>
          </a:xfrm>
          <a:prstGeom prst="rect">
            <a:avLst/>
          </a:prstGeom>
          <a:solidFill>
            <a:srgbClr val="D8D8D8"/>
          </a:solidFill>
          <a:ln>
            <a:noFill/>
          </a:ln>
        </p:spPr>
      </p:sp>
      <p:sp>
        <p:nvSpPr>
          <p:cNvPr id="87" name="Google Shape;87;p13"/>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88" name="Shape 88"/>
        <p:cNvGrpSpPr/>
        <p:nvPr/>
      </p:nvGrpSpPr>
      <p:grpSpPr>
        <a:xfrm>
          <a:off x="0" y="0"/>
          <a:ext cx="0" cy="0"/>
          <a:chOff x="0" y="0"/>
          <a:chExt cx="0" cy="0"/>
        </a:xfrm>
      </p:grpSpPr>
      <p:sp>
        <p:nvSpPr>
          <p:cNvPr id="89" name="Google Shape;89;p1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4"/>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91" name="Shape 91"/>
        <p:cNvGrpSpPr/>
        <p:nvPr/>
      </p:nvGrpSpPr>
      <p:grpSpPr>
        <a:xfrm>
          <a:off x="0" y="0"/>
          <a:ext cx="0" cy="0"/>
          <a:chOff x="0" y="0"/>
          <a:chExt cx="0" cy="0"/>
        </a:xfrm>
      </p:grpSpPr>
      <p:sp>
        <p:nvSpPr>
          <p:cNvPr id="92" name="Google Shape;92;p15"/>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3" name="Google Shape;93;p15"/>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15"/>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95" name="Shape 95"/>
        <p:cNvGrpSpPr/>
        <p:nvPr/>
      </p:nvGrpSpPr>
      <p:grpSpPr>
        <a:xfrm>
          <a:off x="0" y="0"/>
          <a:ext cx="0" cy="0"/>
          <a:chOff x="0" y="0"/>
          <a:chExt cx="0" cy="0"/>
        </a:xfrm>
      </p:grpSpPr>
      <p:sp>
        <p:nvSpPr>
          <p:cNvPr id="96" name="Google Shape;9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97" name="Shape 97"/>
        <p:cNvGrpSpPr/>
        <p:nvPr/>
      </p:nvGrpSpPr>
      <p:grpSpPr>
        <a:xfrm>
          <a:off x="0" y="0"/>
          <a:ext cx="0" cy="0"/>
          <a:chOff x="0" y="0"/>
          <a:chExt cx="0" cy="0"/>
        </a:xfrm>
      </p:grpSpPr>
      <p:sp>
        <p:nvSpPr>
          <p:cNvPr id="98" name="Google Shape;98;p17"/>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9" name="Google Shape;99;p1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17"/>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rea science park">
  <p:cSld name="7_area science park">
    <p:spTree>
      <p:nvGrpSpPr>
        <p:cNvPr id="101" name="Shape 101"/>
        <p:cNvGrpSpPr/>
        <p:nvPr/>
      </p:nvGrpSpPr>
      <p:grpSpPr>
        <a:xfrm>
          <a:off x="0" y="0"/>
          <a:ext cx="0" cy="0"/>
          <a:chOff x="0" y="0"/>
          <a:chExt cx="0" cy="0"/>
        </a:xfrm>
      </p:grpSpPr>
      <p:sp>
        <p:nvSpPr>
          <p:cNvPr id="102" name="Google Shape;102;p1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8"/>
          <p:cNvSpPr/>
          <p:nvPr>
            <p:ph idx="2" type="pic"/>
          </p:nvPr>
        </p:nvSpPr>
        <p:spPr>
          <a:xfrm>
            <a:off x="4355976" y="2859782"/>
            <a:ext cx="4508100" cy="1501500"/>
          </a:xfrm>
          <a:prstGeom prst="rect">
            <a:avLst/>
          </a:prstGeom>
          <a:solidFill>
            <a:srgbClr val="D8D8D8"/>
          </a:solidFill>
          <a:ln>
            <a:noFill/>
          </a:ln>
        </p:spPr>
      </p:sp>
      <p:sp>
        <p:nvSpPr>
          <p:cNvPr id="104" name="Google Shape;104;p18"/>
          <p:cNvSpPr/>
          <p:nvPr>
            <p:ph idx="3" type="pic"/>
          </p:nvPr>
        </p:nvSpPr>
        <p:spPr>
          <a:xfrm>
            <a:off x="4355976" y="1327873"/>
            <a:ext cx="1437900" cy="1433100"/>
          </a:xfrm>
          <a:prstGeom prst="rect">
            <a:avLst/>
          </a:prstGeom>
          <a:solidFill>
            <a:srgbClr val="D8D8D8"/>
          </a:solidFill>
          <a:ln>
            <a:noFill/>
          </a:ln>
        </p:spPr>
      </p:sp>
      <p:sp>
        <p:nvSpPr>
          <p:cNvPr id="105" name="Google Shape;105;p18"/>
          <p:cNvSpPr/>
          <p:nvPr>
            <p:ph idx="4" type="pic"/>
          </p:nvPr>
        </p:nvSpPr>
        <p:spPr>
          <a:xfrm>
            <a:off x="240478" y="1327873"/>
            <a:ext cx="4004700" cy="3033300"/>
          </a:xfrm>
          <a:prstGeom prst="rect">
            <a:avLst/>
          </a:prstGeom>
          <a:solidFill>
            <a:srgbClr val="D8D8D8"/>
          </a:solidFill>
          <a:ln>
            <a:noFill/>
          </a:ln>
        </p:spPr>
      </p:sp>
      <p:sp>
        <p:nvSpPr>
          <p:cNvPr id="106" name="Google Shape;106;p18"/>
          <p:cNvSpPr/>
          <p:nvPr>
            <p:ph idx="5" type="pic"/>
          </p:nvPr>
        </p:nvSpPr>
        <p:spPr>
          <a:xfrm>
            <a:off x="5891044" y="1327873"/>
            <a:ext cx="1437900" cy="1433100"/>
          </a:xfrm>
          <a:prstGeom prst="rect">
            <a:avLst/>
          </a:prstGeom>
          <a:solidFill>
            <a:srgbClr val="D8D8D8"/>
          </a:solidFill>
          <a:ln>
            <a:noFill/>
          </a:ln>
        </p:spPr>
      </p:sp>
      <p:sp>
        <p:nvSpPr>
          <p:cNvPr id="107" name="Google Shape;107;p18"/>
          <p:cNvSpPr/>
          <p:nvPr>
            <p:ph idx="6" type="pic"/>
          </p:nvPr>
        </p:nvSpPr>
        <p:spPr>
          <a:xfrm>
            <a:off x="7426112" y="1327873"/>
            <a:ext cx="1437900" cy="14331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hyperlink" Target="https://unsplash.com/@schluesseldienstvergleich_eu?utm_source=unsplash&amp;utm_medium=referral&amp;utm_content=creditCopyText" TargetMode="External"/><Relationship Id="rId5" Type="http://schemas.openxmlformats.org/officeDocument/2006/relationships/hyperlink" Target="https://unsplash.com/@schluesseldienstvergleich_eu?utm_source=unsplash&amp;utm_medium=referral&amp;utm_content=creditCopyText" TargetMode="External"/><Relationship Id="rId6" Type="http://schemas.openxmlformats.org/officeDocument/2006/relationships/hyperlink" Target="https://unsplash.com/s/photos/key?utm_source=unsplash&amp;utm_medium=referral&amp;utm_content=creditCopyText" TargetMode="External"/><Relationship Id="rId7" Type="http://schemas.openxmlformats.org/officeDocument/2006/relationships/hyperlink" Target="https://unsplash.com/s/photos/key?utm_source=unsplash&amp;utm_medium=referral&amp;utm_content=creditCopy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s://foter.com/blog/how-to-attribute-creative-commons-photos/" TargetMode="External"/><Relationship Id="rId5" Type="http://schemas.openxmlformats.org/officeDocument/2006/relationships/hyperlink" Target="https://foter.com/" TargetMode="External"/><Relationship Id="rId6"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hyperlink" Target="https://doi.org/10.5281/zenodo.840651" TargetMode="External"/><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i.org/10.5281/zenodo.840651" TargetMode="External"/><Relationship Id="rId4" Type="http://schemas.openxmlformats.org/officeDocument/2006/relationships/image" Target="../media/image21.png"/><Relationship Id="rId5" Type="http://schemas.openxmlformats.org/officeDocument/2006/relationships/image" Target="../media/image31.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0" Type="http://schemas.openxmlformats.org/officeDocument/2006/relationships/hyperlink" Target="https://doi.org/10.5281/zenodo.840652"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www.apogeonline.com/articoli/data-governance-un-dato-non-appartiene-a-nessuno-a-meno-che-sia-personale-simone-aliprandi/?fbclid=IwAR2LaXV6b6m8aaJ7SeFKVAidbTlB9C4_-mQPirLxs3m5DxAs0jG8gkn8ZKg" TargetMode="External"/><Relationship Id="rId4" Type="http://schemas.openxmlformats.org/officeDocument/2006/relationships/hyperlink" Target="https://www.openaire.eu/how-do-i-know-if-my-research-data-is-protected" TargetMode="External"/><Relationship Id="rId9" Type="http://schemas.openxmlformats.org/officeDocument/2006/relationships/hyperlink" Target="https://creativecommons.org/licenses/by-sa/3.0/" TargetMode="External"/><Relationship Id="rId5" Type="http://schemas.openxmlformats.org/officeDocument/2006/relationships/hyperlink" Target="https://www.openaire.eu/how-do-i-license-my-research-data" TargetMode="External"/><Relationship Id="rId6" Type="http://schemas.openxmlformats.org/officeDocument/2006/relationships/hyperlink" Target="https://www.openaire.eu/can-i-reuse-someone-else-research-data" TargetMode="External"/><Relationship Id="rId7" Type="http://schemas.openxmlformats.org/officeDocument/2006/relationships/hyperlink" Target="https://foter.com/blog/how-to-attribute-creative-commons-photos/" TargetMode="External"/><Relationship Id="rId8" Type="http://schemas.openxmlformats.org/officeDocument/2006/relationships/hyperlink" Target="https://foter.com/" TargetMode="External"/></Relationships>
</file>

<file path=ppt/slides/_rels/slide25.xml.rels><?xml version="1.0" encoding="UTF-8" standalone="yes"?><Relationships xmlns="http://schemas.openxmlformats.org/package/2006/relationships"><Relationship Id="rId20" Type="http://schemas.openxmlformats.org/officeDocument/2006/relationships/hyperlink" Target="https://unsplash.com/@tama66?utm_source=unsplash&amp;utm_medium=referral&amp;utm_content=creditCopyText" TargetMode="External"/><Relationship Id="rId22" Type="http://schemas.openxmlformats.org/officeDocument/2006/relationships/hyperlink" Target="https://unsplash.com/s/photos/protection?utm_source=unsplash&amp;utm_medium=referral&amp;utm_content=creditCopyText" TargetMode="External"/><Relationship Id="rId21" Type="http://schemas.openxmlformats.org/officeDocument/2006/relationships/hyperlink" Target="https://unsplash.com/s/photos/protection?utm_source=unsplash&amp;utm_medium=referral&amp;utm_content=creditCopyText" TargetMode="External"/><Relationship Id="rId24" Type="http://schemas.openxmlformats.org/officeDocument/2006/relationships/hyperlink" Target="https://unsplash.com/@schluesseldienstvergleich_eu?utm_source=unsplash&amp;utm_medium=referral&amp;utm_content=creditCopyText" TargetMode="External"/><Relationship Id="rId23" Type="http://schemas.openxmlformats.org/officeDocument/2006/relationships/hyperlink" Target="https://unsplash.com/@schluesseldienstvergleich_eu?utm_source=unsplash&amp;utm_medium=referral&amp;utm_content=creditCopyText"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unsplash.com/@serhatbeyazkaya?utm_source=unsplash&amp;utm_medium=referral&amp;utm_content=creditCopyText" TargetMode="External"/><Relationship Id="rId4" Type="http://schemas.openxmlformats.org/officeDocument/2006/relationships/hyperlink" Target="https://unsplash.com/@serhatbeyazkaya?utm_source=unsplash&amp;utm_medium=referral&amp;utm_content=creditCopyText" TargetMode="External"/><Relationship Id="rId9" Type="http://schemas.openxmlformats.org/officeDocument/2006/relationships/hyperlink" Target="https://unsplash.com/s/photos/restricted?utm_source=unsplash&amp;utm_medium=referral&amp;utm_content=creditCopyText" TargetMode="External"/><Relationship Id="rId26" Type="http://schemas.openxmlformats.org/officeDocument/2006/relationships/hyperlink" Target="https://unsplash.com/s/photos/key?utm_source=unsplash&amp;utm_medium=referral&amp;utm_content=creditCopyText" TargetMode="External"/><Relationship Id="rId25" Type="http://schemas.openxmlformats.org/officeDocument/2006/relationships/hyperlink" Target="https://unsplash.com/s/photos/key?utm_source=unsplash&amp;utm_medium=referral&amp;utm_content=creditCopyText" TargetMode="External"/><Relationship Id="rId28" Type="http://schemas.openxmlformats.org/officeDocument/2006/relationships/hyperlink" Target="https://unsplash.com/@tsvetoslav?utm_source=unsplash&amp;utm_medium=referral&amp;utm_content=creditCopyText" TargetMode="External"/><Relationship Id="rId27" Type="http://schemas.openxmlformats.org/officeDocument/2006/relationships/hyperlink" Target="https://unsplash.com/@tsvetoslav?utm_source=unsplash&amp;utm_medium=referral&amp;utm_content=creditCopyText" TargetMode="External"/><Relationship Id="rId5" Type="http://schemas.openxmlformats.org/officeDocument/2006/relationships/hyperlink" Target="https://unsplash.com/s/photos/open-closed?utm_source=unsplash&amp;utm_medium=referral&amp;utm_content=creditCopyText" TargetMode="External"/><Relationship Id="rId6" Type="http://schemas.openxmlformats.org/officeDocument/2006/relationships/hyperlink" Target="https://unsplash.com/s/photos/open-closed?utm_source=unsplash&amp;utm_medium=referral&amp;utm_content=creditCopyText" TargetMode="External"/><Relationship Id="rId29" Type="http://schemas.openxmlformats.org/officeDocument/2006/relationships/hyperlink" Target="https://unsplash.com/s/photos/traffic-light?utm_source=unsplash&amp;utm_medium=referral&amp;utm_content=creditCopyText" TargetMode="External"/><Relationship Id="rId7" Type="http://schemas.openxmlformats.org/officeDocument/2006/relationships/hyperlink" Target="https://unsplash.com/@jontyson?utm_source=unsplash&amp;utm_medium=referral&amp;utm_content=creditCopyText" TargetMode="External"/><Relationship Id="rId8" Type="http://schemas.openxmlformats.org/officeDocument/2006/relationships/hyperlink" Target="https://unsplash.com/@jontyson?utm_source=unsplash&amp;utm_medium=referral&amp;utm_content=creditCopyText" TargetMode="External"/><Relationship Id="rId30" Type="http://schemas.openxmlformats.org/officeDocument/2006/relationships/hyperlink" Target="https://unsplash.com/s/photos/traffic-light?utm_source=unsplash&amp;utm_medium=referral&amp;utm_content=creditCopyText" TargetMode="External"/><Relationship Id="rId11" Type="http://schemas.openxmlformats.org/officeDocument/2006/relationships/hyperlink" Target="https://unsplash.com/@possessedphotography?utm_source=unsplash&amp;utm_medium=referral&amp;utm_content=creditCopyText" TargetMode="External"/><Relationship Id="rId10" Type="http://schemas.openxmlformats.org/officeDocument/2006/relationships/hyperlink" Target="https://unsplash.com/s/photos/restricted?utm_source=unsplash&amp;utm_medium=referral&amp;utm_content=creditCopyText" TargetMode="External"/><Relationship Id="rId13" Type="http://schemas.openxmlformats.org/officeDocument/2006/relationships/hyperlink" Target="https://unsplash.com/s/photos/difference?utm_source=unsplash&amp;utm_medium=referral&amp;utm_content=creditCopyText" TargetMode="External"/><Relationship Id="rId12" Type="http://schemas.openxmlformats.org/officeDocument/2006/relationships/hyperlink" Target="https://unsplash.com/@possessedphotography?utm_source=unsplash&amp;utm_medium=referral&amp;utm_content=creditCopyText" TargetMode="External"/><Relationship Id="rId15" Type="http://schemas.openxmlformats.org/officeDocument/2006/relationships/hyperlink" Target="https://unsplash.com/@jdent?utm_source=unsplash&amp;utm_medium=referral&amp;utm_content=creditCopyText" TargetMode="External"/><Relationship Id="rId14" Type="http://schemas.openxmlformats.org/officeDocument/2006/relationships/hyperlink" Target="https://unsplash.com/s/photos/difference?utm_source=unsplash&amp;utm_medium=referral&amp;utm_content=creditCopyText" TargetMode="External"/><Relationship Id="rId17" Type="http://schemas.openxmlformats.org/officeDocument/2006/relationships/hyperlink" Target="https://unsplash.com/s/photos/safe?utm_source=unsplash&amp;utm_medium=referral&amp;utm_content=creditCopyText" TargetMode="External"/><Relationship Id="rId16" Type="http://schemas.openxmlformats.org/officeDocument/2006/relationships/hyperlink" Target="https://unsplash.com/@jdent?utm_source=unsplash&amp;utm_medium=referral&amp;utm_content=creditCopyText" TargetMode="External"/><Relationship Id="rId19" Type="http://schemas.openxmlformats.org/officeDocument/2006/relationships/hyperlink" Target="https://unsplash.com/@tama66?utm_source=unsplash&amp;utm_medium=referral&amp;utm_content=creditCopyText" TargetMode="External"/><Relationship Id="rId18" Type="http://schemas.openxmlformats.org/officeDocument/2006/relationships/hyperlink" Target="https://unsplash.com/s/photos/safe?utm_source=unsplash&amp;utm_medium=referral&amp;utm_content=creditCopyTex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www.menti.com/"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hyperlink" Target="https://unsplash.com/@serhatbeyazkaya?utm_source=unsplash&amp;utm_medium=referral&amp;utm_content=creditCopyText" TargetMode="External"/><Relationship Id="rId5" Type="http://schemas.openxmlformats.org/officeDocument/2006/relationships/hyperlink" Target="https://unsplash.com/@serhatbeyazkaya?utm_source=unsplash&amp;utm_medium=referral&amp;utm_content=creditCopyText" TargetMode="External"/><Relationship Id="rId6" Type="http://schemas.openxmlformats.org/officeDocument/2006/relationships/hyperlink" Target="https://unsplash.com/s/photos/open-closed?utm_source=unsplash&amp;utm_medium=referral&amp;utm_content=creditCopyText" TargetMode="External"/><Relationship Id="rId7" Type="http://schemas.openxmlformats.org/officeDocument/2006/relationships/hyperlink" Target="https://unsplash.com/s/photos/open-closed?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9.jpg"/><Relationship Id="rId10" Type="http://schemas.openxmlformats.org/officeDocument/2006/relationships/hyperlink" Target="https://unsplash.com/s/photos/difference?utm_source=unsplash&amp;utm_medium=referral&amp;utm_content=creditCopyText" TargetMode="External"/><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unsplash.com/s/photos/difference?utm_source=unsplash&amp;utm_medium=referral&amp;utm_content=creditCopyText" TargetMode="External"/><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hyperlink" Target="https://unsplash.com/@possessedphotography?utm_source=unsplash&amp;utm_medium=referral&amp;utm_content=creditCopyText" TargetMode="External"/><Relationship Id="rId8" Type="http://schemas.openxmlformats.org/officeDocument/2006/relationships/hyperlink" Target="https://unsplash.com/@possessedphotography?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hyperlink" Target="https://unsplash.com/@jontyson?utm_source=unsplash&amp;utm_medium=referral&amp;utm_content=creditCopyText" TargetMode="External"/><Relationship Id="rId5" Type="http://schemas.openxmlformats.org/officeDocument/2006/relationships/hyperlink" Target="https://unsplash.com/@jontyson?utm_source=unsplash&amp;utm_medium=referral&amp;utm_content=creditCopyText" TargetMode="External"/><Relationship Id="rId6" Type="http://schemas.openxmlformats.org/officeDocument/2006/relationships/hyperlink" Target="https://unsplash.com/s/photos/restricted?utm_source=unsplash&amp;utm_medium=referral&amp;utm_content=creditCopyText" TargetMode="External"/><Relationship Id="rId7" Type="http://schemas.openxmlformats.org/officeDocument/2006/relationships/hyperlink" Target="https://unsplash.com/s/photos/restricted?utm_source=unsplash&amp;utm_medium=referral&amp;utm_content=creditCopy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0.jpg"/><Relationship Id="rId4" Type="http://schemas.openxmlformats.org/officeDocument/2006/relationships/hyperlink" Target="https://unsplash.com/@jdent?utm_source=unsplash&amp;utm_medium=referral&amp;utm_content=creditCopyText" TargetMode="External"/><Relationship Id="rId9" Type="http://schemas.openxmlformats.org/officeDocument/2006/relationships/image" Target="../media/image13.png"/><Relationship Id="rId5" Type="http://schemas.openxmlformats.org/officeDocument/2006/relationships/hyperlink" Target="https://unsplash.com/@jdent?utm_source=unsplash&amp;utm_medium=referral&amp;utm_content=creditCopyText" TargetMode="External"/><Relationship Id="rId6" Type="http://schemas.openxmlformats.org/officeDocument/2006/relationships/hyperlink" Target="https://unsplash.com/s/photos/safe?utm_source=unsplash&amp;utm_medium=referral&amp;utm_content=creditCopyText" TargetMode="External"/><Relationship Id="rId7" Type="http://schemas.openxmlformats.org/officeDocument/2006/relationships/hyperlink" Target="https://unsplash.com/s/photos/safe?utm_source=unsplash&amp;utm_medium=referral&amp;utm_content=creditCopyText" TargetMode="External"/><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52425" y="-510450"/>
            <a:ext cx="9196426" cy="5653949"/>
          </a:xfrm>
          <a:prstGeom prst="rect">
            <a:avLst/>
          </a:prstGeom>
          <a:noFill/>
          <a:ln>
            <a:noFill/>
          </a:ln>
        </p:spPr>
      </p:pic>
      <p:sp>
        <p:nvSpPr>
          <p:cNvPr id="113" name="Google Shape;113;p19"/>
          <p:cNvSpPr txBox="1"/>
          <p:nvPr>
            <p:ph type="ctrTitle"/>
          </p:nvPr>
        </p:nvSpPr>
        <p:spPr>
          <a:xfrm>
            <a:off x="727950" y="15082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chemeClr val="accent3"/>
                </a:solidFill>
                <a:highlight>
                  <a:schemeClr val="lt1"/>
                </a:highlight>
              </a:rPr>
              <a:t>Open Science </a:t>
            </a:r>
            <a:endParaRPr>
              <a:solidFill>
                <a:schemeClr val="accent3"/>
              </a:solidFill>
              <a:highlight>
                <a:schemeClr val="lt1"/>
              </a:highlight>
            </a:endParaRPr>
          </a:p>
          <a:p>
            <a:pPr indent="0" lvl="0" marL="0" rtl="0" algn="l">
              <a:spcBef>
                <a:spcPts val="0"/>
              </a:spcBef>
              <a:spcAft>
                <a:spcPts val="0"/>
              </a:spcAft>
              <a:buNone/>
            </a:pPr>
            <a:r>
              <a:rPr lang="it">
                <a:solidFill>
                  <a:schemeClr val="accent3"/>
                </a:solidFill>
                <a:highlight>
                  <a:schemeClr val="lt1"/>
                </a:highlight>
              </a:rPr>
              <a:t>in research projects</a:t>
            </a:r>
            <a:endParaRPr>
              <a:solidFill>
                <a:schemeClr val="accent3"/>
              </a:solidFill>
              <a:highlight>
                <a:schemeClr val="lt1"/>
              </a:highlight>
            </a:endParaRPr>
          </a:p>
        </p:txBody>
      </p:sp>
      <p:sp>
        <p:nvSpPr>
          <p:cNvPr id="114" name="Google Shape;114;p19"/>
          <p:cNvSpPr txBox="1"/>
          <p:nvPr>
            <p:ph idx="1" type="subTitle"/>
          </p:nvPr>
        </p:nvSpPr>
        <p:spPr>
          <a:xfrm>
            <a:off x="805825" y="3325300"/>
            <a:ext cx="7688100" cy="14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50">
                <a:solidFill>
                  <a:schemeClr val="accent3"/>
                </a:solidFill>
                <a:highlight>
                  <a:schemeClr val="lt1"/>
                </a:highlight>
              </a:rPr>
              <a:t>More better, Open Science</a:t>
            </a:r>
            <a:endParaRPr sz="1850">
              <a:solidFill>
                <a:schemeClr val="accent3"/>
              </a:solidFill>
              <a:highlight>
                <a:schemeClr val="lt1"/>
              </a:highlight>
            </a:endParaRPr>
          </a:p>
          <a:p>
            <a:pPr indent="0" lvl="0" marL="0" rtl="0" algn="l">
              <a:spcBef>
                <a:spcPts val="0"/>
              </a:spcBef>
              <a:spcAft>
                <a:spcPts val="0"/>
              </a:spcAft>
              <a:buNone/>
            </a:pPr>
            <a:r>
              <a:t/>
            </a:r>
            <a:endParaRPr sz="1850">
              <a:solidFill>
                <a:schemeClr val="accent3"/>
              </a:solidFill>
              <a:highlight>
                <a:schemeClr val="lt1"/>
              </a:highlight>
            </a:endParaRPr>
          </a:p>
          <a:p>
            <a:pPr indent="0" lvl="0" marL="0" rtl="0" algn="l">
              <a:spcBef>
                <a:spcPts val="0"/>
              </a:spcBef>
              <a:spcAft>
                <a:spcPts val="0"/>
              </a:spcAft>
              <a:buNone/>
            </a:pPr>
            <a:r>
              <a:rPr lang="it" sz="1850">
                <a:solidFill>
                  <a:schemeClr val="accent3"/>
                </a:solidFill>
                <a:highlight>
                  <a:schemeClr val="lt1"/>
                </a:highlight>
              </a:rPr>
              <a:t>module 2.4</a:t>
            </a:r>
            <a:endParaRPr sz="1850">
              <a:solidFill>
                <a:schemeClr val="accent3"/>
              </a:solidFill>
              <a:highlight>
                <a:schemeClr val="lt1"/>
              </a:highlight>
            </a:endParaRPr>
          </a:p>
          <a:p>
            <a:pPr indent="0" lvl="0" marL="0" rtl="0" algn="l">
              <a:spcBef>
                <a:spcPts val="0"/>
              </a:spcBef>
              <a:spcAft>
                <a:spcPts val="0"/>
              </a:spcAft>
              <a:buNone/>
            </a:pPr>
            <a:r>
              <a:t/>
            </a:r>
            <a:endParaRPr/>
          </a:p>
        </p:txBody>
      </p:sp>
      <p:sp>
        <p:nvSpPr>
          <p:cNvPr id="115" name="Google Shape;115;p19"/>
          <p:cNvSpPr txBox="1"/>
          <p:nvPr/>
        </p:nvSpPr>
        <p:spPr>
          <a:xfrm>
            <a:off x="3151500" y="4132500"/>
            <a:ext cx="6419100" cy="63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 sz="1500">
                <a:solidFill>
                  <a:srgbClr val="313131"/>
                </a:solidFill>
                <a:highlight>
                  <a:srgbClr val="FFFFFF"/>
                </a:highlight>
                <a:latin typeface="Poppins"/>
                <a:ea typeface="Poppins"/>
                <a:cs typeface="Poppins"/>
                <a:sym typeface="Poppins"/>
              </a:rPr>
              <a:t>Gina Pavone        </a:t>
            </a:r>
            <a:r>
              <a:rPr lang="it" sz="1200">
                <a:solidFill>
                  <a:srgbClr val="313131"/>
                </a:solidFill>
                <a:highlight>
                  <a:srgbClr val="FFFFFF"/>
                </a:highlight>
                <a:latin typeface="Poppins"/>
                <a:ea typeface="Poppins"/>
                <a:cs typeface="Poppins"/>
                <a:sym typeface="Poppins"/>
              </a:rPr>
              <a:t>0000-0003-0087-2151</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500">
                <a:solidFill>
                  <a:srgbClr val="313131"/>
                </a:solidFill>
                <a:highlight>
                  <a:srgbClr val="FFFFFF"/>
                </a:highlight>
                <a:latin typeface="Poppins"/>
                <a:ea typeface="Poppins"/>
                <a:cs typeface="Poppins"/>
                <a:sym typeface="Poppins"/>
              </a:rPr>
              <a:t>Emma Lazzeri      </a:t>
            </a:r>
            <a:r>
              <a:rPr lang="it" sz="1200">
                <a:solidFill>
                  <a:srgbClr val="313131"/>
                </a:solidFill>
                <a:highlight>
                  <a:srgbClr val="FFFFFF"/>
                </a:highlight>
                <a:latin typeface="Poppins"/>
                <a:ea typeface="Poppins"/>
                <a:cs typeface="Poppins"/>
                <a:sym typeface="Poppins"/>
              </a:rPr>
              <a:t> 0000-0003-0506-046X </a:t>
            </a:r>
            <a:endParaRPr sz="1200">
              <a:solidFill>
                <a:srgbClr val="31313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None/>
            </a:pPr>
            <a:r>
              <a:rPr lang="it" sz="1200">
                <a:solidFill>
                  <a:srgbClr val="313131"/>
                </a:solidFill>
                <a:highlight>
                  <a:srgbClr val="FFFFFF"/>
                </a:highlight>
                <a:latin typeface="Poppins"/>
                <a:ea typeface="Poppins"/>
                <a:cs typeface="Poppins"/>
                <a:sym typeface="Poppins"/>
              </a:rPr>
              <a:t>8 November 2021</a:t>
            </a:r>
            <a:endParaRPr sz="1500">
              <a:solidFill>
                <a:srgbClr val="313131"/>
              </a:solidFill>
              <a:highlight>
                <a:srgbClr val="FFFFFF"/>
              </a:highlight>
              <a:latin typeface="Poppins"/>
              <a:ea typeface="Poppins"/>
              <a:cs typeface="Poppins"/>
              <a:sym typeface="Poppins"/>
            </a:endParaRPr>
          </a:p>
        </p:txBody>
      </p:sp>
      <p:pic>
        <p:nvPicPr>
          <p:cNvPr id="116" name="Google Shape;116;p19"/>
          <p:cNvPicPr preferRelativeResize="0"/>
          <p:nvPr/>
        </p:nvPicPr>
        <p:blipFill>
          <a:blip r:embed="rId4">
            <a:alphaModFix/>
          </a:blip>
          <a:stretch>
            <a:fillRect/>
          </a:stretch>
        </p:blipFill>
        <p:spPr>
          <a:xfrm>
            <a:off x="6065026" y="4148725"/>
            <a:ext cx="214326" cy="214326"/>
          </a:xfrm>
          <a:prstGeom prst="rect">
            <a:avLst/>
          </a:prstGeom>
          <a:noFill/>
          <a:ln>
            <a:noFill/>
          </a:ln>
        </p:spPr>
      </p:pic>
      <p:pic>
        <p:nvPicPr>
          <p:cNvPr id="117" name="Google Shape;117;p19"/>
          <p:cNvPicPr preferRelativeResize="0"/>
          <p:nvPr/>
        </p:nvPicPr>
        <p:blipFill>
          <a:blip r:embed="rId4">
            <a:alphaModFix/>
          </a:blip>
          <a:stretch>
            <a:fillRect/>
          </a:stretch>
        </p:blipFill>
        <p:spPr>
          <a:xfrm>
            <a:off x="5988826" y="4377325"/>
            <a:ext cx="214326" cy="214326"/>
          </a:xfrm>
          <a:prstGeom prst="rect">
            <a:avLst/>
          </a:prstGeom>
          <a:noFill/>
          <a:ln>
            <a:noFill/>
          </a:ln>
        </p:spPr>
      </p:pic>
      <p:pic>
        <p:nvPicPr>
          <p:cNvPr id="118" name="Google Shape;118;p19"/>
          <p:cNvPicPr preferRelativeResize="0"/>
          <p:nvPr/>
        </p:nvPicPr>
        <p:blipFill>
          <a:blip r:embed="rId5">
            <a:alphaModFix/>
          </a:blip>
          <a:stretch>
            <a:fillRect/>
          </a:stretch>
        </p:blipFill>
        <p:spPr>
          <a:xfrm>
            <a:off x="-52425" y="4533900"/>
            <a:ext cx="169545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Access Right: Embargoed Access</a:t>
            </a:r>
            <a:endParaRPr/>
          </a:p>
        </p:txBody>
      </p:sp>
      <p:sp>
        <p:nvSpPr>
          <p:cNvPr id="206" name="Google Shape;206;p28"/>
          <p:cNvSpPr/>
          <p:nvPr/>
        </p:nvSpPr>
        <p:spPr>
          <a:xfrm>
            <a:off x="1374700" y="4038900"/>
            <a:ext cx="6208200" cy="1009800"/>
          </a:xfrm>
          <a:prstGeom prst="roundRect">
            <a:avLst>
              <a:gd fmla="val 25391" name="adj"/>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Use it when you have a </a:t>
            </a:r>
            <a:r>
              <a:rPr b="1" lang="it" sz="1800">
                <a:solidFill>
                  <a:srgbClr val="FFFFFF"/>
                </a:solidFill>
                <a:highlight>
                  <a:schemeClr val="dk1"/>
                </a:highlight>
                <a:latin typeface="Calibri"/>
                <a:ea typeface="Calibri"/>
                <a:cs typeface="Calibri"/>
                <a:sym typeface="Calibri"/>
              </a:rPr>
              <a:t>valid reason</a:t>
            </a:r>
            <a:r>
              <a:rPr lang="it" sz="1800">
                <a:solidFill>
                  <a:srgbClr val="FFFFFF"/>
                </a:solidFill>
                <a:highlight>
                  <a:schemeClr val="dk1"/>
                </a:highlight>
                <a:latin typeface="Calibri"/>
                <a:ea typeface="Calibri"/>
                <a:cs typeface="Calibri"/>
                <a:sym typeface="Calibri"/>
              </a:rPr>
              <a:t> to delay access</a:t>
            </a:r>
            <a:endParaRPr sz="1800">
              <a:solidFill>
                <a:srgbClr val="FFFFFF"/>
              </a:solidFill>
              <a:highlight>
                <a:schemeClr val="dk1"/>
              </a:highlight>
              <a:latin typeface="Calibri"/>
              <a:ea typeface="Calibri"/>
              <a:cs typeface="Calibri"/>
              <a:sym typeface="Calibri"/>
            </a:endParaRPr>
          </a:p>
          <a:p>
            <a:pPr indent="0" lvl="0" marL="0" rtl="0" algn="ctr">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Always assign a licence for reuse</a:t>
            </a:r>
            <a:endParaRPr sz="1800">
              <a:solidFill>
                <a:srgbClr val="FFFFFF"/>
              </a:solidFill>
              <a:highlight>
                <a:schemeClr val="dk1"/>
              </a:highlight>
              <a:latin typeface="Calibri"/>
              <a:ea typeface="Calibri"/>
              <a:cs typeface="Calibri"/>
              <a:sym typeface="Calibri"/>
            </a:endParaRPr>
          </a:p>
          <a:p>
            <a:pPr indent="0" lvl="0" marL="0" rtl="0" algn="ctr">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Note: metadata is always accessible to everyone</a:t>
            </a:r>
            <a:endParaRPr sz="1800">
              <a:solidFill>
                <a:srgbClr val="FFFFFF"/>
              </a:solidFill>
              <a:highlight>
                <a:schemeClr val="dk1"/>
              </a:highlight>
              <a:latin typeface="Calibri"/>
              <a:ea typeface="Calibri"/>
              <a:cs typeface="Calibri"/>
              <a:sym typeface="Calibri"/>
            </a:endParaRPr>
          </a:p>
        </p:txBody>
      </p:sp>
      <p:pic>
        <p:nvPicPr>
          <p:cNvPr id="207" name="Google Shape;207;p28"/>
          <p:cNvPicPr preferRelativeResize="0"/>
          <p:nvPr/>
        </p:nvPicPr>
        <p:blipFill>
          <a:blip r:embed="rId3">
            <a:alphaModFix/>
          </a:blip>
          <a:stretch>
            <a:fillRect/>
          </a:stretch>
        </p:blipFill>
        <p:spPr>
          <a:xfrm>
            <a:off x="372725" y="1063125"/>
            <a:ext cx="7223925" cy="294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Access Right: Embargoed Access</a:t>
            </a:r>
            <a:endParaRPr/>
          </a:p>
        </p:txBody>
      </p:sp>
      <p:pic>
        <p:nvPicPr>
          <p:cNvPr id="214" name="Google Shape;214;p29"/>
          <p:cNvPicPr preferRelativeResize="0"/>
          <p:nvPr/>
        </p:nvPicPr>
        <p:blipFill>
          <a:blip r:embed="rId3">
            <a:alphaModFix/>
          </a:blip>
          <a:stretch>
            <a:fillRect/>
          </a:stretch>
        </p:blipFill>
        <p:spPr>
          <a:xfrm>
            <a:off x="406600" y="1046350"/>
            <a:ext cx="7155050" cy="3803200"/>
          </a:xfrm>
          <a:prstGeom prst="rect">
            <a:avLst/>
          </a:prstGeom>
          <a:noFill/>
          <a:ln>
            <a:noFill/>
          </a:ln>
        </p:spPr>
      </p:pic>
      <p:sp>
        <p:nvSpPr>
          <p:cNvPr id="215" name="Google Shape;215;p29"/>
          <p:cNvSpPr/>
          <p:nvPr/>
        </p:nvSpPr>
        <p:spPr>
          <a:xfrm>
            <a:off x="2419175" y="2609025"/>
            <a:ext cx="6687600" cy="1314600"/>
          </a:xfrm>
          <a:prstGeom prst="roundRect">
            <a:avLst>
              <a:gd fmla="val 26721" name="adj"/>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Use it when you have a </a:t>
            </a:r>
            <a:r>
              <a:rPr b="1" lang="it" sz="1800">
                <a:solidFill>
                  <a:srgbClr val="FFFFFF"/>
                </a:solidFill>
                <a:highlight>
                  <a:schemeClr val="dk1"/>
                </a:highlight>
                <a:latin typeface="Calibri"/>
                <a:ea typeface="Calibri"/>
                <a:cs typeface="Calibri"/>
                <a:sym typeface="Calibri"/>
              </a:rPr>
              <a:t>valid reason</a:t>
            </a:r>
            <a:r>
              <a:rPr lang="it" sz="1800">
                <a:solidFill>
                  <a:srgbClr val="FFFFFF"/>
                </a:solidFill>
                <a:highlight>
                  <a:schemeClr val="dk1"/>
                </a:highlight>
                <a:latin typeface="Calibri"/>
                <a:ea typeface="Calibri"/>
                <a:cs typeface="Calibri"/>
                <a:sym typeface="Calibri"/>
              </a:rPr>
              <a:t> to restrict the access</a:t>
            </a:r>
            <a:endParaRPr sz="1800">
              <a:solidFill>
                <a:srgbClr val="FFFFFF"/>
              </a:solidFill>
              <a:highlight>
                <a:schemeClr val="dk1"/>
              </a:highlight>
              <a:latin typeface="Calibri"/>
              <a:ea typeface="Calibri"/>
              <a:cs typeface="Calibri"/>
              <a:sym typeface="Calibri"/>
            </a:endParaRPr>
          </a:p>
          <a:p>
            <a:pPr indent="0" lvl="0" marL="0" rtl="0" algn="l">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Always specify conditions under which you grant access (who, how, why can get access to your payload)</a:t>
            </a:r>
            <a:endParaRPr sz="1800">
              <a:solidFill>
                <a:srgbClr val="FFFFFF"/>
              </a:solidFill>
              <a:highlight>
                <a:schemeClr val="dk1"/>
              </a:highlight>
              <a:latin typeface="Calibri"/>
              <a:ea typeface="Calibri"/>
              <a:cs typeface="Calibri"/>
              <a:sym typeface="Calibri"/>
            </a:endParaRPr>
          </a:p>
          <a:p>
            <a:pPr indent="0" lvl="0" marL="0" rtl="0" algn="l">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Note: metadata is always accessible to everyone</a:t>
            </a:r>
            <a:endParaRPr sz="1800">
              <a:solidFill>
                <a:srgbClr val="FFFFFF"/>
              </a:solidFill>
              <a:highlight>
                <a:schemeClr val="dk1"/>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Access Right: Closed Access</a:t>
            </a:r>
            <a:endParaRPr/>
          </a:p>
        </p:txBody>
      </p:sp>
      <p:sp>
        <p:nvSpPr>
          <p:cNvPr id="222" name="Google Shape;222;p30"/>
          <p:cNvSpPr/>
          <p:nvPr/>
        </p:nvSpPr>
        <p:spPr>
          <a:xfrm>
            <a:off x="4420825" y="3591675"/>
            <a:ext cx="6687600" cy="643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it" sz="1800">
                <a:solidFill>
                  <a:srgbClr val="FFFFFF"/>
                </a:solidFill>
                <a:highlight>
                  <a:schemeClr val="dk1"/>
                </a:highlight>
                <a:latin typeface="Calibri"/>
                <a:ea typeface="Calibri"/>
                <a:cs typeface="Calibri"/>
                <a:sym typeface="Calibri"/>
              </a:rPr>
              <a:t>Are you really sure you need closed access? </a:t>
            </a:r>
            <a:br>
              <a:rPr lang="it" sz="1800">
                <a:solidFill>
                  <a:srgbClr val="FFFFFF"/>
                </a:solidFill>
                <a:highlight>
                  <a:schemeClr val="dk1"/>
                </a:highlight>
                <a:latin typeface="Calibri"/>
                <a:ea typeface="Calibri"/>
                <a:cs typeface="Calibri"/>
                <a:sym typeface="Calibri"/>
              </a:rPr>
            </a:br>
            <a:r>
              <a:rPr lang="it" sz="1800">
                <a:solidFill>
                  <a:srgbClr val="FFFFFF"/>
                </a:solidFill>
                <a:highlight>
                  <a:schemeClr val="dk1"/>
                </a:highlight>
                <a:latin typeface="Calibri"/>
                <a:ea typeface="Calibri"/>
                <a:cs typeface="Calibri"/>
                <a:sym typeface="Calibri"/>
              </a:rPr>
              <a:t>consider closed or embargoed access instead!</a:t>
            </a:r>
            <a:endParaRPr sz="1800">
              <a:solidFill>
                <a:srgbClr val="FFFFFF"/>
              </a:solidFill>
              <a:highlight>
                <a:schemeClr val="dk1"/>
              </a:highlight>
              <a:latin typeface="Calibri"/>
              <a:ea typeface="Calibri"/>
              <a:cs typeface="Calibri"/>
              <a:sym typeface="Calibri"/>
            </a:endParaRPr>
          </a:p>
        </p:txBody>
      </p:sp>
      <p:pic>
        <p:nvPicPr>
          <p:cNvPr id="223" name="Google Shape;223;p30"/>
          <p:cNvPicPr preferRelativeResize="0"/>
          <p:nvPr/>
        </p:nvPicPr>
        <p:blipFill>
          <a:blip r:embed="rId3">
            <a:alphaModFix/>
          </a:blip>
          <a:stretch>
            <a:fillRect/>
          </a:stretch>
        </p:blipFill>
        <p:spPr>
          <a:xfrm>
            <a:off x="172725" y="1628893"/>
            <a:ext cx="6317717" cy="17222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1"/>
          <p:cNvPicPr preferRelativeResize="0"/>
          <p:nvPr/>
        </p:nvPicPr>
        <p:blipFill>
          <a:blip r:embed="rId3">
            <a:alphaModFix/>
          </a:blip>
          <a:stretch>
            <a:fillRect/>
          </a:stretch>
        </p:blipFill>
        <p:spPr>
          <a:xfrm>
            <a:off x="0" y="0"/>
            <a:ext cx="9144000" cy="5127470"/>
          </a:xfrm>
          <a:prstGeom prst="rect">
            <a:avLst/>
          </a:prstGeom>
          <a:noFill/>
          <a:ln>
            <a:noFill/>
          </a:ln>
        </p:spPr>
      </p:pic>
      <p:sp>
        <p:nvSpPr>
          <p:cNvPr id="230" name="Google Shape;230;p31"/>
          <p:cNvSpPr txBox="1"/>
          <p:nvPr>
            <p:ph idx="4294967295" type="ctrTitle"/>
          </p:nvPr>
        </p:nvSpPr>
        <p:spPr>
          <a:xfrm>
            <a:off x="727950" y="150820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solidFill>
                  <a:schemeClr val="accent3"/>
                </a:solidFill>
                <a:highlight>
                  <a:schemeClr val="lt1"/>
                </a:highlight>
              </a:rPr>
              <a:t>How do I know if my research data is protected?</a:t>
            </a:r>
            <a:endParaRPr>
              <a:solidFill>
                <a:schemeClr val="accent3"/>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Some consideration on data protection</a:t>
            </a:r>
            <a:endParaRPr/>
          </a:p>
        </p:txBody>
      </p:sp>
      <p:sp>
        <p:nvSpPr>
          <p:cNvPr id="237" name="Google Shape;237;p32"/>
          <p:cNvSpPr txBox="1"/>
          <p:nvPr>
            <p:ph idx="1" type="body"/>
          </p:nvPr>
        </p:nvSpPr>
        <p:spPr>
          <a:xfrm>
            <a:off x="483675" y="1926475"/>
            <a:ext cx="83403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404040"/>
              </a:buClr>
              <a:buSzPts val="1300"/>
              <a:buChar char="●"/>
            </a:pPr>
            <a:r>
              <a:rPr lang="it">
                <a:solidFill>
                  <a:srgbClr val="404040"/>
                </a:solidFill>
              </a:rPr>
              <a:t>Copyright is a property right in certain types of original literary, artistic and scientific works.</a:t>
            </a:r>
            <a:endParaRPr>
              <a:solidFill>
                <a:srgbClr val="404040"/>
              </a:solidFill>
            </a:endParaRPr>
          </a:p>
          <a:p>
            <a:pPr indent="-311150" lvl="0" marL="457200" rtl="0" algn="l">
              <a:spcBef>
                <a:spcPts val="1000"/>
              </a:spcBef>
              <a:spcAft>
                <a:spcPts val="0"/>
              </a:spcAft>
              <a:buClr>
                <a:srgbClr val="404040"/>
              </a:buClr>
              <a:buSzPts val="1300"/>
              <a:buChar char="●"/>
            </a:pPr>
            <a:r>
              <a:rPr lang="it">
                <a:solidFill>
                  <a:srgbClr val="404040"/>
                </a:solidFill>
              </a:rPr>
              <a:t>Copyright does not protect ideas.</a:t>
            </a:r>
            <a:endParaRPr>
              <a:solidFill>
                <a:srgbClr val="404040"/>
              </a:solidFill>
            </a:endParaRPr>
          </a:p>
          <a:p>
            <a:pPr indent="-311150" lvl="0" marL="457200" rtl="0" algn="l">
              <a:spcBef>
                <a:spcPts val="1000"/>
              </a:spcBef>
              <a:spcAft>
                <a:spcPts val="0"/>
              </a:spcAft>
              <a:buClr>
                <a:srgbClr val="404040"/>
              </a:buClr>
              <a:buSzPts val="1300"/>
              <a:buChar char="●"/>
            </a:pPr>
            <a:r>
              <a:rPr lang="it">
                <a:solidFill>
                  <a:srgbClr val="404040"/>
                </a:solidFill>
              </a:rPr>
              <a:t>Confidentiality protects confidential information. This might be imposed by a contract or if the information is marked confidential. Use of confidential information might give rise to a claim for compensation if confidentiality is breached.</a:t>
            </a:r>
            <a:endParaRPr>
              <a:solidFill>
                <a:srgbClr val="404040"/>
              </a:solidFill>
            </a:endParaRPr>
          </a:p>
          <a:p>
            <a:pPr indent="-311150" lvl="0" marL="457200" rtl="0" algn="l">
              <a:spcBef>
                <a:spcPts val="1000"/>
              </a:spcBef>
              <a:spcAft>
                <a:spcPts val="0"/>
              </a:spcAft>
              <a:buClr>
                <a:srgbClr val="404040"/>
              </a:buClr>
              <a:buSzPts val="1300"/>
              <a:buChar char="●"/>
            </a:pPr>
            <a:r>
              <a:rPr lang="it">
                <a:solidFill>
                  <a:srgbClr val="404040"/>
                </a:solidFill>
              </a:rPr>
              <a:t>Data Subject Rights arise in information that identifies individuals and are recognised by data protection laws in the EU.</a:t>
            </a:r>
            <a:endParaRPr>
              <a:solidFill>
                <a:srgbClr val="404040"/>
              </a:solidFill>
            </a:endParaRPr>
          </a:p>
          <a:p>
            <a:pPr indent="-311150" lvl="0" marL="457200" rtl="0" algn="l">
              <a:spcBef>
                <a:spcPts val="1000"/>
              </a:spcBef>
              <a:spcAft>
                <a:spcPts val="0"/>
              </a:spcAft>
              <a:buClr>
                <a:srgbClr val="404040"/>
              </a:buClr>
              <a:buSzPts val="1300"/>
              <a:buChar char="●"/>
            </a:pPr>
            <a:r>
              <a:rPr lang="it">
                <a:solidFill>
                  <a:srgbClr val="404040"/>
                </a:solidFill>
              </a:rPr>
              <a:t>Patents are registered rights in novel inventions of products or processes.</a:t>
            </a:r>
            <a:endParaRPr>
              <a:solidFill>
                <a:srgbClr val="404040"/>
              </a:solidFill>
            </a:endParaRPr>
          </a:p>
          <a:p>
            <a:pPr indent="-311150" lvl="0" marL="457200" rtl="0" algn="l">
              <a:spcBef>
                <a:spcPts val="1000"/>
              </a:spcBef>
              <a:spcAft>
                <a:spcPts val="1000"/>
              </a:spcAft>
              <a:buClr>
                <a:srgbClr val="404040"/>
              </a:buClr>
              <a:buSzPts val="1300"/>
              <a:buChar char="●"/>
            </a:pPr>
            <a:r>
              <a:rPr lang="it">
                <a:solidFill>
                  <a:srgbClr val="404040"/>
                </a:solidFill>
              </a:rPr>
              <a:t>Some research data may not benefit from any legal protection, although moral and ethical considerations may apply.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is not yours!</a:t>
            </a:r>
            <a:endParaRPr/>
          </a:p>
        </p:txBody>
      </p:sp>
      <p:sp>
        <p:nvSpPr>
          <p:cNvPr id="244" name="Google Shape;244;p33"/>
          <p:cNvSpPr txBox="1"/>
          <p:nvPr>
            <p:ph idx="1" type="body"/>
          </p:nvPr>
        </p:nvSpPr>
        <p:spPr>
          <a:xfrm>
            <a:off x="424650" y="2078875"/>
            <a:ext cx="4756200" cy="2261100"/>
          </a:xfrm>
          <a:prstGeom prst="rect">
            <a:avLst/>
          </a:prstGeom>
        </p:spPr>
        <p:txBody>
          <a:bodyPr anchorCtr="0" anchor="t" bIns="91425" lIns="91425" spcFirstLastPara="1" rIns="91425" wrap="square" tIns="91425">
            <a:normAutofit fontScale="77500" lnSpcReduction="20000"/>
          </a:bodyPr>
          <a:lstStyle/>
          <a:p>
            <a:pPr indent="-302418" lvl="0" marL="457200" rtl="0" algn="l">
              <a:lnSpc>
                <a:spcPct val="115000"/>
              </a:lnSpc>
              <a:spcBef>
                <a:spcPts val="0"/>
              </a:spcBef>
              <a:spcAft>
                <a:spcPts val="0"/>
              </a:spcAft>
              <a:buClr>
                <a:srgbClr val="44546A"/>
              </a:buClr>
              <a:buSzPct val="100000"/>
              <a:buFont typeface="Arial"/>
              <a:buChar char="●"/>
            </a:pPr>
            <a:r>
              <a:rPr lang="it" sz="1500">
                <a:solidFill>
                  <a:srgbClr val="44546A"/>
                </a:solidFill>
              </a:rPr>
              <a:t>Data is </a:t>
            </a:r>
            <a:r>
              <a:rPr b="1" lang="it" sz="1500">
                <a:solidFill>
                  <a:srgbClr val="44546A"/>
                </a:solidFill>
              </a:rPr>
              <a:t>not</a:t>
            </a:r>
            <a:r>
              <a:rPr lang="it" sz="1500">
                <a:solidFill>
                  <a:srgbClr val="44546A"/>
                </a:solidFill>
              </a:rPr>
              <a:t> intellectual work, no copyright applies!</a:t>
            </a:r>
            <a:endParaRPr sz="1500">
              <a:solidFill>
                <a:srgbClr val="44546A"/>
              </a:solidFill>
            </a:endParaRPr>
          </a:p>
          <a:p>
            <a:pPr indent="-302418" lvl="0" marL="457200" rtl="0" algn="l">
              <a:lnSpc>
                <a:spcPct val="115000"/>
              </a:lnSpc>
              <a:spcBef>
                <a:spcPts val="1000"/>
              </a:spcBef>
              <a:spcAft>
                <a:spcPts val="0"/>
              </a:spcAft>
              <a:buClr>
                <a:srgbClr val="44546A"/>
              </a:buClr>
              <a:buSzPct val="100000"/>
              <a:buFont typeface="Arial"/>
              <a:buChar char="●"/>
            </a:pPr>
            <a:r>
              <a:rPr b="1" lang="it" sz="1500">
                <a:solidFill>
                  <a:srgbClr val="44546A"/>
                </a:solidFill>
              </a:rPr>
              <a:t>Copyright</a:t>
            </a:r>
            <a:r>
              <a:rPr lang="it" sz="1500">
                <a:solidFill>
                  <a:srgbClr val="44546A"/>
                </a:solidFill>
              </a:rPr>
              <a:t> protection covers expressions and not ideas, procedures, operating methods or mathematical concepts as such.</a:t>
            </a:r>
            <a:endParaRPr sz="1500">
              <a:solidFill>
                <a:srgbClr val="44546A"/>
              </a:solidFill>
            </a:endParaRPr>
          </a:p>
          <a:p>
            <a:pPr indent="-302418" lvl="0" marL="457200" rtl="0" algn="l">
              <a:lnSpc>
                <a:spcPct val="115000"/>
              </a:lnSpc>
              <a:spcBef>
                <a:spcPts val="1000"/>
              </a:spcBef>
              <a:spcAft>
                <a:spcPts val="0"/>
              </a:spcAft>
              <a:buClr>
                <a:srgbClr val="44546A"/>
              </a:buClr>
              <a:buSzPct val="100000"/>
              <a:buFont typeface="Arial"/>
              <a:buChar char="●"/>
            </a:pPr>
            <a:r>
              <a:rPr b="1" lang="it" sz="1500">
                <a:solidFill>
                  <a:srgbClr val="44546A"/>
                </a:solidFill>
              </a:rPr>
              <a:t>Protection is on databases and not on data</a:t>
            </a:r>
            <a:r>
              <a:rPr lang="it" sz="1500">
                <a:solidFill>
                  <a:srgbClr val="44546A"/>
                </a:solidFill>
              </a:rPr>
              <a:t>. The data are protected only and especially when they are collected and organized in a database.</a:t>
            </a:r>
            <a:endParaRPr sz="1500">
              <a:solidFill>
                <a:srgbClr val="44546A"/>
              </a:solidFill>
            </a:endParaRPr>
          </a:p>
          <a:p>
            <a:pPr indent="-302418" lvl="0" marL="457200" rtl="0" algn="l">
              <a:lnSpc>
                <a:spcPct val="115000"/>
              </a:lnSpc>
              <a:spcBef>
                <a:spcPts val="1000"/>
              </a:spcBef>
              <a:spcAft>
                <a:spcPts val="1000"/>
              </a:spcAft>
              <a:buClr>
                <a:srgbClr val="44546A"/>
              </a:buClr>
              <a:buSzPct val="100000"/>
              <a:buFont typeface="Arial"/>
              <a:buChar char="●"/>
            </a:pPr>
            <a:r>
              <a:rPr b="1" lang="it" sz="1500">
                <a:solidFill>
                  <a:srgbClr val="44546A"/>
                </a:solidFill>
              </a:rPr>
              <a:t>The sui generis database right </a:t>
            </a:r>
            <a:r>
              <a:rPr lang="it" sz="1500">
                <a:solidFill>
                  <a:srgbClr val="44546A"/>
                </a:solidFill>
              </a:rPr>
              <a:t>(</a:t>
            </a:r>
            <a:r>
              <a:rPr b="1" lang="it" sz="1500">
                <a:solidFill>
                  <a:srgbClr val="44546A"/>
                </a:solidFill>
              </a:rPr>
              <a:t>only in Europe</a:t>
            </a:r>
            <a:r>
              <a:rPr lang="it" sz="1500">
                <a:solidFill>
                  <a:srgbClr val="44546A"/>
                </a:solidFill>
              </a:rPr>
              <a:t>) covers not only the reproduction and dissemination of the database, but also the extraction and reuse of substantial parts of the database.</a:t>
            </a:r>
            <a:endParaRPr/>
          </a:p>
        </p:txBody>
      </p:sp>
      <p:pic>
        <p:nvPicPr>
          <p:cNvPr id="245" name="Google Shape;245;p33"/>
          <p:cNvPicPr preferRelativeResize="0"/>
          <p:nvPr/>
        </p:nvPicPr>
        <p:blipFill>
          <a:blip r:embed="rId3">
            <a:alphaModFix/>
          </a:blip>
          <a:stretch>
            <a:fillRect/>
          </a:stretch>
        </p:blipFill>
        <p:spPr>
          <a:xfrm>
            <a:off x="5635722" y="955900"/>
            <a:ext cx="3168600" cy="3573102"/>
          </a:xfrm>
          <a:prstGeom prst="rect">
            <a:avLst/>
          </a:prstGeom>
          <a:noFill/>
          <a:ln>
            <a:noFill/>
          </a:ln>
          <a:effectLst>
            <a:outerShdw blurRad="200025"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62500" lnSpcReduction="20000"/>
          </a:bodyPr>
          <a:lstStyle/>
          <a:p>
            <a:pPr indent="-315912" lvl="0" marL="457200" rtl="0" algn="l">
              <a:spcBef>
                <a:spcPts val="0"/>
              </a:spcBef>
              <a:spcAft>
                <a:spcPts val="0"/>
              </a:spcAft>
              <a:buSzPct val="100000"/>
              <a:buChar char="●"/>
            </a:pPr>
            <a:r>
              <a:rPr b="1" lang="it" sz="2200"/>
              <a:t>Raw data</a:t>
            </a:r>
            <a:r>
              <a:rPr lang="it" sz="2200"/>
              <a:t> are not protected by copyright</a:t>
            </a:r>
            <a:endParaRPr sz="2200"/>
          </a:p>
          <a:p>
            <a:pPr indent="-315912" lvl="0" marL="457200" rtl="0" algn="l">
              <a:spcBef>
                <a:spcPts val="0"/>
              </a:spcBef>
              <a:spcAft>
                <a:spcPts val="0"/>
              </a:spcAft>
              <a:buSzPct val="100000"/>
              <a:buChar char="●"/>
            </a:pPr>
            <a:r>
              <a:rPr b="1" lang="it" sz="2200"/>
              <a:t>Database </a:t>
            </a:r>
            <a:r>
              <a:rPr lang="it" sz="2200"/>
              <a:t>is defined as a collection of independent works, data or other materials arranged in a systematic or methodical way</a:t>
            </a:r>
            <a:endParaRPr sz="2200"/>
          </a:p>
          <a:p>
            <a:pPr indent="-315912" lvl="0" marL="457200" rtl="0" algn="l">
              <a:spcBef>
                <a:spcPts val="0"/>
              </a:spcBef>
              <a:spcAft>
                <a:spcPts val="0"/>
              </a:spcAft>
              <a:buSzPct val="100000"/>
              <a:buChar char="●"/>
            </a:pPr>
            <a:r>
              <a:rPr b="1" lang="it" sz="2200"/>
              <a:t>Copyright</a:t>
            </a:r>
            <a:r>
              <a:rPr lang="it" sz="2200"/>
              <a:t> protects the </a:t>
            </a:r>
            <a:r>
              <a:rPr b="1" lang="it" sz="2200"/>
              <a:t>structure</a:t>
            </a:r>
            <a:r>
              <a:rPr lang="it" sz="2200"/>
              <a:t>, </a:t>
            </a:r>
            <a:r>
              <a:rPr b="1" lang="it" sz="2200"/>
              <a:t>selection </a:t>
            </a:r>
            <a:r>
              <a:rPr lang="it" sz="2200"/>
              <a:t>or </a:t>
            </a:r>
            <a:r>
              <a:rPr b="1" lang="it" sz="2200"/>
              <a:t>arrangement </a:t>
            </a:r>
            <a:r>
              <a:rPr lang="it" sz="2200"/>
              <a:t>of the database contents, not the data</a:t>
            </a:r>
            <a:endParaRPr sz="2200"/>
          </a:p>
          <a:p>
            <a:pPr indent="-315912" lvl="0" marL="457200" rtl="0" algn="l">
              <a:spcBef>
                <a:spcPts val="0"/>
              </a:spcBef>
              <a:spcAft>
                <a:spcPts val="0"/>
              </a:spcAft>
              <a:buSzPct val="100000"/>
              <a:buChar char="●"/>
            </a:pPr>
            <a:r>
              <a:rPr b="1" lang="it" sz="2200"/>
              <a:t>Sui generis database right</a:t>
            </a:r>
            <a:r>
              <a:rPr lang="it" sz="2200"/>
              <a:t>: protects the substantial effort in obtaining data (not creating). Note: the </a:t>
            </a:r>
            <a:r>
              <a:rPr b="1" lang="it" sz="2200"/>
              <a:t>right owner</a:t>
            </a:r>
            <a:r>
              <a:rPr lang="it" sz="2200"/>
              <a:t> is often the institution.</a:t>
            </a:r>
            <a:endParaRPr sz="2200"/>
          </a:p>
          <a:p>
            <a:pPr indent="0" lvl="0" marL="0" rtl="0" algn="l">
              <a:spcBef>
                <a:spcPts val="1200"/>
              </a:spcBef>
              <a:spcAft>
                <a:spcPts val="0"/>
              </a:spcAft>
              <a:buClr>
                <a:schemeClr val="dk1"/>
              </a:buClr>
              <a:buSzPct val="84615"/>
              <a:buFont typeface="Arial"/>
              <a:buNone/>
            </a:pPr>
            <a:r>
              <a:t/>
            </a:r>
            <a:endParaRPr/>
          </a:p>
          <a:p>
            <a:pPr indent="0" lvl="0" marL="0" rtl="0" algn="l">
              <a:spcBef>
                <a:spcPts val="1200"/>
              </a:spcBef>
              <a:spcAft>
                <a:spcPts val="1200"/>
              </a:spcAft>
              <a:buNone/>
            </a:pPr>
            <a:r>
              <a:t/>
            </a:r>
            <a:endParaRPr/>
          </a:p>
        </p:txBody>
      </p:sp>
      <p:sp>
        <p:nvSpPr>
          <p:cNvPr id="252" name="Google Shape;252;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and law protection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Authors and rights owners</a:t>
            </a:r>
            <a:endParaRPr/>
          </a:p>
        </p:txBody>
      </p:sp>
      <p:sp>
        <p:nvSpPr>
          <p:cNvPr id="259" name="Google Shape;259;p35"/>
          <p:cNvSpPr txBox="1"/>
          <p:nvPr>
            <p:ph idx="1" type="body"/>
          </p:nvPr>
        </p:nvSpPr>
        <p:spPr>
          <a:xfrm>
            <a:off x="721225" y="2553125"/>
            <a:ext cx="3300900" cy="159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0"/>
              <a:buNone/>
            </a:pPr>
            <a:r>
              <a:rPr b="1" lang="it" sz="1400">
                <a:solidFill>
                  <a:schemeClr val="accent1"/>
                </a:solidFill>
              </a:rPr>
              <a:t>Are you the author of the data you collected?</a:t>
            </a:r>
            <a:endParaRPr b="1" sz="1400">
              <a:solidFill>
                <a:schemeClr val="accent1"/>
              </a:solidFill>
            </a:endParaRPr>
          </a:p>
          <a:p>
            <a:pPr indent="0" lvl="0" marL="0" rtl="0" algn="l">
              <a:lnSpc>
                <a:spcPct val="95000"/>
              </a:lnSpc>
              <a:spcBef>
                <a:spcPts val="1200"/>
              </a:spcBef>
              <a:spcAft>
                <a:spcPts val="0"/>
              </a:spcAft>
              <a:buSzPts val="440"/>
              <a:buNone/>
            </a:pPr>
            <a:r>
              <a:rPr lang="it" sz="1120"/>
              <a:t>Yes, in case you can prove it (deposit with clear date, DOI, … use a data repository!)</a:t>
            </a:r>
            <a:endParaRPr sz="1120"/>
          </a:p>
          <a:p>
            <a:pPr indent="0" lvl="0" marL="0" rtl="0" algn="l">
              <a:lnSpc>
                <a:spcPct val="95000"/>
              </a:lnSpc>
              <a:spcBef>
                <a:spcPts val="1200"/>
              </a:spcBef>
              <a:spcAft>
                <a:spcPts val="0"/>
              </a:spcAft>
              <a:buSzPts val="440"/>
              <a:buNone/>
            </a:pPr>
            <a:r>
              <a:rPr b="1" lang="it" sz="1400">
                <a:solidFill>
                  <a:schemeClr val="accent1"/>
                </a:solidFill>
              </a:rPr>
              <a:t>Do you own any rights on the raw data you collected?</a:t>
            </a:r>
            <a:endParaRPr b="1" sz="1400">
              <a:solidFill>
                <a:schemeClr val="accent1"/>
              </a:solidFill>
            </a:endParaRPr>
          </a:p>
          <a:p>
            <a:pPr indent="0" lvl="0" marL="0" rtl="0" algn="l">
              <a:lnSpc>
                <a:spcPct val="95000"/>
              </a:lnSpc>
              <a:spcBef>
                <a:spcPts val="1200"/>
              </a:spcBef>
              <a:spcAft>
                <a:spcPts val="0"/>
              </a:spcAft>
              <a:buSzPts val="440"/>
              <a:buNone/>
            </a:pPr>
            <a:r>
              <a:rPr lang="it" sz="1120"/>
              <a:t>No, data is facts/information and none can own rights on it!</a:t>
            </a:r>
            <a:endParaRPr sz="1120"/>
          </a:p>
          <a:p>
            <a:pPr indent="0" lvl="0" marL="0" rtl="0" algn="l">
              <a:lnSpc>
                <a:spcPct val="95000"/>
              </a:lnSpc>
              <a:spcBef>
                <a:spcPts val="1200"/>
              </a:spcBef>
              <a:spcAft>
                <a:spcPts val="0"/>
              </a:spcAft>
              <a:buClr>
                <a:schemeClr val="dk1"/>
              </a:buClr>
              <a:buSzPts val="440"/>
              <a:buFont typeface="Arial"/>
              <a:buNone/>
            </a:pPr>
            <a:r>
              <a:t/>
            </a:r>
            <a:endParaRPr sz="1120"/>
          </a:p>
          <a:p>
            <a:pPr indent="0" lvl="0" marL="0" rtl="0" algn="l">
              <a:lnSpc>
                <a:spcPct val="95000"/>
              </a:lnSpc>
              <a:spcBef>
                <a:spcPts val="1200"/>
              </a:spcBef>
              <a:spcAft>
                <a:spcPts val="1200"/>
              </a:spcAft>
              <a:buSzPts val="440"/>
              <a:buNone/>
            </a:pPr>
            <a:r>
              <a:t/>
            </a:r>
            <a:endParaRPr sz="1120"/>
          </a:p>
        </p:txBody>
      </p:sp>
      <p:pic>
        <p:nvPicPr>
          <p:cNvPr id="260" name="Google Shape;260;p35"/>
          <p:cNvPicPr preferRelativeResize="0"/>
          <p:nvPr/>
        </p:nvPicPr>
        <p:blipFill>
          <a:blip r:embed="rId3">
            <a:alphaModFix/>
          </a:blip>
          <a:stretch>
            <a:fillRect/>
          </a:stretch>
        </p:blipFill>
        <p:spPr>
          <a:xfrm>
            <a:off x="4597825" y="1215518"/>
            <a:ext cx="4393774" cy="3299621"/>
          </a:xfrm>
          <a:prstGeom prst="rect">
            <a:avLst/>
          </a:prstGeom>
          <a:noFill/>
          <a:ln>
            <a:noFill/>
          </a:ln>
        </p:spPr>
      </p:pic>
      <p:sp>
        <p:nvSpPr>
          <p:cNvPr id="261" name="Google Shape;261;p35"/>
          <p:cNvSpPr txBox="1"/>
          <p:nvPr/>
        </p:nvSpPr>
        <p:spPr>
          <a:xfrm>
            <a:off x="5096050" y="4624325"/>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600">
                <a:solidFill>
                  <a:schemeClr val="dk1"/>
                </a:solidFill>
              </a:rPr>
              <a:t>Photo by</a:t>
            </a:r>
            <a:r>
              <a:rPr lang="it" sz="600">
                <a:solidFill>
                  <a:schemeClr val="dk1"/>
                </a:solidFill>
                <a:uFill>
                  <a:noFill/>
                </a:uFill>
                <a:hlinkClick r:id="rId4">
                  <a:extLst>
                    <a:ext uri="{A12FA001-AC4F-418D-AE19-62706E023703}">
                      <ahyp:hlinkClr val="tx"/>
                    </a:ext>
                  </a:extLst>
                </a:hlinkClick>
              </a:rPr>
              <a:t> </a:t>
            </a:r>
            <a:r>
              <a:rPr lang="it" sz="600" u="sng">
                <a:solidFill>
                  <a:schemeClr val="hlink"/>
                </a:solidFill>
                <a:hlinkClick r:id="rId5"/>
              </a:rPr>
              <a:t>Maria Ziegler</a:t>
            </a:r>
            <a:r>
              <a:rPr lang="it" sz="600">
                <a:solidFill>
                  <a:schemeClr val="dk1"/>
                </a:solidFill>
              </a:rPr>
              <a:t> on</a:t>
            </a:r>
            <a:r>
              <a:rPr lang="it" sz="600">
                <a:solidFill>
                  <a:schemeClr val="dk1"/>
                </a:solidFill>
                <a:uFill>
                  <a:noFill/>
                </a:uFill>
                <a:hlinkClick r:id="rId6">
                  <a:extLst>
                    <a:ext uri="{A12FA001-AC4F-418D-AE19-62706E023703}">
                      <ahyp:hlinkClr val="tx"/>
                    </a:ext>
                  </a:extLst>
                </a:hlinkClick>
              </a:rPr>
              <a:t> </a:t>
            </a:r>
            <a:r>
              <a:rPr lang="it" sz="600" u="sng">
                <a:solidFill>
                  <a:schemeClr val="hlink"/>
                </a:solidFill>
                <a:hlinkClick r:id="rId7"/>
              </a:rPr>
              <a:t>Unsplash</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6"/>
          <p:cNvPicPr preferRelativeResize="0"/>
          <p:nvPr/>
        </p:nvPicPr>
        <p:blipFill rotWithShape="1">
          <a:blip r:embed="rId3">
            <a:alphaModFix/>
          </a:blip>
          <a:srcRect b="7413" l="0" r="1263" t="9197"/>
          <a:stretch/>
        </p:blipFill>
        <p:spPr>
          <a:xfrm>
            <a:off x="0" y="0"/>
            <a:ext cx="9144003" cy="5143501"/>
          </a:xfrm>
          <a:prstGeom prst="rect">
            <a:avLst/>
          </a:prstGeom>
          <a:noFill/>
          <a:ln>
            <a:noFill/>
          </a:ln>
        </p:spPr>
      </p:pic>
      <p:sp>
        <p:nvSpPr>
          <p:cNvPr id="268" name="Google Shape;268;p36"/>
          <p:cNvSpPr txBox="1"/>
          <p:nvPr>
            <p:ph idx="4294967295" type="ctrTitle"/>
          </p:nvPr>
        </p:nvSpPr>
        <p:spPr>
          <a:xfrm>
            <a:off x="4572000" y="1508200"/>
            <a:ext cx="38442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chemeClr val="accent3"/>
                </a:solidFill>
                <a:highlight>
                  <a:schemeClr val="lt1"/>
                </a:highlight>
              </a:rPr>
              <a:t>Licenses</a:t>
            </a:r>
            <a:br>
              <a:rPr lang="it">
                <a:solidFill>
                  <a:schemeClr val="accent3"/>
                </a:solidFill>
                <a:highlight>
                  <a:schemeClr val="lt1"/>
                </a:highlight>
              </a:rPr>
            </a:br>
            <a:r>
              <a:rPr b="0" lang="it">
                <a:solidFill>
                  <a:schemeClr val="accent3"/>
                </a:solidFill>
                <a:highlight>
                  <a:schemeClr val="lt1"/>
                </a:highlight>
              </a:rPr>
              <a:t>Tell other what they can do with your data</a:t>
            </a:r>
            <a:r>
              <a:rPr lang="it">
                <a:solidFill>
                  <a:schemeClr val="accent3"/>
                </a:solidFill>
                <a:highlight>
                  <a:schemeClr val="lt1"/>
                </a:highlight>
              </a:rPr>
              <a:t> </a:t>
            </a:r>
            <a:endParaRPr>
              <a:solidFill>
                <a:schemeClr val="accent3"/>
              </a:solidFill>
              <a:highlight>
                <a:schemeClr val="lt1"/>
              </a:highlight>
            </a:endParaRPr>
          </a:p>
          <a:p>
            <a:pPr indent="0" lvl="0" marL="0" rtl="0" algn="l">
              <a:spcBef>
                <a:spcPts val="0"/>
              </a:spcBef>
              <a:spcAft>
                <a:spcPts val="0"/>
              </a:spcAft>
              <a:buNone/>
            </a:pPr>
            <a:r>
              <a:t/>
            </a:r>
            <a:endParaRPr>
              <a:solidFill>
                <a:schemeClr val="accent3"/>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Creative Commons</a:t>
            </a:r>
            <a:endParaRPr/>
          </a:p>
        </p:txBody>
      </p:sp>
      <p:pic>
        <p:nvPicPr>
          <p:cNvPr id="275" name="Google Shape;275;p37"/>
          <p:cNvPicPr preferRelativeResize="0"/>
          <p:nvPr/>
        </p:nvPicPr>
        <p:blipFill>
          <a:blip r:embed="rId3">
            <a:alphaModFix/>
          </a:blip>
          <a:stretch>
            <a:fillRect/>
          </a:stretch>
        </p:blipFill>
        <p:spPr>
          <a:xfrm>
            <a:off x="4811300" y="1484200"/>
            <a:ext cx="4130850" cy="3052875"/>
          </a:xfrm>
          <a:prstGeom prst="rect">
            <a:avLst/>
          </a:prstGeom>
          <a:noFill/>
          <a:ln>
            <a:noFill/>
          </a:ln>
        </p:spPr>
      </p:pic>
      <p:sp>
        <p:nvSpPr>
          <p:cNvPr id="276" name="Google Shape;276;p37"/>
          <p:cNvSpPr txBox="1"/>
          <p:nvPr/>
        </p:nvSpPr>
        <p:spPr>
          <a:xfrm>
            <a:off x="4700750" y="4537075"/>
            <a:ext cx="3795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000" u="sng">
                <a:solidFill>
                  <a:schemeClr val="hlink"/>
                </a:solidFill>
                <a:hlinkClick r:id="rId4"/>
              </a:rPr>
              <a:t>CC-Infographic</a:t>
            </a:r>
            <a:r>
              <a:rPr lang="it" sz="1000">
                <a:solidFill>
                  <a:srgbClr val="333333"/>
                </a:solidFill>
              </a:rPr>
              <a:t> by </a:t>
            </a:r>
            <a:r>
              <a:rPr lang="it" sz="1000" u="sng">
                <a:solidFill>
                  <a:schemeClr val="hlink"/>
                </a:solidFill>
                <a:hlinkClick r:id="rId5"/>
              </a:rPr>
              <a:t>Foter</a:t>
            </a:r>
            <a:r>
              <a:rPr lang="it" sz="1000">
                <a:solidFill>
                  <a:srgbClr val="333333"/>
                </a:solidFill>
              </a:rPr>
              <a:t> under </a:t>
            </a:r>
            <a:r>
              <a:rPr lang="it" sz="1000" u="sng">
                <a:solidFill>
                  <a:schemeClr val="hlink"/>
                </a:solidFill>
                <a:hlinkClick r:id="rId6"/>
              </a:rPr>
              <a:t>CC-BY-SA 3.0</a:t>
            </a:r>
            <a:r>
              <a:rPr lang="it" sz="1000">
                <a:solidFill>
                  <a:srgbClr val="333333"/>
                </a:solidFill>
              </a:rPr>
              <a:t> license.</a:t>
            </a:r>
            <a:endParaRPr sz="1000">
              <a:solidFill>
                <a:srgbClr val="333333"/>
              </a:solidFill>
            </a:endParaRPr>
          </a:p>
        </p:txBody>
      </p:sp>
      <p:sp>
        <p:nvSpPr>
          <p:cNvPr id="277" name="Google Shape;277;p37"/>
          <p:cNvSpPr txBox="1"/>
          <p:nvPr>
            <p:ph idx="1" type="subTitle"/>
          </p:nvPr>
        </p:nvSpPr>
        <p:spPr>
          <a:xfrm>
            <a:off x="724950" y="2064475"/>
            <a:ext cx="3300900" cy="27840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1000"/>
              </a:spcBef>
              <a:spcAft>
                <a:spcPts val="0"/>
              </a:spcAft>
              <a:buNone/>
            </a:pPr>
            <a:r>
              <a:rPr lang="it" sz="2000">
                <a:solidFill>
                  <a:srgbClr val="3F3F3F"/>
                </a:solidFill>
                <a:latin typeface="Calibri"/>
                <a:ea typeface="Calibri"/>
                <a:cs typeface="Calibri"/>
                <a:sym typeface="Calibri"/>
              </a:rPr>
              <a:t>Not all of us are legal experts capable of writing proper licenses.</a:t>
            </a:r>
            <a:br>
              <a:rPr lang="it" sz="2000">
                <a:solidFill>
                  <a:srgbClr val="3F3F3F"/>
                </a:solidFill>
                <a:latin typeface="Calibri"/>
                <a:ea typeface="Calibri"/>
                <a:cs typeface="Calibri"/>
                <a:sym typeface="Calibri"/>
              </a:rPr>
            </a:br>
            <a:r>
              <a:rPr lang="it" sz="2000">
                <a:solidFill>
                  <a:srgbClr val="3F3F3F"/>
                </a:solidFill>
                <a:latin typeface="Calibri"/>
                <a:ea typeface="Calibri"/>
                <a:cs typeface="Calibri"/>
                <a:sym typeface="Calibri"/>
              </a:rPr>
              <a:t>Creative Commons and Public Domain create legal certainty for everyone, who wants to use works, that are licensed respectively.</a:t>
            </a:r>
            <a:br>
              <a:rPr lang="it" sz="2000">
                <a:solidFill>
                  <a:srgbClr val="3F3F3F"/>
                </a:solidFill>
                <a:latin typeface="Calibri"/>
                <a:ea typeface="Calibri"/>
                <a:cs typeface="Calibri"/>
                <a:sym typeface="Calibri"/>
              </a:rPr>
            </a:br>
            <a:r>
              <a:rPr lang="it" sz="2000">
                <a:solidFill>
                  <a:srgbClr val="3F3F3F"/>
                </a:solidFill>
                <a:latin typeface="Calibri"/>
                <a:ea typeface="Calibri"/>
                <a:cs typeface="Calibri"/>
                <a:sym typeface="Calibri"/>
              </a:rPr>
              <a:t>It is important to follow and understand the different meanings of the licenses and follow the rules for using them.</a:t>
            </a:r>
            <a:endParaRPr sz="1400">
              <a:solidFill>
                <a:srgbClr val="3F3F3F"/>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729450" y="1322450"/>
            <a:ext cx="7688400" cy="151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it" sz="2800"/>
              <a:t>Copyright and legal aspects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300"/>
              </a:spcBef>
              <a:spcAft>
                <a:spcPts val="0"/>
              </a:spcAft>
              <a:buClr>
                <a:schemeClr val="dk1"/>
              </a:buClr>
              <a:buSzPts val="275"/>
              <a:buFont typeface="Arial"/>
              <a:buNone/>
            </a:pPr>
            <a:r>
              <a:rPr b="1" lang="it" sz="5150">
                <a:solidFill>
                  <a:schemeClr val="accent1"/>
                </a:solidFill>
                <a:latin typeface="Arial"/>
                <a:ea typeface="Arial"/>
                <a:cs typeface="Arial"/>
                <a:sym typeface="Arial"/>
              </a:rPr>
              <a:t>Public Domain</a:t>
            </a:r>
            <a:endParaRPr b="1" sz="5150">
              <a:solidFill>
                <a:schemeClr val="accent1"/>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lang="it" sz="5150">
                <a:solidFill>
                  <a:srgbClr val="595959"/>
                </a:solidFill>
                <a:latin typeface="Arial"/>
                <a:ea typeface="Arial"/>
                <a:cs typeface="Arial"/>
                <a:sym typeface="Arial"/>
              </a:rPr>
              <a:t>Works are not covered by copyright</a:t>
            </a:r>
            <a:endParaRPr sz="515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b="1" lang="it" sz="5150">
                <a:solidFill>
                  <a:schemeClr val="accent1"/>
                </a:solidFill>
                <a:latin typeface="Arial"/>
                <a:ea typeface="Arial"/>
                <a:cs typeface="Arial"/>
                <a:sym typeface="Arial"/>
              </a:rPr>
              <a:t>CC-0 (no rights reserved)</a:t>
            </a:r>
            <a:endParaRPr b="1" sz="515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lang="it" sz="5150">
                <a:solidFill>
                  <a:srgbClr val="595959"/>
                </a:solidFill>
                <a:latin typeface="Arial"/>
                <a:ea typeface="Arial"/>
                <a:cs typeface="Arial"/>
                <a:sym typeface="Arial"/>
              </a:rPr>
              <a:t>Allows creators to give up their copyright and put their works into the worldwide public domain</a:t>
            </a:r>
            <a:endParaRPr sz="515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b="1" lang="it" sz="5150">
                <a:solidFill>
                  <a:schemeClr val="accent1"/>
                </a:solidFill>
                <a:latin typeface="Arial"/>
                <a:ea typeface="Arial"/>
                <a:cs typeface="Arial"/>
                <a:sym typeface="Arial"/>
              </a:rPr>
              <a:t>CC-BY (Attribution)</a:t>
            </a:r>
            <a:endParaRPr b="1" sz="515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lang="it" sz="5150">
                <a:solidFill>
                  <a:srgbClr val="595959"/>
                </a:solidFill>
                <a:latin typeface="Arial"/>
                <a:ea typeface="Arial"/>
                <a:cs typeface="Arial"/>
                <a:sym typeface="Arial"/>
              </a:rPr>
              <a:t>This license allows reusers to distribute, remix, adapt, and build upon the material in any medium or format, so long as attribution is given to the creator</a:t>
            </a:r>
            <a:endParaRPr sz="515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t/>
            </a:r>
            <a:endParaRPr/>
          </a:p>
        </p:txBody>
      </p:sp>
      <p:sp>
        <p:nvSpPr>
          <p:cNvPr id="284" name="Google Shape;284;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Types of CC Licenses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Types of CC Licenses</a:t>
            </a:r>
            <a:endParaRPr/>
          </a:p>
          <a:p>
            <a:pPr indent="0" lvl="0" marL="0" rtl="0" algn="l">
              <a:spcBef>
                <a:spcPts val="0"/>
              </a:spcBef>
              <a:spcAft>
                <a:spcPts val="0"/>
              </a:spcAft>
              <a:buNone/>
            </a:pPr>
            <a:r>
              <a:t/>
            </a:r>
            <a:endParaRPr/>
          </a:p>
        </p:txBody>
      </p:sp>
      <p:sp>
        <p:nvSpPr>
          <p:cNvPr id="290" name="Google Shape;290;p3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spcBef>
                <a:spcPts val="300"/>
              </a:spcBef>
              <a:spcAft>
                <a:spcPts val="0"/>
              </a:spcAft>
              <a:buClr>
                <a:schemeClr val="dk1"/>
              </a:buClr>
              <a:buSzPts val="275"/>
              <a:buFont typeface="Arial"/>
              <a:buNone/>
            </a:pPr>
            <a:r>
              <a:rPr b="1" lang="it" sz="5150">
                <a:latin typeface="Arial"/>
                <a:ea typeface="Arial"/>
                <a:cs typeface="Arial"/>
                <a:sym typeface="Arial"/>
              </a:rPr>
              <a:t>CC-BY-SA (Attribution – ShareAlike)</a:t>
            </a:r>
            <a:endParaRPr b="1" sz="515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lang="it" sz="5150">
                <a:latin typeface="Arial"/>
                <a:ea typeface="Arial"/>
                <a:cs typeface="Arial"/>
                <a:sym typeface="Arial"/>
              </a:rPr>
              <a:t>This license allows reusers to distribute, remix, adapt, and build upon the material in any medium or format, so long as attribution is given to the creator. The license allows for commercial use. If you remix, adapt, or build upon the material, you must license the modified material under identical terms.</a:t>
            </a:r>
            <a:endParaRPr sz="515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b="1" lang="it" sz="5150">
                <a:latin typeface="Arial"/>
                <a:ea typeface="Arial"/>
                <a:cs typeface="Arial"/>
                <a:sym typeface="Arial"/>
              </a:rPr>
              <a:t>CC-BY-ND (Attribution – NonDerivative)</a:t>
            </a:r>
            <a:endParaRPr b="1" sz="515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lang="it" sz="5150">
                <a:latin typeface="Arial"/>
                <a:ea typeface="Arial"/>
                <a:cs typeface="Arial"/>
                <a:sym typeface="Arial"/>
              </a:rPr>
              <a:t>This license allows reusers to copy and distribute the material in any medium or format in unadapted form only, and only so long as attribution is given to the creator. The license allows for commercial use. </a:t>
            </a:r>
            <a:endParaRPr sz="515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b="1" lang="it" sz="5150">
                <a:latin typeface="Arial"/>
                <a:ea typeface="Arial"/>
                <a:cs typeface="Arial"/>
                <a:sym typeface="Arial"/>
              </a:rPr>
              <a:t>CC-BY-NC (Attribution – NonCommercial)</a:t>
            </a:r>
            <a:endParaRPr b="1" sz="5150">
              <a:latin typeface="Arial"/>
              <a:ea typeface="Arial"/>
              <a:cs typeface="Arial"/>
              <a:sym typeface="Arial"/>
            </a:endParaRPr>
          </a:p>
          <a:p>
            <a:pPr indent="0" lvl="0" marL="0" rtl="0" algn="l">
              <a:spcBef>
                <a:spcPts val="1200"/>
              </a:spcBef>
              <a:spcAft>
                <a:spcPts val="0"/>
              </a:spcAft>
              <a:buNone/>
            </a:pPr>
            <a:r>
              <a:rPr lang="it" sz="5150">
                <a:latin typeface="Arial"/>
                <a:ea typeface="Arial"/>
                <a:cs typeface="Arial"/>
                <a:sym typeface="Arial"/>
              </a:rPr>
              <a:t>This license allows reusers to distribute, remix, adapt, and build upon the material in any medium or format for noncommercial purposes only, and only so long as attribution is given to the creator. </a:t>
            </a:r>
            <a:endParaRPr sz="4800">
              <a:solidFill>
                <a:schemeClr val="lt1"/>
              </a:solidFill>
              <a:highlight>
                <a:schemeClr val="dk1"/>
              </a:highlight>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729450" y="276750"/>
            <a:ext cx="7688400" cy="124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900"/>
              <a:t>Licensing your Research Data: </a:t>
            </a:r>
            <a:endParaRPr sz="2900"/>
          </a:p>
          <a:p>
            <a:pPr indent="0" lvl="0" marL="0" rtl="0" algn="l">
              <a:spcBef>
                <a:spcPts val="0"/>
              </a:spcBef>
              <a:spcAft>
                <a:spcPts val="0"/>
              </a:spcAft>
              <a:buNone/>
            </a:pPr>
            <a:r>
              <a:rPr lang="it" sz="2900"/>
              <a:t>Creative Commons</a:t>
            </a:r>
            <a:endParaRPr sz="2900"/>
          </a:p>
        </p:txBody>
      </p:sp>
      <p:pic>
        <p:nvPicPr>
          <p:cNvPr id="297" name="Google Shape;297;p40"/>
          <p:cNvPicPr preferRelativeResize="0"/>
          <p:nvPr/>
        </p:nvPicPr>
        <p:blipFill>
          <a:blip r:embed="rId3">
            <a:alphaModFix/>
          </a:blip>
          <a:stretch>
            <a:fillRect/>
          </a:stretch>
        </p:blipFill>
        <p:spPr>
          <a:xfrm>
            <a:off x="5105402" y="1291726"/>
            <a:ext cx="3623766" cy="3927976"/>
          </a:xfrm>
          <a:prstGeom prst="rect">
            <a:avLst/>
          </a:prstGeom>
          <a:noFill/>
          <a:ln>
            <a:noFill/>
          </a:ln>
        </p:spPr>
      </p:pic>
      <p:sp>
        <p:nvSpPr>
          <p:cNvPr id="298" name="Google Shape;298;p40"/>
          <p:cNvSpPr txBox="1"/>
          <p:nvPr/>
        </p:nvSpPr>
        <p:spPr>
          <a:xfrm>
            <a:off x="792550" y="4204850"/>
            <a:ext cx="3000000" cy="29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700" u="sng">
                <a:solidFill>
                  <a:schemeClr val="lt1"/>
                </a:solidFill>
                <a:highlight>
                  <a:schemeClr val="dk2"/>
                </a:highlight>
                <a:latin typeface="Calibri"/>
                <a:ea typeface="Calibri"/>
                <a:cs typeface="Calibri"/>
                <a:sym typeface="Calibri"/>
                <a:hlinkClick r:id="rId4">
                  <a:extLst>
                    <a:ext uri="{A12FA001-AC4F-418D-AE19-62706E023703}">
                      <ahyp:hlinkClr val="tx"/>
                    </a:ext>
                  </a:extLst>
                </a:hlinkClick>
              </a:rPr>
              <a:t>https://doi.org/10.5281/zenodo.840651</a:t>
            </a:r>
            <a:endParaRPr sz="700" u="sng">
              <a:solidFill>
                <a:schemeClr val="lt1"/>
              </a:solidFill>
              <a:highlight>
                <a:schemeClr val="dk2"/>
              </a:highlight>
              <a:latin typeface="Calibri"/>
              <a:ea typeface="Calibri"/>
              <a:cs typeface="Calibri"/>
              <a:sym typeface="Calibri"/>
            </a:endParaRPr>
          </a:p>
        </p:txBody>
      </p:sp>
      <p:pic>
        <p:nvPicPr>
          <p:cNvPr id="299" name="Google Shape;299;p40"/>
          <p:cNvPicPr preferRelativeResize="0"/>
          <p:nvPr/>
        </p:nvPicPr>
        <p:blipFill rotWithShape="1">
          <a:blip r:embed="rId5">
            <a:alphaModFix/>
          </a:blip>
          <a:srcRect b="45681" l="0" r="27787" t="0"/>
          <a:stretch/>
        </p:blipFill>
        <p:spPr>
          <a:xfrm>
            <a:off x="803175" y="1978650"/>
            <a:ext cx="4049150" cy="205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727800" y="95575"/>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3000"/>
              <a:t>Licensing your Research Data: Creative Commons</a:t>
            </a:r>
            <a:endParaRPr sz="3000"/>
          </a:p>
        </p:txBody>
      </p:sp>
      <p:sp>
        <p:nvSpPr>
          <p:cNvPr id="306" name="Google Shape;306;p41"/>
          <p:cNvSpPr txBox="1"/>
          <p:nvPr/>
        </p:nvSpPr>
        <p:spPr>
          <a:xfrm>
            <a:off x="3747475" y="4851000"/>
            <a:ext cx="3000000" cy="29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700" u="sng">
                <a:solidFill>
                  <a:schemeClr val="hlink"/>
                </a:solidFill>
                <a:latin typeface="Calibri"/>
                <a:ea typeface="Calibri"/>
                <a:cs typeface="Calibri"/>
                <a:sym typeface="Calibri"/>
                <a:hlinkClick r:id="rId3"/>
              </a:rPr>
              <a:t>https://doi.org/10.5281/zenodo.840651</a:t>
            </a:r>
            <a:endParaRPr sz="700" u="sng">
              <a:solidFill>
                <a:schemeClr val="hlink"/>
              </a:solidFill>
              <a:latin typeface="Calibri"/>
              <a:ea typeface="Calibri"/>
              <a:cs typeface="Calibri"/>
              <a:sym typeface="Calibri"/>
            </a:endParaRPr>
          </a:p>
        </p:txBody>
      </p:sp>
      <p:pic>
        <p:nvPicPr>
          <p:cNvPr id="307" name="Google Shape;307;p41"/>
          <p:cNvPicPr preferRelativeResize="0"/>
          <p:nvPr/>
        </p:nvPicPr>
        <p:blipFill>
          <a:blip r:embed="rId4">
            <a:alphaModFix/>
          </a:blip>
          <a:stretch>
            <a:fillRect/>
          </a:stretch>
        </p:blipFill>
        <p:spPr>
          <a:xfrm>
            <a:off x="3993925" y="1504943"/>
            <a:ext cx="2007721" cy="3775582"/>
          </a:xfrm>
          <a:prstGeom prst="rect">
            <a:avLst/>
          </a:prstGeom>
          <a:noFill/>
          <a:ln>
            <a:noFill/>
          </a:ln>
        </p:spPr>
      </p:pic>
      <p:pic>
        <p:nvPicPr>
          <p:cNvPr id="308" name="Google Shape;308;p41"/>
          <p:cNvPicPr preferRelativeResize="0"/>
          <p:nvPr/>
        </p:nvPicPr>
        <p:blipFill>
          <a:blip r:embed="rId5">
            <a:alphaModFix/>
          </a:blip>
          <a:stretch>
            <a:fillRect/>
          </a:stretch>
        </p:blipFill>
        <p:spPr>
          <a:xfrm>
            <a:off x="5242600" y="1534768"/>
            <a:ext cx="3228975" cy="2257425"/>
          </a:xfrm>
          <a:prstGeom prst="rect">
            <a:avLst/>
          </a:prstGeom>
          <a:noFill/>
          <a:ln>
            <a:noFill/>
          </a:ln>
        </p:spPr>
      </p:pic>
      <p:pic>
        <p:nvPicPr>
          <p:cNvPr id="309" name="Google Shape;309;p41"/>
          <p:cNvPicPr preferRelativeResize="0"/>
          <p:nvPr/>
        </p:nvPicPr>
        <p:blipFill>
          <a:blip r:embed="rId6">
            <a:alphaModFix/>
          </a:blip>
          <a:stretch>
            <a:fillRect/>
          </a:stretch>
        </p:blipFill>
        <p:spPr>
          <a:xfrm>
            <a:off x="6844450" y="2330368"/>
            <a:ext cx="2257425" cy="2809875"/>
          </a:xfrm>
          <a:prstGeom prst="rect">
            <a:avLst/>
          </a:prstGeom>
          <a:noFill/>
          <a:ln>
            <a:noFill/>
          </a:ln>
        </p:spPr>
      </p:pic>
      <p:sp>
        <p:nvSpPr>
          <p:cNvPr id="310" name="Google Shape;310;p41"/>
          <p:cNvSpPr txBox="1"/>
          <p:nvPr>
            <p:ph idx="4294967295" type="body"/>
          </p:nvPr>
        </p:nvSpPr>
        <p:spPr>
          <a:xfrm>
            <a:off x="250825" y="2254175"/>
            <a:ext cx="3456000" cy="2141700"/>
          </a:xfrm>
          <a:prstGeom prst="rect">
            <a:avLst/>
          </a:prstGeom>
        </p:spPr>
        <p:txBody>
          <a:bodyPr anchorCtr="0" anchor="t" bIns="91425" lIns="91425" spcFirstLastPara="1" rIns="91425" wrap="square" tIns="91425">
            <a:normAutofit fontScale="85000" lnSpcReduction="20000"/>
          </a:bodyPr>
          <a:lstStyle/>
          <a:p>
            <a:pPr indent="-328723" lvl="0" marL="457200" rtl="0" algn="l">
              <a:lnSpc>
                <a:spcPct val="95000"/>
              </a:lnSpc>
              <a:spcBef>
                <a:spcPts val="700"/>
              </a:spcBef>
              <a:spcAft>
                <a:spcPts val="0"/>
              </a:spcAft>
              <a:buClr>
                <a:schemeClr val="lt1"/>
              </a:buClr>
              <a:buSzPct val="100000"/>
              <a:buChar char="●"/>
            </a:pPr>
            <a:r>
              <a:rPr lang="it" sz="1854">
                <a:solidFill>
                  <a:schemeClr val="lt1"/>
                </a:solidFill>
              </a:rPr>
              <a:t>Use a CC0 or public domain, then ask for credit</a:t>
            </a:r>
            <a:endParaRPr sz="1854">
              <a:solidFill>
                <a:schemeClr val="lt1"/>
              </a:solidFill>
            </a:endParaRPr>
          </a:p>
          <a:p>
            <a:pPr indent="-328723" lvl="0" marL="457200" rtl="0" algn="l">
              <a:lnSpc>
                <a:spcPct val="95000"/>
              </a:lnSpc>
              <a:spcBef>
                <a:spcPts val="0"/>
              </a:spcBef>
              <a:spcAft>
                <a:spcPts val="0"/>
              </a:spcAft>
              <a:buClr>
                <a:schemeClr val="lt1"/>
              </a:buClr>
              <a:buSzPct val="100000"/>
              <a:buChar char="●"/>
            </a:pPr>
            <a:r>
              <a:rPr b="1" lang="it" sz="1854">
                <a:solidFill>
                  <a:schemeClr val="lt1"/>
                </a:solidFill>
              </a:rPr>
              <a:t>Provide a citation </a:t>
            </a:r>
            <a:r>
              <a:rPr lang="it" sz="1854">
                <a:solidFill>
                  <a:schemeClr val="lt1"/>
                </a:solidFill>
              </a:rPr>
              <a:t>that researchers using your data can simply copy and paste to give you credit for your work</a:t>
            </a:r>
            <a:endParaRPr sz="1854">
              <a:solidFill>
                <a:schemeClr val="lt1"/>
              </a:solidFill>
            </a:endParaRPr>
          </a:p>
          <a:p>
            <a:pPr indent="-328723" lvl="0" marL="457200" rtl="0" algn="l">
              <a:lnSpc>
                <a:spcPct val="95000"/>
              </a:lnSpc>
              <a:spcBef>
                <a:spcPts val="0"/>
              </a:spcBef>
              <a:spcAft>
                <a:spcPts val="0"/>
              </a:spcAft>
              <a:buClr>
                <a:schemeClr val="lt1"/>
              </a:buClr>
              <a:buSzPct val="100000"/>
              <a:buChar char="●"/>
            </a:pPr>
            <a:r>
              <a:rPr lang="it" sz="1854">
                <a:solidFill>
                  <a:schemeClr val="lt1"/>
                </a:solidFill>
              </a:rPr>
              <a:t>Remember that it’s bad science not to cite the source</a:t>
            </a:r>
            <a:endParaRPr sz="1854">
              <a:solidFill>
                <a:schemeClr val="lt1"/>
              </a:solidFill>
            </a:endParaRPr>
          </a:p>
          <a:p>
            <a:pPr indent="-328723" lvl="0" marL="457200" rtl="0" algn="l">
              <a:lnSpc>
                <a:spcPct val="95000"/>
              </a:lnSpc>
              <a:spcBef>
                <a:spcPts val="0"/>
              </a:spcBef>
              <a:spcAft>
                <a:spcPts val="0"/>
              </a:spcAft>
              <a:buClr>
                <a:schemeClr val="lt1"/>
              </a:buClr>
              <a:buSzPct val="100000"/>
              <a:buChar char="●"/>
            </a:pPr>
            <a:r>
              <a:rPr b="1" lang="it" sz="1854">
                <a:solidFill>
                  <a:schemeClr val="lt1"/>
                </a:solidFill>
              </a:rPr>
              <a:t>CC0 does not mean academic unpoliteness</a:t>
            </a:r>
            <a:endParaRPr b="1" sz="1854">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2"/>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References</a:t>
            </a:r>
            <a:endParaRPr/>
          </a:p>
        </p:txBody>
      </p:sp>
      <p:sp>
        <p:nvSpPr>
          <p:cNvPr id="317" name="Google Shape;317;p42"/>
          <p:cNvSpPr txBox="1"/>
          <p:nvPr>
            <p:ph idx="1" type="body"/>
          </p:nvPr>
        </p:nvSpPr>
        <p:spPr>
          <a:xfrm>
            <a:off x="250825" y="1063625"/>
            <a:ext cx="8642400" cy="3560700"/>
          </a:xfrm>
          <a:prstGeom prst="rect">
            <a:avLst/>
          </a:prstGeom>
        </p:spPr>
        <p:txBody>
          <a:bodyPr anchorCtr="0" anchor="t" bIns="45700" lIns="91425" spcFirstLastPara="1" rIns="91425" wrap="square" tIns="45700">
            <a:normAutofit/>
          </a:bodyPr>
          <a:lstStyle/>
          <a:p>
            <a:pPr indent="-292100" lvl="0" marL="457200" rtl="0" algn="l">
              <a:lnSpc>
                <a:spcPct val="115000"/>
              </a:lnSpc>
              <a:spcBef>
                <a:spcPts val="0"/>
              </a:spcBef>
              <a:spcAft>
                <a:spcPts val="0"/>
              </a:spcAft>
              <a:buSzPts val="1000"/>
              <a:buAutoNum type="arabicPeriod"/>
            </a:pPr>
            <a:r>
              <a:rPr lang="it" sz="1000">
                <a:solidFill>
                  <a:schemeClr val="dk1"/>
                </a:solidFill>
              </a:rPr>
              <a:t>Simone Aliprandi, Data governance: un dato non appartiene a nessuno… a meno che sia personale, 11 Dicembre 2019, </a:t>
            </a:r>
            <a:r>
              <a:rPr lang="it" sz="1000" u="sng">
                <a:solidFill>
                  <a:schemeClr val="hlink"/>
                </a:solidFill>
                <a:hlinkClick r:id="rId3"/>
              </a:rPr>
              <a:t>https://www.apogeonline.com/articoli/data-governance-un-dato-non-appartiene-a-nessuno-a-meno-che-sia-personale-simone-aliprandi/?fbclid=IwAR2LaXV6b6m8aaJ7SeFKVAidbTlB9C4_-mQPirLxs3m5DxAs0jG8gkn8ZKg</a:t>
            </a:r>
            <a:r>
              <a:rPr lang="it" sz="1000">
                <a:solidFill>
                  <a:schemeClr val="dk1"/>
                </a:solidFill>
              </a:rPr>
              <a:t> </a:t>
            </a:r>
            <a:endParaRPr sz="1000">
              <a:solidFill>
                <a:schemeClr val="dk1"/>
              </a:solidFill>
            </a:endParaRPr>
          </a:p>
          <a:p>
            <a:pPr indent="-292100" lvl="0" marL="457200" rtl="0" algn="l">
              <a:lnSpc>
                <a:spcPct val="115000"/>
              </a:lnSpc>
              <a:spcBef>
                <a:spcPts val="0"/>
              </a:spcBef>
              <a:spcAft>
                <a:spcPts val="0"/>
              </a:spcAft>
              <a:buSzPts val="1000"/>
              <a:buFont typeface="Calibri"/>
              <a:buAutoNum type="arabicPeriod"/>
            </a:pPr>
            <a:r>
              <a:rPr lang="it" sz="1000">
                <a:solidFill>
                  <a:schemeClr val="dk1"/>
                </a:solidFill>
              </a:rPr>
              <a:t>OpenAIRE Guidelines on data protection: </a:t>
            </a:r>
            <a:r>
              <a:rPr lang="it" sz="1000" u="sng">
                <a:solidFill>
                  <a:schemeClr val="hlink"/>
                </a:solidFill>
                <a:hlinkClick r:id="rId4"/>
              </a:rPr>
              <a:t>https://www.openaire.eu/how-do-i-know-if-my-research-data-is-protected</a:t>
            </a:r>
            <a:r>
              <a:rPr lang="it" sz="1000">
                <a:solidFill>
                  <a:schemeClr val="dk1"/>
                </a:solidFill>
              </a:rPr>
              <a:t> </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it" sz="1000">
                <a:solidFill>
                  <a:schemeClr val="dk1"/>
                </a:solidFill>
              </a:rPr>
              <a:t>OpenAIRE Guideline: How do I license my research data? </a:t>
            </a:r>
            <a:r>
              <a:rPr lang="it" sz="1000" u="sng">
                <a:solidFill>
                  <a:schemeClr val="hlink"/>
                </a:solidFill>
                <a:hlinkClick r:id="rId5"/>
              </a:rPr>
              <a:t>https://www.openaire.eu/how-do-i-license-my-research-data</a:t>
            </a:r>
            <a:r>
              <a:rPr lang="it" sz="1000">
                <a:solidFill>
                  <a:schemeClr val="dk1"/>
                </a:solidFill>
              </a:rPr>
              <a:t> </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it" sz="1000">
                <a:solidFill>
                  <a:schemeClr val="dk1"/>
                </a:solidFill>
              </a:rPr>
              <a:t>OpenAIRE Guideline: Can I reuse someone else’s research data? </a:t>
            </a:r>
            <a:r>
              <a:rPr lang="it" sz="1000" u="sng">
                <a:solidFill>
                  <a:schemeClr val="hlink"/>
                </a:solidFill>
                <a:hlinkClick r:id="rId6"/>
              </a:rPr>
              <a:t>https://www.openaire.eu/can-i-reuse-someone-else-research-data</a:t>
            </a:r>
            <a:r>
              <a:rPr lang="it" sz="1000">
                <a:solidFill>
                  <a:schemeClr val="dk1"/>
                </a:solidFill>
              </a:rPr>
              <a:t> </a:t>
            </a:r>
            <a:endParaRPr sz="1000">
              <a:solidFill>
                <a:schemeClr val="dk1"/>
              </a:solidFill>
            </a:endParaRPr>
          </a:p>
          <a:p>
            <a:pPr indent="-292100" lvl="0" marL="457200" rtl="0" algn="l">
              <a:lnSpc>
                <a:spcPct val="115000"/>
              </a:lnSpc>
              <a:spcBef>
                <a:spcPts val="0"/>
              </a:spcBef>
              <a:spcAft>
                <a:spcPts val="0"/>
              </a:spcAft>
              <a:buSzPts val="1000"/>
              <a:buAutoNum type="arabicPeriod"/>
            </a:pPr>
            <a:r>
              <a:rPr lang="it" sz="1000" u="sng">
                <a:solidFill>
                  <a:schemeClr val="hlink"/>
                </a:solidFill>
                <a:hlinkClick r:id="rId7"/>
              </a:rPr>
              <a:t>CC-Infographic</a:t>
            </a:r>
            <a:r>
              <a:rPr lang="it" sz="1000">
                <a:solidFill>
                  <a:srgbClr val="333333"/>
                </a:solidFill>
              </a:rPr>
              <a:t> by </a:t>
            </a:r>
            <a:r>
              <a:rPr lang="it" sz="1000" u="sng">
                <a:solidFill>
                  <a:schemeClr val="hlink"/>
                </a:solidFill>
                <a:hlinkClick r:id="rId8"/>
              </a:rPr>
              <a:t>Foter</a:t>
            </a:r>
            <a:r>
              <a:rPr lang="it" sz="1000">
                <a:solidFill>
                  <a:srgbClr val="333333"/>
                </a:solidFill>
              </a:rPr>
              <a:t> under </a:t>
            </a:r>
            <a:r>
              <a:rPr lang="it" sz="1000" u="sng">
                <a:solidFill>
                  <a:schemeClr val="hlink"/>
                </a:solidFill>
                <a:hlinkClick r:id="rId9"/>
              </a:rPr>
              <a:t>CC-BY-SA 3.0</a:t>
            </a:r>
            <a:r>
              <a:rPr lang="it" sz="1000">
                <a:solidFill>
                  <a:srgbClr val="333333"/>
                </a:solidFill>
              </a:rPr>
              <a:t> license.</a:t>
            </a:r>
            <a:endParaRPr sz="1000">
              <a:solidFill>
                <a:srgbClr val="333333"/>
              </a:solidFill>
            </a:endParaRPr>
          </a:p>
          <a:p>
            <a:pPr indent="-292100" lvl="0" marL="457200" rtl="0" algn="l">
              <a:lnSpc>
                <a:spcPct val="115000"/>
              </a:lnSpc>
              <a:spcBef>
                <a:spcPts val="0"/>
              </a:spcBef>
              <a:spcAft>
                <a:spcPts val="0"/>
              </a:spcAft>
              <a:buSzPts val="1000"/>
              <a:buAutoNum type="arabicPeriod"/>
            </a:pPr>
            <a:r>
              <a:rPr lang="it" sz="1000">
                <a:solidFill>
                  <a:srgbClr val="333333"/>
                </a:solidFill>
              </a:rPr>
              <a:t>Creative Commons UK. (2017). Fact Sheet on Creative Commons &amp; Open Science. Zenodo. </a:t>
            </a:r>
            <a:r>
              <a:rPr lang="it" sz="1000" u="sng">
                <a:solidFill>
                  <a:schemeClr val="hlink"/>
                </a:solidFill>
                <a:hlinkClick r:id="rId10"/>
              </a:rPr>
              <a:t>https://doi.org/10.5281/zenodo.840652</a:t>
            </a:r>
            <a:r>
              <a:rPr lang="it" sz="1000">
                <a:solidFill>
                  <a:srgbClr val="333333"/>
                </a:solidFill>
              </a:rPr>
              <a:t> </a:t>
            </a:r>
            <a:endParaRPr sz="1000">
              <a:solidFill>
                <a:srgbClr val="33333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251520" y="483518"/>
            <a:ext cx="8640900" cy="579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
              <a:t>Figure List</a:t>
            </a:r>
            <a:endParaRPr/>
          </a:p>
        </p:txBody>
      </p:sp>
      <p:sp>
        <p:nvSpPr>
          <p:cNvPr id="324" name="Google Shape;324;p43"/>
          <p:cNvSpPr txBox="1"/>
          <p:nvPr>
            <p:ph idx="1" type="body"/>
          </p:nvPr>
        </p:nvSpPr>
        <p:spPr>
          <a:xfrm>
            <a:off x="250825" y="1063625"/>
            <a:ext cx="8642400" cy="3560700"/>
          </a:xfrm>
          <a:prstGeom prst="rect">
            <a:avLst/>
          </a:prstGeom>
        </p:spPr>
        <p:txBody>
          <a:bodyPr anchorCtr="0" anchor="t" bIns="45700" lIns="91425" spcFirstLastPara="1" rIns="91425" wrap="square" tIns="45700">
            <a:normAutofit/>
          </a:bodyPr>
          <a:lstStyle/>
          <a:p>
            <a:pPr indent="-298450" lvl="0" marL="457200" rtl="0" algn="l">
              <a:lnSpc>
                <a:spcPct val="100000"/>
              </a:lnSpc>
              <a:spcBef>
                <a:spcPts val="0"/>
              </a:spcBef>
              <a:spcAft>
                <a:spcPts val="0"/>
              </a:spcAft>
              <a:buSzPts val="1100"/>
              <a:buFont typeface="Arial"/>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3">
                  <a:extLst>
                    <a:ext uri="{A12FA001-AC4F-418D-AE19-62706E023703}">
                      <ahyp:hlinkClr val="tx"/>
                    </a:ext>
                  </a:extLst>
                </a:hlinkClick>
              </a:rPr>
              <a:t> </a:t>
            </a:r>
            <a:r>
              <a:rPr lang="it" sz="1100" u="sng">
                <a:solidFill>
                  <a:schemeClr val="hlink"/>
                </a:solidFill>
                <a:latin typeface="Arial"/>
                <a:ea typeface="Arial"/>
                <a:cs typeface="Arial"/>
                <a:sym typeface="Arial"/>
                <a:hlinkClick r:id="rId4"/>
              </a:rPr>
              <a:t>Serhat Beyazkaya</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5">
                  <a:extLst>
                    <a:ext uri="{A12FA001-AC4F-418D-AE19-62706E023703}">
                      <ahyp:hlinkClr val="tx"/>
                    </a:ext>
                  </a:extLst>
                </a:hlinkClick>
              </a:rPr>
              <a:t> </a:t>
            </a:r>
            <a:r>
              <a:rPr lang="it" sz="1100" u="sng">
                <a:solidFill>
                  <a:schemeClr val="hlink"/>
                </a:solidFill>
                <a:latin typeface="Arial"/>
                <a:ea typeface="Arial"/>
                <a:cs typeface="Arial"/>
                <a:sym typeface="Arial"/>
                <a:hlinkClick r:id="rId6"/>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7">
                  <a:extLst>
                    <a:ext uri="{A12FA001-AC4F-418D-AE19-62706E023703}">
                      <ahyp:hlinkClr val="tx"/>
                    </a:ext>
                  </a:extLst>
                </a:hlinkClick>
              </a:rPr>
              <a:t> </a:t>
            </a:r>
            <a:r>
              <a:rPr lang="it" sz="1100" u="sng">
                <a:solidFill>
                  <a:schemeClr val="hlink"/>
                </a:solidFill>
                <a:latin typeface="Arial"/>
                <a:ea typeface="Arial"/>
                <a:cs typeface="Arial"/>
                <a:sym typeface="Arial"/>
                <a:hlinkClick r:id="rId8"/>
              </a:rPr>
              <a:t>Jon Tyson</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9">
                  <a:extLst>
                    <a:ext uri="{A12FA001-AC4F-418D-AE19-62706E023703}">
                      <ahyp:hlinkClr val="tx"/>
                    </a:ext>
                  </a:extLst>
                </a:hlinkClick>
              </a:rPr>
              <a:t> </a:t>
            </a:r>
            <a:r>
              <a:rPr lang="it" sz="1100" u="sng">
                <a:solidFill>
                  <a:schemeClr val="hlink"/>
                </a:solidFill>
                <a:latin typeface="Arial"/>
                <a:ea typeface="Arial"/>
                <a:cs typeface="Arial"/>
                <a:sym typeface="Arial"/>
                <a:hlinkClick r:id="rId10"/>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11">
                  <a:extLst>
                    <a:ext uri="{A12FA001-AC4F-418D-AE19-62706E023703}">
                      <ahyp:hlinkClr val="tx"/>
                    </a:ext>
                  </a:extLst>
                </a:hlinkClick>
              </a:rPr>
              <a:t> </a:t>
            </a:r>
            <a:r>
              <a:rPr lang="it" sz="1100" u="sng">
                <a:solidFill>
                  <a:schemeClr val="hlink"/>
                </a:solidFill>
                <a:latin typeface="Arial"/>
                <a:ea typeface="Arial"/>
                <a:cs typeface="Arial"/>
                <a:sym typeface="Arial"/>
                <a:hlinkClick r:id="rId12"/>
              </a:rPr>
              <a:t>Possessed Photography</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13">
                  <a:extLst>
                    <a:ext uri="{A12FA001-AC4F-418D-AE19-62706E023703}">
                      <ahyp:hlinkClr val="tx"/>
                    </a:ext>
                  </a:extLst>
                </a:hlinkClick>
              </a:rPr>
              <a:t> </a:t>
            </a:r>
            <a:r>
              <a:rPr lang="it" sz="1100" u="sng">
                <a:solidFill>
                  <a:schemeClr val="hlink"/>
                </a:solidFill>
                <a:latin typeface="Arial"/>
                <a:ea typeface="Arial"/>
                <a:cs typeface="Arial"/>
                <a:sym typeface="Arial"/>
                <a:hlinkClick r:id="rId14"/>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15">
                  <a:extLst>
                    <a:ext uri="{A12FA001-AC4F-418D-AE19-62706E023703}">
                      <ahyp:hlinkClr val="tx"/>
                    </a:ext>
                  </a:extLst>
                </a:hlinkClick>
              </a:rPr>
              <a:t> </a:t>
            </a:r>
            <a:r>
              <a:rPr lang="it" sz="1100" u="sng">
                <a:solidFill>
                  <a:schemeClr val="hlink"/>
                </a:solidFill>
                <a:latin typeface="Arial"/>
                <a:ea typeface="Arial"/>
                <a:cs typeface="Arial"/>
                <a:sym typeface="Arial"/>
                <a:hlinkClick r:id="rId16"/>
              </a:rPr>
              <a:t>Jason Dent</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17">
                  <a:extLst>
                    <a:ext uri="{A12FA001-AC4F-418D-AE19-62706E023703}">
                      <ahyp:hlinkClr val="tx"/>
                    </a:ext>
                  </a:extLst>
                </a:hlinkClick>
              </a:rPr>
              <a:t> </a:t>
            </a:r>
            <a:r>
              <a:rPr lang="it" sz="1100" u="sng">
                <a:solidFill>
                  <a:schemeClr val="hlink"/>
                </a:solidFill>
                <a:latin typeface="Arial"/>
                <a:ea typeface="Arial"/>
                <a:cs typeface="Arial"/>
                <a:sym typeface="Arial"/>
                <a:hlinkClick r:id="rId18"/>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19">
                  <a:extLst>
                    <a:ext uri="{A12FA001-AC4F-418D-AE19-62706E023703}">
                      <ahyp:hlinkClr val="tx"/>
                    </a:ext>
                  </a:extLst>
                </a:hlinkClick>
              </a:rPr>
              <a:t> </a:t>
            </a:r>
            <a:r>
              <a:rPr lang="it" sz="1100" u="sng">
                <a:solidFill>
                  <a:schemeClr val="hlink"/>
                </a:solidFill>
                <a:latin typeface="Arial"/>
                <a:ea typeface="Arial"/>
                <a:cs typeface="Arial"/>
                <a:sym typeface="Arial"/>
                <a:hlinkClick r:id="rId20"/>
              </a:rPr>
              <a:t>Peter Herrmann</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21">
                  <a:extLst>
                    <a:ext uri="{A12FA001-AC4F-418D-AE19-62706E023703}">
                      <ahyp:hlinkClr val="tx"/>
                    </a:ext>
                  </a:extLst>
                </a:hlinkClick>
              </a:rPr>
              <a:t> </a:t>
            </a:r>
            <a:r>
              <a:rPr lang="it" sz="1100" u="sng">
                <a:solidFill>
                  <a:schemeClr val="hlink"/>
                </a:solidFill>
                <a:latin typeface="Arial"/>
                <a:ea typeface="Arial"/>
                <a:cs typeface="Arial"/>
                <a:sym typeface="Arial"/>
                <a:hlinkClick r:id="rId22"/>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23">
                  <a:extLst>
                    <a:ext uri="{A12FA001-AC4F-418D-AE19-62706E023703}">
                      <ahyp:hlinkClr val="tx"/>
                    </a:ext>
                  </a:extLst>
                </a:hlinkClick>
              </a:rPr>
              <a:t> </a:t>
            </a:r>
            <a:r>
              <a:rPr lang="it" sz="1100" u="sng">
                <a:solidFill>
                  <a:schemeClr val="hlink"/>
                </a:solidFill>
                <a:latin typeface="Arial"/>
                <a:ea typeface="Arial"/>
                <a:cs typeface="Arial"/>
                <a:sym typeface="Arial"/>
                <a:hlinkClick r:id="rId24"/>
              </a:rPr>
              <a:t>Maria Ziegler</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25">
                  <a:extLst>
                    <a:ext uri="{A12FA001-AC4F-418D-AE19-62706E023703}">
                      <ahyp:hlinkClr val="tx"/>
                    </a:ext>
                  </a:extLst>
                </a:hlinkClick>
              </a:rPr>
              <a:t> </a:t>
            </a:r>
            <a:r>
              <a:rPr lang="it" sz="1100" u="sng">
                <a:solidFill>
                  <a:schemeClr val="hlink"/>
                </a:solidFill>
                <a:latin typeface="Arial"/>
                <a:ea typeface="Arial"/>
                <a:cs typeface="Arial"/>
                <a:sym typeface="Arial"/>
                <a:hlinkClick r:id="rId26"/>
              </a:rPr>
              <a:t>Unsplash</a:t>
            </a:r>
            <a:endParaRPr sz="1100"/>
          </a:p>
          <a:p>
            <a:pPr indent="-298450" lvl="0" marL="457200" rtl="0" algn="l">
              <a:lnSpc>
                <a:spcPct val="100000"/>
              </a:lnSpc>
              <a:spcBef>
                <a:spcPts val="0"/>
              </a:spcBef>
              <a:spcAft>
                <a:spcPts val="0"/>
              </a:spcAft>
              <a:buSzPts val="1100"/>
              <a:buAutoNum type="arabicPeriod"/>
            </a:pPr>
            <a:r>
              <a:rPr lang="it" sz="1100">
                <a:solidFill>
                  <a:schemeClr val="dk1"/>
                </a:solidFill>
                <a:latin typeface="Arial"/>
                <a:ea typeface="Arial"/>
                <a:cs typeface="Arial"/>
                <a:sym typeface="Arial"/>
              </a:rPr>
              <a:t>Photo by</a:t>
            </a:r>
            <a:r>
              <a:rPr lang="it" sz="1100">
                <a:solidFill>
                  <a:schemeClr val="dk1"/>
                </a:solidFill>
                <a:uFill>
                  <a:noFill/>
                </a:uFill>
                <a:latin typeface="Arial"/>
                <a:ea typeface="Arial"/>
                <a:cs typeface="Arial"/>
                <a:sym typeface="Arial"/>
                <a:hlinkClick r:id="rId27">
                  <a:extLst>
                    <a:ext uri="{A12FA001-AC4F-418D-AE19-62706E023703}">
                      <ahyp:hlinkClr val="tx"/>
                    </a:ext>
                  </a:extLst>
                </a:hlinkClick>
              </a:rPr>
              <a:t> </a:t>
            </a:r>
            <a:r>
              <a:rPr lang="it" sz="1100" u="sng">
                <a:solidFill>
                  <a:schemeClr val="hlink"/>
                </a:solidFill>
                <a:latin typeface="Arial"/>
                <a:ea typeface="Arial"/>
                <a:cs typeface="Arial"/>
                <a:sym typeface="Arial"/>
                <a:hlinkClick r:id="rId28"/>
              </a:rPr>
              <a:t>Tsvetoslav Hristov</a:t>
            </a:r>
            <a:r>
              <a:rPr lang="it" sz="1100">
                <a:solidFill>
                  <a:schemeClr val="dk1"/>
                </a:solidFill>
                <a:latin typeface="Arial"/>
                <a:ea typeface="Arial"/>
                <a:cs typeface="Arial"/>
                <a:sym typeface="Arial"/>
              </a:rPr>
              <a:t> on</a:t>
            </a:r>
            <a:r>
              <a:rPr lang="it" sz="1100">
                <a:solidFill>
                  <a:schemeClr val="dk1"/>
                </a:solidFill>
                <a:uFill>
                  <a:noFill/>
                </a:uFill>
                <a:latin typeface="Arial"/>
                <a:ea typeface="Arial"/>
                <a:cs typeface="Arial"/>
                <a:sym typeface="Arial"/>
                <a:hlinkClick r:id="rId29">
                  <a:extLst>
                    <a:ext uri="{A12FA001-AC4F-418D-AE19-62706E023703}">
                      <ahyp:hlinkClr val="tx"/>
                    </a:ext>
                  </a:extLst>
                </a:hlinkClick>
              </a:rPr>
              <a:t> </a:t>
            </a:r>
            <a:r>
              <a:rPr lang="it" sz="1100" u="sng">
                <a:solidFill>
                  <a:schemeClr val="hlink"/>
                </a:solidFill>
                <a:latin typeface="Arial"/>
                <a:ea typeface="Arial"/>
                <a:cs typeface="Arial"/>
                <a:sym typeface="Arial"/>
                <a:hlinkClick r:id="rId30"/>
              </a:rPr>
              <a:t>Unsplash</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it" sz="3300">
                <a:solidFill>
                  <a:srgbClr val="313131"/>
                </a:solidFill>
                <a:latin typeface="Poppins SemiBold"/>
                <a:ea typeface="Poppins SemiBold"/>
                <a:cs typeface="Poppins SemiBold"/>
                <a:sym typeface="Poppins SemiBold"/>
              </a:rPr>
              <a:t>Interact with mentimeter</a:t>
            </a:r>
            <a:endParaRPr b="0" sz="3300">
              <a:solidFill>
                <a:srgbClr val="313131"/>
              </a:solidFill>
              <a:latin typeface="Poppins SemiBold"/>
              <a:ea typeface="Poppins SemiBold"/>
              <a:cs typeface="Poppins SemiBold"/>
              <a:sym typeface="Poppins SemiBold"/>
            </a:endParaRPr>
          </a:p>
          <a:p>
            <a:pPr indent="0" lvl="0" marL="0" rtl="0" algn="l">
              <a:spcBef>
                <a:spcPts val="0"/>
              </a:spcBef>
              <a:spcAft>
                <a:spcPts val="0"/>
              </a:spcAft>
              <a:buNone/>
            </a:pPr>
            <a:r>
              <a:t/>
            </a:r>
            <a:endParaRPr/>
          </a:p>
        </p:txBody>
      </p:sp>
      <p:sp>
        <p:nvSpPr>
          <p:cNvPr id="331" name="Google Shape;331;p44"/>
          <p:cNvSpPr txBox="1"/>
          <p:nvPr>
            <p:ph idx="1" type="subTitle"/>
          </p:nvPr>
        </p:nvSpPr>
        <p:spPr>
          <a:xfrm>
            <a:off x="729627" y="2419350"/>
            <a:ext cx="7688100" cy="541200"/>
          </a:xfrm>
          <a:prstGeom prst="rect">
            <a:avLst/>
          </a:prstGeom>
        </p:spPr>
        <p:txBody>
          <a:bodyPr anchorCtr="0" anchor="t" bIns="91425" lIns="91425" spcFirstLastPara="1" rIns="91425" wrap="square" tIns="91425">
            <a:noAutofit/>
          </a:bodyPr>
          <a:lstStyle/>
          <a:p>
            <a:pPr indent="-355600" lvl="0" marL="914400" rtl="0" algn="l">
              <a:spcBef>
                <a:spcPts val="0"/>
              </a:spcBef>
              <a:spcAft>
                <a:spcPts val="0"/>
              </a:spcAft>
              <a:buClr>
                <a:srgbClr val="000000"/>
              </a:buClr>
              <a:buSzPts val="2000"/>
              <a:buFont typeface="Arial"/>
              <a:buChar char="●"/>
            </a:pPr>
            <a:r>
              <a:rPr lang="it" sz="2000">
                <a:solidFill>
                  <a:srgbClr val="424242"/>
                </a:solidFill>
                <a:latin typeface="Calibri"/>
                <a:ea typeface="Calibri"/>
                <a:cs typeface="Calibri"/>
                <a:sym typeface="Calibri"/>
              </a:rPr>
              <a:t>Please go to </a:t>
            </a:r>
            <a:r>
              <a:rPr b="1" lang="it" sz="2000" u="sng">
                <a:solidFill>
                  <a:srgbClr val="4A86E8"/>
                </a:solidFill>
                <a:latin typeface="Calibri"/>
                <a:ea typeface="Calibri"/>
                <a:cs typeface="Calibri"/>
                <a:sym typeface="Calibri"/>
                <a:hlinkClick r:id="rId3">
                  <a:extLst>
                    <a:ext uri="{A12FA001-AC4F-418D-AE19-62706E023703}">
                      <ahyp:hlinkClr val="tx"/>
                    </a:ext>
                  </a:extLst>
                </a:hlinkClick>
              </a:rPr>
              <a:t>www.menti.com</a:t>
            </a:r>
            <a:r>
              <a:rPr lang="it" sz="2000">
                <a:solidFill>
                  <a:srgbClr val="424242"/>
                </a:solidFill>
                <a:latin typeface="Calibri"/>
                <a:ea typeface="Calibri"/>
                <a:cs typeface="Calibri"/>
                <a:sym typeface="Calibri"/>
              </a:rPr>
              <a:t> and insert code: </a:t>
            </a:r>
            <a:r>
              <a:rPr lang="it" sz="2000">
                <a:solidFill>
                  <a:srgbClr val="424242"/>
                </a:solidFill>
                <a:latin typeface="Calibri"/>
                <a:ea typeface="Calibri"/>
                <a:cs typeface="Calibri"/>
                <a:sym typeface="Calibri"/>
              </a:rPr>
              <a:t>2641 3958</a:t>
            </a:r>
            <a:endParaRPr sz="2000">
              <a:solidFill>
                <a:srgbClr val="000000"/>
              </a:solidFill>
              <a:latin typeface="Arial"/>
              <a:ea typeface="Arial"/>
              <a:cs typeface="Arial"/>
              <a:sym typeface="Arial"/>
            </a:endParaRPr>
          </a:p>
          <a:p>
            <a:pPr indent="0" lvl="0" marL="457200" rtl="0" algn="l">
              <a:spcBef>
                <a:spcPts val="0"/>
              </a:spcBef>
              <a:spcAft>
                <a:spcPts val="0"/>
              </a:spcAft>
              <a:buNone/>
            </a:pPr>
            <a:r>
              <a:t/>
            </a:r>
            <a:endParaRPr sz="2000">
              <a:solidFill>
                <a:srgbClr val="000000"/>
              </a:solidFill>
              <a:latin typeface="Arial"/>
              <a:ea typeface="Arial"/>
              <a:cs typeface="Arial"/>
              <a:sym typeface="Arial"/>
            </a:endParaRPr>
          </a:p>
          <a:p>
            <a:pPr indent="0" lvl="0" marL="457200" rtl="0" algn="l">
              <a:spcBef>
                <a:spcPts val="0"/>
              </a:spcBef>
              <a:spcAft>
                <a:spcPts val="0"/>
              </a:spcAft>
              <a:buNone/>
            </a:pPr>
            <a:r>
              <a:rPr b="1" lang="it" sz="2000">
                <a:solidFill>
                  <a:srgbClr val="000000"/>
                </a:solidFill>
                <a:latin typeface="Arial"/>
                <a:ea typeface="Arial"/>
                <a:cs typeface="Arial"/>
                <a:sym typeface="Arial"/>
              </a:rPr>
              <a:t>OR</a:t>
            </a:r>
            <a:endParaRPr b="1" sz="2000">
              <a:solidFill>
                <a:srgbClr val="000000"/>
              </a:solidFill>
              <a:latin typeface="Arial"/>
              <a:ea typeface="Arial"/>
              <a:cs typeface="Arial"/>
              <a:sym typeface="Arial"/>
            </a:endParaRPr>
          </a:p>
          <a:p>
            <a:pPr indent="0" lvl="0" marL="0" rtl="0" algn="l">
              <a:spcBef>
                <a:spcPts val="0"/>
              </a:spcBef>
              <a:spcAft>
                <a:spcPts val="0"/>
              </a:spcAft>
              <a:buNone/>
            </a:pPr>
            <a:r>
              <a:t/>
            </a:r>
            <a:endParaRPr b="1" sz="2000">
              <a:solidFill>
                <a:srgbClr val="000000"/>
              </a:solidFill>
              <a:latin typeface="Arial"/>
              <a:ea typeface="Arial"/>
              <a:cs typeface="Arial"/>
              <a:sym typeface="Arial"/>
            </a:endParaRPr>
          </a:p>
          <a:p>
            <a:pPr indent="-355600" lvl="0" marL="914400" rtl="0" algn="l">
              <a:lnSpc>
                <a:spcPct val="95000"/>
              </a:lnSpc>
              <a:spcBef>
                <a:spcPts val="0"/>
              </a:spcBef>
              <a:spcAft>
                <a:spcPts val="0"/>
              </a:spcAft>
              <a:buClr>
                <a:srgbClr val="000000"/>
              </a:buClr>
              <a:buSzPts val="2000"/>
              <a:buFont typeface="Arial"/>
              <a:buChar char="●"/>
            </a:pPr>
            <a:r>
              <a:rPr lang="it" sz="2000">
                <a:solidFill>
                  <a:srgbClr val="424242"/>
                </a:solidFill>
                <a:latin typeface="Calibri"/>
                <a:ea typeface="Calibri"/>
                <a:cs typeface="Calibri"/>
                <a:sym typeface="Calibri"/>
              </a:rPr>
              <a:t>use your mobile/tablet to scan the QR code</a:t>
            </a:r>
            <a:endParaRPr sz="2000"/>
          </a:p>
        </p:txBody>
      </p:sp>
      <p:pic>
        <p:nvPicPr>
          <p:cNvPr id="332" name="Google Shape;332;p44"/>
          <p:cNvPicPr preferRelativeResize="0"/>
          <p:nvPr/>
        </p:nvPicPr>
        <p:blipFill>
          <a:blip r:embed="rId4">
            <a:alphaModFix/>
          </a:blip>
          <a:stretch>
            <a:fillRect/>
          </a:stretch>
        </p:blipFill>
        <p:spPr>
          <a:xfrm>
            <a:off x="6566000" y="3080575"/>
            <a:ext cx="1851549" cy="1851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609425" y="42712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is not yours</a:t>
            </a:r>
            <a:endParaRPr/>
          </a:p>
        </p:txBody>
      </p:sp>
      <p:sp>
        <p:nvSpPr>
          <p:cNvPr id="130" name="Google Shape;130;p21"/>
          <p:cNvSpPr txBox="1"/>
          <p:nvPr>
            <p:ph idx="4294967295" type="body"/>
          </p:nvPr>
        </p:nvSpPr>
        <p:spPr>
          <a:xfrm>
            <a:off x="3747225" y="1312750"/>
            <a:ext cx="5222400" cy="3499200"/>
          </a:xfrm>
          <a:prstGeom prst="rect">
            <a:avLst/>
          </a:prstGeom>
        </p:spPr>
        <p:txBody>
          <a:bodyPr anchorCtr="0" anchor="t" bIns="91425" lIns="91425" spcFirstLastPara="1" rIns="91425" wrap="square" tIns="91425">
            <a:normAutofit fontScale="55000" lnSpcReduction="20000"/>
          </a:bodyPr>
          <a:lstStyle/>
          <a:p>
            <a:pPr indent="0" lvl="0" marL="0" rtl="0" algn="l">
              <a:lnSpc>
                <a:spcPct val="115000"/>
              </a:lnSpc>
              <a:spcBef>
                <a:spcPts val="1000"/>
              </a:spcBef>
              <a:spcAft>
                <a:spcPts val="0"/>
              </a:spcAft>
              <a:buNone/>
            </a:pPr>
            <a:r>
              <a:rPr lang="it" sz="3000"/>
              <a:t>Data is </a:t>
            </a:r>
            <a:r>
              <a:rPr b="1" lang="it" sz="3000"/>
              <a:t>not</a:t>
            </a:r>
            <a:r>
              <a:rPr lang="it" sz="3000"/>
              <a:t> intellectual work, it is fact and information</a:t>
            </a:r>
            <a:endParaRPr sz="3000"/>
          </a:p>
          <a:p>
            <a:pPr indent="0" lvl="0" marL="0" rtl="0" algn="l">
              <a:lnSpc>
                <a:spcPct val="115000"/>
              </a:lnSpc>
              <a:spcBef>
                <a:spcPts val="1200"/>
              </a:spcBef>
              <a:spcAft>
                <a:spcPts val="0"/>
              </a:spcAft>
              <a:buNone/>
            </a:pPr>
            <a:r>
              <a:rPr lang="it" sz="3000"/>
              <a:t>Copyright protection covers expressions and not ideas, procedures, operating methods or mathematical concepts as such.</a:t>
            </a:r>
            <a:endParaRPr sz="3000"/>
          </a:p>
          <a:p>
            <a:pPr indent="0" lvl="0" marL="0" rtl="0" algn="l">
              <a:lnSpc>
                <a:spcPct val="115000"/>
              </a:lnSpc>
              <a:spcBef>
                <a:spcPts val="1200"/>
              </a:spcBef>
              <a:spcAft>
                <a:spcPts val="0"/>
              </a:spcAft>
              <a:buNone/>
            </a:pPr>
            <a:r>
              <a:rPr b="1" lang="it" sz="3000"/>
              <a:t>Protection is on databases and not on data</a:t>
            </a:r>
            <a:r>
              <a:rPr lang="it" sz="3000"/>
              <a:t>. Data are protected only and especially when they are collected and organized in a database.</a:t>
            </a:r>
            <a:endParaRPr sz="3000"/>
          </a:p>
          <a:p>
            <a:pPr indent="0" lvl="0" marL="0" rtl="0" algn="l">
              <a:lnSpc>
                <a:spcPct val="115000"/>
              </a:lnSpc>
              <a:spcBef>
                <a:spcPts val="1200"/>
              </a:spcBef>
              <a:spcAft>
                <a:spcPts val="1200"/>
              </a:spcAft>
              <a:buNone/>
            </a:pPr>
            <a:r>
              <a:rPr b="1" lang="it" sz="3000"/>
              <a:t>The sui generis property right </a:t>
            </a:r>
            <a:r>
              <a:rPr lang="it" sz="3000"/>
              <a:t>(</a:t>
            </a:r>
            <a:r>
              <a:rPr b="1" lang="it" sz="3000"/>
              <a:t>only in Europe</a:t>
            </a:r>
            <a:r>
              <a:rPr lang="it" sz="3000"/>
              <a:t>) covers not only the reproduction and dissemination of the database, but also the extraction and reuse of substantial parts of the database.</a:t>
            </a:r>
            <a:endParaRPr/>
          </a:p>
        </p:txBody>
      </p:sp>
      <p:pic>
        <p:nvPicPr>
          <p:cNvPr id="131" name="Google Shape;131;p21"/>
          <p:cNvPicPr preferRelativeResize="0"/>
          <p:nvPr/>
        </p:nvPicPr>
        <p:blipFill>
          <a:blip r:embed="rId3">
            <a:alphaModFix/>
          </a:blip>
          <a:stretch>
            <a:fillRect/>
          </a:stretch>
        </p:blipFill>
        <p:spPr>
          <a:xfrm>
            <a:off x="251524" y="1396650"/>
            <a:ext cx="2611594" cy="34992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32" name="Google Shape;132;p21"/>
          <p:cNvPicPr preferRelativeResize="0"/>
          <p:nvPr/>
        </p:nvPicPr>
        <p:blipFill>
          <a:blip r:embed="rId4">
            <a:alphaModFix/>
          </a:blip>
          <a:stretch>
            <a:fillRect/>
          </a:stretch>
        </p:blipFill>
        <p:spPr>
          <a:xfrm>
            <a:off x="3228221" y="1367921"/>
            <a:ext cx="442800" cy="442825"/>
          </a:xfrm>
          <a:prstGeom prst="rect">
            <a:avLst/>
          </a:prstGeom>
          <a:noFill/>
          <a:ln>
            <a:noFill/>
          </a:ln>
        </p:spPr>
      </p:pic>
      <p:pic>
        <p:nvPicPr>
          <p:cNvPr id="133" name="Google Shape;133;p21"/>
          <p:cNvPicPr preferRelativeResize="0"/>
          <p:nvPr/>
        </p:nvPicPr>
        <p:blipFill>
          <a:blip r:embed="rId5">
            <a:alphaModFix/>
          </a:blip>
          <a:stretch>
            <a:fillRect/>
          </a:stretch>
        </p:blipFill>
        <p:spPr>
          <a:xfrm>
            <a:off x="3228221" y="1952149"/>
            <a:ext cx="442800" cy="442823"/>
          </a:xfrm>
          <a:prstGeom prst="rect">
            <a:avLst/>
          </a:prstGeom>
          <a:noFill/>
          <a:ln>
            <a:noFill/>
          </a:ln>
        </p:spPr>
      </p:pic>
      <p:pic>
        <p:nvPicPr>
          <p:cNvPr id="134" name="Google Shape;134;p21"/>
          <p:cNvPicPr preferRelativeResize="0"/>
          <p:nvPr/>
        </p:nvPicPr>
        <p:blipFill>
          <a:blip r:embed="rId6">
            <a:alphaModFix/>
          </a:blip>
          <a:stretch>
            <a:fillRect/>
          </a:stretch>
        </p:blipFill>
        <p:spPr>
          <a:xfrm>
            <a:off x="3228221" y="2840939"/>
            <a:ext cx="442800" cy="442800"/>
          </a:xfrm>
          <a:prstGeom prst="rect">
            <a:avLst/>
          </a:prstGeom>
          <a:noFill/>
          <a:ln>
            <a:noFill/>
          </a:ln>
        </p:spPr>
      </p:pic>
      <p:pic>
        <p:nvPicPr>
          <p:cNvPr id="135" name="Google Shape;135;p21"/>
          <p:cNvPicPr preferRelativeResize="0"/>
          <p:nvPr/>
        </p:nvPicPr>
        <p:blipFill>
          <a:blip r:embed="rId7">
            <a:alphaModFix/>
          </a:blip>
          <a:stretch>
            <a:fillRect/>
          </a:stretch>
        </p:blipFill>
        <p:spPr>
          <a:xfrm>
            <a:off x="3228221" y="3776939"/>
            <a:ext cx="442800" cy="44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idx="1" type="body"/>
          </p:nvPr>
        </p:nvSpPr>
        <p:spPr>
          <a:xfrm>
            <a:off x="99125" y="1084150"/>
            <a:ext cx="4778700" cy="3055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1200"/>
              </a:spcAft>
              <a:buClr>
                <a:srgbClr val="3F3F3F"/>
              </a:buClr>
              <a:buSzPts val="1480"/>
              <a:buFont typeface="Calibri"/>
              <a:buNone/>
            </a:pPr>
            <a:r>
              <a:rPr b="1" lang="it" sz="4305">
                <a:solidFill>
                  <a:schemeClr val="accent1"/>
                </a:solidFill>
              </a:rPr>
              <a:t>Open Data</a:t>
            </a:r>
            <a:br>
              <a:rPr b="1" lang="it" sz="4305">
                <a:solidFill>
                  <a:schemeClr val="accent1"/>
                </a:solidFill>
              </a:rPr>
            </a:br>
            <a:r>
              <a:rPr lang="it" sz="4305">
                <a:solidFill>
                  <a:schemeClr val="accent1"/>
                </a:solidFill>
              </a:rPr>
              <a:t>is simply</a:t>
            </a:r>
            <a:br>
              <a:rPr lang="it" sz="4305">
                <a:solidFill>
                  <a:schemeClr val="accent1"/>
                </a:solidFill>
              </a:rPr>
            </a:br>
            <a:r>
              <a:rPr lang="it" sz="4305">
                <a:solidFill>
                  <a:schemeClr val="accent1"/>
                </a:solidFill>
              </a:rPr>
              <a:t>a particular kind of</a:t>
            </a:r>
            <a:br>
              <a:rPr lang="it" sz="4305">
                <a:solidFill>
                  <a:schemeClr val="accent1"/>
                </a:solidFill>
              </a:rPr>
            </a:br>
            <a:r>
              <a:rPr lang="it" sz="4305" u="sng">
                <a:solidFill>
                  <a:schemeClr val="accent1"/>
                </a:solidFill>
              </a:rPr>
              <a:t>FAIR</a:t>
            </a:r>
            <a:r>
              <a:rPr lang="it" sz="4305">
                <a:solidFill>
                  <a:schemeClr val="accent1"/>
                </a:solidFill>
              </a:rPr>
              <a:t> Data</a:t>
            </a:r>
            <a:endParaRPr sz="4305">
              <a:solidFill>
                <a:schemeClr val="accent1"/>
              </a:solidFill>
            </a:endParaRPr>
          </a:p>
        </p:txBody>
      </p:sp>
      <p:sp>
        <p:nvSpPr>
          <p:cNvPr id="142" name="Google Shape;142;p22"/>
          <p:cNvSpPr/>
          <p:nvPr>
            <p:ph idx="2" type="pic"/>
          </p:nvPr>
        </p:nvSpPr>
        <p:spPr>
          <a:xfrm>
            <a:off x="5723830" y="1084144"/>
            <a:ext cx="3168600" cy="3509400"/>
          </a:xfrm>
          <a:prstGeom prst="rect">
            <a:avLst/>
          </a:prstGeom>
          <a:solidFill>
            <a:srgbClr val="D8D8D8"/>
          </a:solidFill>
          <a:ln>
            <a:noFill/>
          </a:ln>
        </p:spPr>
      </p:sp>
      <p:pic>
        <p:nvPicPr>
          <p:cNvPr id="143" name="Google Shape;143;p22"/>
          <p:cNvPicPr preferRelativeResize="0"/>
          <p:nvPr/>
        </p:nvPicPr>
        <p:blipFill>
          <a:blip r:embed="rId3">
            <a:alphaModFix/>
          </a:blip>
          <a:stretch>
            <a:fillRect/>
          </a:stretch>
        </p:blipFill>
        <p:spPr>
          <a:xfrm>
            <a:off x="5030175" y="-25"/>
            <a:ext cx="4113821" cy="5143501"/>
          </a:xfrm>
          <a:prstGeom prst="rect">
            <a:avLst/>
          </a:prstGeom>
          <a:noFill/>
          <a:ln>
            <a:noFill/>
          </a:ln>
        </p:spPr>
      </p:pic>
      <p:sp>
        <p:nvSpPr>
          <p:cNvPr id="144" name="Google Shape;144;p22"/>
          <p:cNvSpPr txBox="1"/>
          <p:nvPr/>
        </p:nvSpPr>
        <p:spPr>
          <a:xfrm>
            <a:off x="5154425" y="47895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dk1"/>
                </a:solidFill>
                <a:highlight>
                  <a:schemeClr val="lt1"/>
                </a:highlight>
              </a:rPr>
              <a:t>Photo by</a:t>
            </a:r>
            <a:r>
              <a:rPr lang="it" sz="1100">
                <a:solidFill>
                  <a:schemeClr val="dk1"/>
                </a:solidFill>
                <a:highlight>
                  <a:schemeClr val="lt1"/>
                </a:highlight>
                <a:uFill>
                  <a:noFill/>
                </a:uFill>
                <a:hlinkClick r:id="rId4">
                  <a:extLst>
                    <a:ext uri="{A12FA001-AC4F-418D-AE19-62706E023703}">
                      <ahyp:hlinkClr val="tx"/>
                    </a:ext>
                  </a:extLst>
                </a:hlinkClick>
              </a:rPr>
              <a:t> </a:t>
            </a:r>
            <a:r>
              <a:rPr lang="it" sz="1100" u="sng">
                <a:solidFill>
                  <a:schemeClr val="hlink"/>
                </a:solidFill>
                <a:highlight>
                  <a:schemeClr val="lt1"/>
                </a:highlight>
                <a:hlinkClick r:id="rId5"/>
              </a:rPr>
              <a:t>Serhat Beyazkaya</a:t>
            </a:r>
            <a:r>
              <a:rPr lang="it" sz="1100">
                <a:solidFill>
                  <a:schemeClr val="dk1"/>
                </a:solidFill>
                <a:highlight>
                  <a:schemeClr val="lt1"/>
                </a:highlight>
              </a:rPr>
              <a:t> on</a:t>
            </a:r>
            <a:r>
              <a:rPr lang="it" sz="1100">
                <a:solidFill>
                  <a:schemeClr val="dk1"/>
                </a:solidFill>
                <a:highlight>
                  <a:schemeClr val="lt1"/>
                </a:highlight>
                <a:uFill>
                  <a:noFill/>
                </a:uFill>
                <a:hlinkClick r:id="rId6">
                  <a:extLst>
                    <a:ext uri="{A12FA001-AC4F-418D-AE19-62706E023703}">
                      <ahyp:hlinkClr val="tx"/>
                    </a:ext>
                  </a:extLst>
                </a:hlinkClick>
              </a:rPr>
              <a:t> </a:t>
            </a:r>
            <a:r>
              <a:rPr lang="it" sz="1100" u="sng">
                <a:solidFill>
                  <a:schemeClr val="hlink"/>
                </a:solidFill>
                <a:highlight>
                  <a:schemeClr val="lt1"/>
                </a:highlight>
                <a:hlinkClick r:id="rId7"/>
              </a:rPr>
              <a:t>Unsplash</a:t>
            </a:r>
            <a:endParaRPr>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23"/>
          <p:cNvGrpSpPr/>
          <p:nvPr/>
        </p:nvGrpSpPr>
        <p:grpSpPr>
          <a:xfrm rot="5400000">
            <a:off x="2011155" y="104802"/>
            <a:ext cx="4746935" cy="4985978"/>
            <a:chOff x="2961500" y="961400"/>
            <a:chExt cx="3221100" cy="3220500"/>
          </a:xfrm>
        </p:grpSpPr>
        <p:grpSp>
          <p:nvGrpSpPr>
            <p:cNvPr id="151" name="Google Shape;151;p23"/>
            <p:cNvGrpSpPr/>
            <p:nvPr/>
          </p:nvGrpSpPr>
          <p:grpSpPr>
            <a:xfrm>
              <a:off x="2961500" y="961400"/>
              <a:ext cx="3221100" cy="3220500"/>
              <a:chOff x="2961500" y="961400"/>
              <a:chExt cx="3221100" cy="3220500"/>
            </a:xfrm>
          </p:grpSpPr>
          <p:sp>
            <p:nvSpPr>
              <p:cNvPr id="152" name="Google Shape;152;p23"/>
              <p:cNvSpPr/>
              <p:nvPr/>
            </p:nvSpPr>
            <p:spPr>
              <a:xfrm>
                <a:off x="2961500" y="961400"/>
                <a:ext cx="3221100" cy="3220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nvSpPr>
            <p:spPr>
              <a:xfrm rot="-5400000">
                <a:off x="3821000" y="1463053"/>
                <a:ext cx="1502100" cy="7815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Clr>
                    <a:schemeClr val="dk1"/>
                  </a:buClr>
                  <a:buSzPts val="1100"/>
                  <a:buFont typeface="Arial"/>
                  <a:buNone/>
                </a:pPr>
                <a:r>
                  <a:rPr b="1" lang="it" sz="2100">
                    <a:solidFill>
                      <a:schemeClr val="dk2"/>
                    </a:solidFill>
                    <a:latin typeface="Calibri"/>
                    <a:ea typeface="Calibri"/>
                    <a:cs typeface="Calibri"/>
                    <a:sym typeface="Calibri"/>
                  </a:rPr>
                  <a:t>FAIR Data</a:t>
                </a:r>
                <a:endParaRPr b="1" sz="2100">
                  <a:solidFill>
                    <a:schemeClr val="dk2"/>
                  </a:solidFill>
                  <a:latin typeface="Calibri"/>
                  <a:ea typeface="Calibri"/>
                  <a:cs typeface="Calibri"/>
                  <a:sym typeface="Calibri"/>
                </a:endParaRPr>
              </a:p>
              <a:p>
                <a:pPr indent="0" lvl="0" marL="0" rtl="0" algn="r">
                  <a:lnSpc>
                    <a:spcPct val="85000"/>
                  </a:lnSpc>
                  <a:spcBef>
                    <a:spcPts val="0"/>
                  </a:spcBef>
                  <a:spcAft>
                    <a:spcPts val="0"/>
                  </a:spcAft>
                  <a:buNone/>
                </a:pPr>
                <a:r>
                  <a:rPr lang="it" sz="1900">
                    <a:solidFill>
                      <a:schemeClr val="dk2"/>
                    </a:solidFill>
                    <a:highlight>
                      <a:schemeClr val="lt1"/>
                    </a:highlight>
                    <a:latin typeface="Calibri"/>
                    <a:ea typeface="Calibri"/>
                    <a:cs typeface="Calibri"/>
                    <a:sym typeface="Calibri"/>
                  </a:rPr>
                  <a:t>Data follow a series of good practices to allow data</a:t>
                </a:r>
                <a:r>
                  <a:rPr lang="it" sz="1900">
                    <a:solidFill>
                      <a:schemeClr val="dk2"/>
                    </a:solidFill>
                    <a:highlight>
                      <a:schemeClr val="lt1"/>
                    </a:highlight>
                    <a:latin typeface="Calibri"/>
                    <a:ea typeface="Calibri"/>
                    <a:cs typeface="Calibri"/>
                    <a:sym typeface="Calibri"/>
                  </a:rPr>
                  <a:t> </a:t>
                </a:r>
                <a:r>
                  <a:rPr lang="it" sz="1900">
                    <a:solidFill>
                      <a:schemeClr val="dk2"/>
                    </a:solidFill>
                    <a:highlight>
                      <a:schemeClr val="lt1"/>
                    </a:highlight>
                    <a:latin typeface="Calibri"/>
                    <a:ea typeface="Calibri"/>
                    <a:cs typeface="Calibri"/>
                    <a:sym typeface="Calibri"/>
                  </a:rPr>
                  <a:t>access, still respecting any ethical, legal and contractual restriction</a:t>
                </a:r>
                <a:r>
                  <a:rPr lang="it" sz="1800">
                    <a:solidFill>
                      <a:schemeClr val="dk2"/>
                    </a:solidFill>
                    <a:highlight>
                      <a:schemeClr val="lt1"/>
                    </a:highlight>
                    <a:latin typeface="Calibri"/>
                    <a:ea typeface="Calibri"/>
                    <a:cs typeface="Calibri"/>
                    <a:sym typeface="Calibri"/>
                  </a:rPr>
                  <a:t>.</a:t>
                </a:r>
                <a:endParaRPr>
                  <a:solidFill>
                    <a:schemeClr val="dk2"/>
                  </a:solidFill>
                  <a:highlight>
                    <a:schemeClr val="lt1"/>
                  </a:highlight>
                  <a:latin typeface="Roboto"/>
                  <a:ea typeface="Roboto"/>
                  <a:cs typeface="Roboto"/>
                  <a:sym typeface="Roboto"/>
                </a:endParaRPr>
              </a:p>
            </p:txBody>
          </p:sp>
        </p:grpSp>
        <p:grpSp>
          <p:nvGrpSpPr>
            <p:cNvPr id="154" name="Google Shape;154;p23"/>
            <p:cNvGrpSpPr/>
            <p:nvPr/>
          </p:nvGrpSpPr>
          <p:grpSpPr>
            <a:xfrm>
              <a:off x="3715327" y="2604858"/>
              <a:ext cx="1654200" cy="1574400"/>
              <a:chOff x="3715327" y="2604858"/>
              <a:chExt cx="1654200" cy="1574400"/>
            </a:xfrm>
          </p:grpSpPr>
          <p:sp>
            <p:nvSpPr>
              <p:cNvPr id="155" name="Google Shape;155;p23"/>
              <p:cNvSpPr/>
              <p:nvPr/>
            </p:nvSpPr>
            <p:spPr>
              <a:xfrm>
                <a:off x="3715327" y="2604858"/>
                <a:ext cx="1654200" cy="1574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nvSpPr>
            <p:spPr>
              <a:xfrm rot="-5400000">
                <a:off x="3881618" y="3105247"/>
                <a:ext cx="1406100" cy="561000"/>
              </a:xfrm>
              <a:prstGeom prst="rect">
                <a:avLst/>
              </a:prstGeom>
              <a:noFill/>
              <a:ln>
                <a:noFill/>
              </a:ln>
            </p:spPr>
            <p:txBody>
              <a:bodyPr anchorCtr="0" anchor="ctr" bIns="91425" lIns="91425" spcFirstLastPara="1" rIns="91425" wrap="square" tIns="91425">
                <a:noAutofit/>
              </a:bodyPr>
              <a:lstStyle/>
              <a:p>
                <a:pPr indent="0" lvl="0" marL="0" rtl="0" algn="ctr">
                  <a:lnSpc>
                    <a:spcPct val="85000"/>
                  </a:lnSpc>
                  <a:spcBef>
                    <a:spcPts val="0"/>
                  </a:spcBef>
                  <a:spcAft>
                    <a:spcPts val="0"/>
                  </a:spcAft>
                  <a:buClr>
                    <a:schemeClr val="dk1"/>
                  </a:buClr>
                  <a:buSzPts val="1100"/>
                  <a:buFont typeface="Arial"/>
                  <a:buNone/>
                </a:pPr>
                <a:r>
                  <a:rPr b="1" lang="it" sz="2100">
                    <a:solidFill>
                      <a:schemeClr val="dk2"/>
                    </a:solidFill>
                    <a:latin typeface="Calibri"/>
                    <a:ea typeface="Calibri"/>
                    <a:cs typeface="Calibri"/>
                    <a:sym typeface="Calibri"/>
                  </a:rPr>
                  <a:t>Open Data</a:t>
                </a:r>
                <a:endParaRPr b="1" sz="2100">
                  <a:solidFill>
                    <a:schemeClr val="dk2"/>
                  </a:solidFill>
                  <a:latin typeface="Calibri"/>
                  <a:ea typeface="Calibri"/>
                  <a:cs typeface="Calibri"/>
                  <a:sym typeface="Calibri"/>
                </a:endParaRPr>
              </a:p>
              <a:p>
                <a:pPr indent="0" lvl="0" marL="0" rtl="0" algn="ctr">
                  <a:lnSpc>
                    <a:spcPct val="85000"/>
                  </a:lnSpc>
                  <a:spcBef>
                    <a:spcPts val="0"/>
                  </a:spcBef>
                  <a:spcAft>
                    <a:spcPts val="0"/>
                  </a:spcAft>
                  <a:buClr>
                    <a:schemeClr val="dk1"/>
                  </a:buClr>
                  <a:buSzPts val="1100"/>
                  <a:buFont typeface="Arial"/>
                  <a:buNone/>
                </a:pPr>
                <a:r>
                  <a:rPr lang="it" sz="1900">
                    <a:solidFill>
                      <a:srgbClr val="FEFFFF"/>
                    </a:solidFill>
                    <a:latin typeface="Calibri"/>
                    <a:ea typeface="Calibri"/>
                    <a:cs typeface="Calibri"/>
                    <a:sym typeface="Calibri"/>
                  </a:rPr>
                  <a:t>Data can be freely used, shared, enriched by anyone, anywhere for any purpose. </a:t>
                </a:r>
                <a:endParaRPr sz="1900">
                  <a:solidFill>
                    <a:srgbClr val="FEFFFF"/>
                  </a:solidFill>
                  <a:latin typeface="Calibri"/>
                  <a:ea typeface="Calibri"/>
                  <a:cs typeface="Calibri"/>
                  <a:sym typeface="Calibri"/>
                </a:endParaRPr>
              </a:p>
              <a:p>
                <a:pPr indent="0" lvl="0" marL="0" rtl="0" algn="ctr">
                  <a:spcBef>
                    <a:spcPts val="0"/>
                  </a:spcBef>
                  <a:spcAft>
                    <a:spcPts val="0"/>
                  </a:spcAft>
                  <a:buNone/>
                </a:pPr>
                <a:r>
                  <a:t/>
                </a:r>
                <a:endParaRPr sz="100">
                  <a:solidFill>
                    <a:srgbClr val="FFFFFF"/>
                  </a:solidFill>
                  <a:latin typeface="Roboto"/>
                  <a:ea typeface="Roboto"/>
                  <a:cs typeface="Roboto"/>
                  <a:sym typeface="Robo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idx="1" type="body"/>
          </p:nvPr>
        </p:nvSpPr>
        <p:spPr>
          <a:xfrm>
            <a:off x="3672275" y="1084149"/>
            <a:ext cx="5221200" cy="3000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it" sz="2200">
                <a:solidFill>
                  <a:schemeClr val="accent2"/>
                </a:solidFill>
              </a:rPr>
              <a:t>Your research data could:</a:t>
            </a:r>
            <a:endParaRPr b="1" sz="2200">
              <a:solidFill>
                <a:schemeClr val="accent2"/>
              </a:solidFill>
            </a:endParaRPr>
          </a:p>
          <a:p>
            <a:pPr indent="-349250" lvl="0" marL="457200" rtl="0" algn="l">
              <a:lnSpc>
                <a:spcPct val="115000"/>
              </a:lnSpc>
              <a:spcBef>
                <a:spcPts val="1200"/>
              </a:spcBef>
              <a:spcAft>
                <a:spcPts val="0"/>
              </a:spcAft>
              <a:buClr>
                <a:srgbClr val="595959"/>
              </a:buClr>
              <a:buSzPts val="1900"/>
              <a:buChar char="●"/>
            </a:pPr>
            <a:r>
              <a:rPr lang="it" sz="1900">
                <a:solidFill>
                  <a:srgbClr val="595959"/>
                </a:solidFill>
              </a:rPr>
              <a:t>Contain personal information (privacy e GDPR)</a:t>
            </a:r>
            <a:endParaRPr sz="1900">
              <a:solidFill>
                <a:srgbClr val="595959"/>
              </a:solidFill>
            </a:endParaRPr>
          </a:p>
          <a:p>
            <a:pPr indent="-349250" lvl="0" marL="457200" rtl="0" algn="l">
              <a:lnSpc>
                <a:spcPct val="115000"/>
              </a:lnSpc>
              <a:spcBef>
                <a:spcPts val="0"/>
              </a:spcBef>
              <a:spcAft>
                <a:spcPts val="0"/>
              </a:spcAft>
              <a:buClr>
                <a:srgbClr val="595959"/>
              </a:buClr>
              <a:buSzPts val="1900"/>
              <a:buChar char="●"/>
            </a:pPr>
            <a:r>
              <a:rPr lang="it" sz="1900">
                <a:solidFill>
                  <a:srgbClr val="595959"/>
                </a:solidFill>
              </a:rPr>
              <a:t>Fall under copyright (in the case of a database with creative structure)</a:t>
            </a:r>
            <a:endParaRPr sz="1900">
              <a:solidFill>
                <a:srgbClr val="595959"/>
              </a:solidFill>
            </a:endParaRPr>
          </a:p>
          <a:p>
            <a:pPr indent="-349250" lvl="0" marL="457200" rtl="0" algn="l">
              <a:lnSpc>
                <a:spcPct val="115000"/>
              </a:lnSpc>
              <a:spcBef>
                <a:spcPts val="0"/>
              </a:spcBef>
              <a:spcAft>
                <a:spcPts val="0"/>
              </a:spcAft>
              <a:buClr>
                <a:srgbClr val="595959"/>
              </a:buClr>
              <a:buSzPts val="1900"/>
              <a:buChar char="●"/>
            </a:pPr>
            <a:r>
              <a:rPr lang="it" sz="1900">
                <a:solidFill>
                  <a:srgbClr val="595959"/>
                </a:solidFill>
              </a:rPr>
              <a:t>Fall under the Sui Generis right (database obtained thanks to a substantial investment)</a:t>
            </a:r>
            <a:endParaRPr sz="1900">
              <a:solidFill>
                <a:srgbClr val="595959"/>
              </a:solidFill>
            </a:endParaRPr>
          </a:p>
          <a:p>
            <a:pPr indent="-349250" lvl="0" marL="457200" rtl="0" algn="l">
              <a:lnSpc>
                <a:spcPct val="115000"/>
              </a:lnSpc>
              <a:spcBef>
                <a:spcPts val="0"/>
              </a:spcBef>
              <a:spcAft>
                <a:spcPts val="0"/>
              </a:spcAft>
              <a:buClr>
                <a:srgbClr val="595959"/>
              </a:buClr>
              <a:buSzPts val="1900"/>
              <a:buChar char="●"/>
            </a:pPr>
            <a:r>
              <a:rPr lang="it" sz="1900">
                <a:solidFill>
                  <a:srgbClr val="595959"/>
                </a:solidFill>
              </a:rPr>
              <a:t>Be protected by patent or industrial secret</a:t>
            </a:r>
            <a:endParaRPr sz="1900">
              <a:solidFill>
                <a:srgbClr val="595959"/>
              </a:solidFill>
            </a:endParaRPr>
          </a:p>
          <a:p>
            <a:pPr indent="0" lvl="0" marL="0" rtl="0" algn="l">
              <a:lnSpc>
                <a:spcPct val="115000"/>
              </a:lnSpc>
              <a:spcBef>
                <a:spcPts val="1200"/>
              </a:spcBef>
              <a:spcAft>
                <a:spcPts val="0"/>
              </a:spcAft>
              <a:buNone/>
            </a:pPr>
            <a:r>
              <a:t/>
            </a:r>
            <a:endParaRPr sz="19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it">
                <a:solidFill>
                  <a:schemeClr val="lt1"/>
                </a:solidFill>
                <a:highlight>
                  <a:schemeClr val="dk1"/>
                </a:highlight>
              </a:rPr>
              <a:t>Data sharing needs to respect the specific law.</a:t>
            </a:r>
            <a:endParaRPr>
              <a:solidFill>
                <a:schemeClr val="lt1"/>
              </a:solidFill>
              <a:highlight>
                <a:schemeClr val="dk1"/>
              </a:highlight>
            </a:endParaRPr>
          </a:p>
          <a:p>
            <a:pPr indent="0" lvl="0" marL="0" rtl="0" algn="l">
              <a:lnSpc>
                <a:spcPct val="115000"/>
              </a:lnSpc>
              <a:spcBef>
                <a:spcPts val="0"/>
              </a:spcBef>
              <a:spcAft>
                <a:spcPts val="0"/>
              </a:spcAft>
              <a:buClr>
                <a:schemeClr val="dk1"/>
              </a:buClr>
              <a:buSzPts val="1100"/>
              <a:buFont typeface="Arial"/>
              <a:buNone/>
            </a:pPr>
            <a:r>
              <a:rPr lang="it">
                <a:solidFill>
                  <a:schemeClr val="lt1"/>
                </a:solidFill>
                <a:highlight>
                  <a:schemeClr val="dk1"/>
                </a:highlight>
              </a:rPr>
              <a:t>Data needs to be protected against non authorised access.</a:t>
            </a:r>
            <a:endParaRPr sz="1700">
              <a:solidFill>
                <a:srgbClr val="595959"/>
              </a:solidFill>
              <a:highlight>
                <a:schemeClr val="dk1"/>
              </a:highlight>
            </a:endParaRPr>
          </a:p>
        </p:txBody>
      </p:sp>
      <p:sp>
        <p:nvSpPr>
          <p:cNvPr id="163" name="Google Shape;163;p24"/>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Why do we need a distinction?</a:t>
            </a:r>
            <a:endParaRPr/>
          </a:p>
        </p:txBody>
      </p:sp>
      <p:pic>
        <p:nvPicPr>
          <p:cNvPr id="164" name="Google Shape;164;p24"/>
          <p:cNvPicPr preferRelativeResize="0"/>
          <p:nvPr/>
        </p:nvPicPr>
        <p:blipFill>
          <a:blip r:embed="rId3">
            <a:alphaModFix/>
          </a:blip>
          <a:stretch>
            <a:fillRect/>
          </a:stretch>
        </p:blipFill>
        <p:spPr>
          <a:xfrm>
            <a:off x="3780700" y="2158000"/>
            <a:ext cx="276900" cy="276900"/>
          </a:xfrm>
          <a:prstGeom prst="rect">
            <a:avLst/>
          </a:prstGeom>
          <a:noFill/>
          <a:ln>
            <a:noFill/>
          </a:ln>
        </p:spPr>
      </p:pic>
      <p:pic>
        <p:nvPicPr>
          <p:cNvPr id="165" name="Google Shape;165;p24"/>
          <p:cNvPicPr preferRelativeResize="0"/>
          <p:nvPr/>
        </p:nvPicPr>
        <p:blipFill>
          <a:blip r:embed="rId4">
            <a:alphaModFix/>
          </a:blip>
          <a:stretch>
            <a:fillRect/>
          </a:stretch>
        </p:blipFill>
        <p:spPr>
          <a:xfrm>
            <a:off x="3743075" y="1653450"/>
            <a:ext cx="352150" cy="352150"/>
          </a:xfrm>
          <a:prstGeom prst="rect">
            <a:avLst/>
          </a:prstGeom>
          <a:noFill/>
          <a:ln>
            <a:noFill/>
          </a:ln>
        </p:spPr>
      </p:pic>
      <p:pic>
        <p:nvPicPr>
          <p:cNvPr id="166" name="Google Shape;166;p24"/>
          <p:cNvPicPr preferRelativeResize="0"/>
          <p:nvPr/>
        </p:nvPicPr>
        <p:blipFill>
          <a:blip r:embed="rId5">
            <a:alphaModFix/>
          </a:blip>
          <a:stretch>
            <a:fillRect/>
          </a:stretch>
        </p:blipFill>
        <p:spPr>
          <a:xfrm>
            <a:off x="3743075" y="2656325"/>
            <a:ext cx="352150" cy="352150"/>
          </a:xfrm>
          <a:prstGeom prst="rect">
            <a:avLst/>
          </a:prstGeom>
          <a:noFill/>
          <a:ln>
            <a:noFill/>
          </a:ln>
        </p:spPr>
      </p:pic>
      <p:pic>
        <p:nvPicPr>
          <p:cNvPr id="167" name="Google Shape;167;p24"/>
          <p:cNvPicPr preferRelativeResize="0"/>
          <p:nvPr/>
        </p:nvPicPr>
        <p:blipFill>
          <a:blip r:embed="rId6">
            <a:alphaModFix/>
          </a:blip>
          <a:stretch>
            <a:fillRect/>
          </a:stretch>
        </p:blipFill>
        <p:spPr>
          <a:xfrm>
            <a:off x="3743075" y="3242575"/>
            <a:ext cx="352150" cy="352150"/>
          </a:xfrm>
          <a:prstGeom prst="rect">
            <a:avLst/>
          </a:prstGeom>
          <a:noFill/>
          <a:ln>
            <a:noFill/>
          </a:ln>
        </p:spPr>
      </p:pic>
      <p:sp>
        <p:nvSpPr>
          <p:cNvPr id="168" name="Google Shape;168;p24"/>
          <p:cNvSpPr txBox="1"/>
          <p:nvPr/>
        </p:nvSpPr>
        <p:spPr>
          <a:xfrm rot="-5401031">
            <a:off x="-1132500" y="2641453"/>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600">
                <a:solidFill>
                  <a:schemeClr val="dk1"/>
                </a:solidFill>
              </a:rPr>
              <a:t>Photo by</a:t>
            </a:r>
            <a:r>
              <a:rPr lang="it" sz="600">
                <a:solidFill>
                  <a:schemeClr val="dk1"/>
                </a:solidFill>
                <a:uFill>
                  <a:noFill/>
                </a:uFill>
                <a:hlinkClick r:id="rId7">
                  <a:extLst>
                    <a:ext uri="{A12FA001-AC4F-418D-AE19-62706E023703}">
                      <ahyp:hlinkClr val="tx"/>
                    </a:ext>
                  </a:extLst>
                </a:hlinkClick>
              </a:rPr>
              <a:t> </a:t>
            </a:r>
            <a:r>
              <a:rPr lang="it" sz="600" u="sng">
                <a:solidFill>
                  <a:schemeClr val="hlink"/>
                </a:solidFill>
                <a:hlinkClick r:id="rId8"/>
              </a:rPr>
              <a:t>Possessed Photography</a:t>
            </a:r>
            <a:r>
              <a:rPr lang="it" sz="600">
                <a:solidFill>
                  <a:schemeClr val="dk1"/>
                </a:solidFill>
              </a:rPr>
              <a:t> on</a:t>
            </a:r>
            <a:r>
              <a:rPr lang="it" sz="600">
                <a:solidFill>
                  <a:schemeClr val="dk1"/>
                </a:solidFill>
                <a:uFill>
                  <a:noFill/>
                </a:uFill>
                <a:hlinkClick r:id="rId9">
                  <a:extLst>
                    <a:ext uri="{A12FA001-AC4F-418D-AE19-62706E023703}">
                      <ahyp:hlinkClr val="tx"/>
                    </a:ext>
                  </a:extLst>
                </a:hlinkClick>
              </a:rPr>
              <a:t> </a:t>
            </a:r>
            <a:r>
              <a:rPr lang="it" sz="600" u="sng">
                <a:solidFill>
                  <a:schemeClr val="hlink"/>
                </a:solidFill>
                <a:hlinkClick r:id="rId10"/>
              </a:rPr>
              <a:t>Unsplash</a:t>
            </a:r>
            <a:endParaRPr sz="900"/>
          </a:p>
        </p:txBody>
      </p:sp>
      <p:pic>
        <p:nvPicPr>
          <p:cNvPr id="169" name="Google Shape;169;p24"/>
          <p:cNvPicPr preferRelativeResize="0"/>
          <p:nvPr/>
        </p:nvPicPr>
        <p:blipFill rotWithShape="1">
          <a:blip r:embed="rId11">
            <a:alphaModFix/>
          </a:blip>
          <a:srcRect b="7344" l="12399" r="14745" t="4696"/>
          <a:stretch/>
        </p:blipFill>
        <p:spPr>
          <a:xfrm>
            <a:off x="489117" y="1256650"/>
            <a:ext cx="2805458" cy="29999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idx="1" type="body"/>
          </p:nvPr>
        </p:nvSpPr>
        <p:spPr>
          <a:xfrm>
            <a:off x="3913275" y="1703550"/>
            <a:ext cx="4514400" cy="3042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it" sz="1900">
                <a:solidFill>
                  <a:schemeClr val="accent1"/>
                </a:solidFill>
              </a:rPr>
              <a:t>Create and share a description of your data </a:t>
            </a:r>
            <a:endParaRPr b="1" sz="1900">
              <a:solidFill>
                <a:schemeClr val="accent1"/>
              </a:solidFill>
            </a:endParaRPr>
          </a:p>
          <a:p>
            <a:pPr indent="-330200" lvl="0" marL="457200" rtl="0" algn="l">
              <a:spcBef>
                <a:spcPts val="1200"/>
              </a:spcBef>
              <a:spcAft>
                <a:spcPts val="0"/>
              </a:spcAft>
              <a:buSzPts val="1600"/>
              <a:buChar char="●"/>
            </a:pPr>
            <a:r>
              <a:rPr lang="it"/>
              <a:t>This way other researchers may</a:t>
            </a:r>
            <a:r>
              <a:rPr b="1" lang="it"/>
              <a:t> ask for permission to access</a:t>
            </a:r>
            <a:r>
              <a:rPr lang="it"/>
              <a:t> your data for reuse purposes, by giving a specific aim and following the rules defined by the law. </a:t>
            </a:r>
            <a:endParaRPr/>
          </a:p>
          <a:p>
            <a:pPr indent="-330200" lvl="0" marL="457200" rtl="0" algn="l">
              <a:spcBef>
                <a:spcPts val="1200"/>
              </a:spcBef>
              <a:spcAft>
                <a:spcPts val="0"/>
              </a:spcAft>
              <a:buSzPts val="1600"/>
              <a:buChar char="●"/>
            </a:pPr>
            <a:r>
              <a:rPr b="1" lang="it"/>
              <a:t>Restrict access </a:t>
            </a:r>
            <a:r>
              <a:rPr lang="it"/>
              <a:t>to the record payload (attachment, files,…)</a:t>
            </a:r>
            <a:endParaRPr/>
          </a:p>
          <a:p>
            <a:pPr indent="0" lvl="0" marL="0" rtl="0" algn="l">
              <a:spcBef>
                <a:spcPts val="1200"/>
              </a:spcBef>
              <a:spcAft>
                <a:spcPts val="1200"/>
              </a:spcAft>
              <a:buNone/>
            </a:pPr>
            <a:r>
              <a:t/>
            </a:r>
            <a:endParaRPr/>
          </a:p>
        </p:txBody>
      </p:sp>
      <p:sp>
        <p:nvSpPr>
          <p:cNvPr id="176" name="Google Shape;176;p25"/>
          <p:cNvSpPr txBox="1"/>
          <p:nvPr>
            <p:ph type="title"/>
          </p:nvPr>
        </p:nvSpPr>
        <p:spPr>
          <a:xfrm>
            <a:off x="489125" y="483525"/>
            <a:ext cx="7938600" cy="57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it"/>
              <a:t>How can you adhere to FAIR principles if your data cannot be opened?</a:t>
            </a:r>
            <a:endParaRPr/>
          </a:p>
        </p:txBody>
      </p:sp>
      <p:pic>
        <p:nvPicPr>
          <p:cNvPr id="177" name="Google Shape;177;p25"/>
          <p:cNvPicPr preferRelativeResize="0"/>
          <p:nvPr>
            <p:ph idx="2" type="pic"/>
          </p:nvPr>
        </p:nvPicPr>
        <p:blipFill rotWithShape="1">
          <a:blip r:embed="rId3">
            <a:alphaModFix/>
          </a:blip>
          <a:srcRect b="8472" l="0" r="0" t="8464"/>
          <a:stretch/>
        </p:blipFill>
        <p:spPr>
          <a:xfrm>
            <a:off x="489125" y="1377237"/>
            <a:ext cx="2805450" cy="3107190"/>
          </a:xfrm>
          <a:prstGeom prst="rect">
            <a:avLst/>
          </a:prstGeom>
          <a:solidFill>
            <a:srgbClr val="D8D8D8"/>
          </a:solidFill>
          <a:ln>
            <a:noFill/>
          </a:ln>
        </p:spPr>
      </p:pic>
      <p:sp>
        <p:nvSpPr>
          <p:cNvPr id="178" name="Google Shape;178;p25"/>
          <p:cNvSpPr txBox="1"/>
          <p:nvPr/>
        </p:nvSpPr>
        <p:spPr>
          <a:xfrm rot="-5400000">
            <a:off x="-1158325" y="262605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600">
                <a:solidFill>
                  <a:schemeClr val="dk1"/>
                </a:solidFill>
              </a:rPr>
              <a:t>Photo by</a:t>
            </a:r>
            <a:r>
              <a:rPr lang="it" sz="600">
                <a:solidFill>
                  <a:schemeClr val="dk1"/>
                </a:solidFill>
                <a:uFill>
                  <a:noFill/>
                </a:uFill>
                <a:hlinkClick r:id="rId4">
                  <a:extLst>
                    <a:ext uri="{A12FA001-AC4F-418D-AE19-62706E023703}">
                      <ahyp:hlinkClr val="tx"/>
                    </a:ext>
                  </a:extLst>
                </a:hlinkClick>
              </a:rPr>
              <a:t> </a:t>
            </a:r>
            <a:r>
              <a:rPr lang="it" sz="600" u="sng">
                <a:solidFill>
                  <a:schemeClr val="hlink"/>
                </a:solidFill>
                <a:hlinkClick r:id="rId5"/>
              </a:rPr>
              <a:t>Jon Tyson</a:t>
            </a:r>
            <a:r>
              <a:rPr lang="it" sz="600">
                <a:solidFill>
                  <a:schemeClr val="dk1"/>
                </a:solidFill>
              </a:rPr>
              <a:t> on</a:t>
            </a:r>
            <a:r>
              <a:rPr lang="it" sz="600">
                <a:solidFill>
                  <a:schemeClr val="dk1"/>
                </a:solidFill>
                <a:uFill>
                  <a:noFill/>
                </a:uFill>
                <a:hlinkClick r:id="rId6">
                  <a:extLst>
                    <a:ext uri="{A12FA001-AC4F-418D-AE19-62706E023703}">
                      <ahyp:hlinkClr val="tx"/>
                    </a:ext>
                  </a:extLst>
                </a:hlinkClick>
              </a:rPr>
              <a:t> </a:t>
            </a:r>
            <a:r>
              <a:rPr lang="it" sz="600" u="sng">
                <a:solidFill>
                  <a:schemeClr val="hlink"/>
                </a:solidFill>
                <a:hlinkClick r:id="rId7"/>
              </a:rPr>
              <a:t>Unsplash</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nvSpPr>
        <p:spPr>
          <a:xfrm>
            <a:off x="625854" y="3173945"/>
            <a:ext cx="194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 sz="1400">
                <a:solidFill>
                  <a:schemeClr val="lt1"/>
                </a:solidFill>
                <a:latin typeface="Calibri"/>
                <a:ea typeface="Calibri"/>
                <a:cs typeface="Calibri"/>
                <a:sym typeface="Calibri"/>
              </a:rPr>
              <a:t>IMMAGINE</a:t>
            </a:r>
            <a:endParaRPr/>
          </a:p>
        </p:txBody>
      </p:sp>
      <p:sp>
        <p:nvSpPr>
          <p:cNvPr id="185" name="Google Shape;185;p26"/>
          <p:cNvSpPr txBox="1"/>
          <p:nvPr/>
        </p:nvSpPr>
        <p:spPr>
          <a:xfrm>
            <a:off x="4207402" y="1646412"/>
            <a:ext cx="194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 sz="1400">
                <a:solidFill>
                  <a:schemeClr val="lt1"/>
                </a:solidFill>
                <a:latin typeface="Calibri"/>
                <a:ea typeface="Calibri"/>
                <a:cs typeface="Calibri"/>
                <a:sym typeface="Calibri"/>
              </a:rPr>
              <a:t>IMMAGINE</a:t>
            </a:r>
            <a:endParaRPr/>
          </a:p>
        </p:txBody>
      </p:sp>
      <p:sp>
        <p:nvSpPr>
          <p:cNvPr id="186" name="Google Shape;186;p2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An important difference</a:t>
            </a:r>
            <a:endParaRPr/>
          </a:p>
        </p:txBody>
      </p:sp>
      <p:pic>
        <p:nvPicPr>
          <p:cNvPr id="187" name="Google Shape;187;p26"/>
          <p:cNvPicPr preferRelativeResize="0"/>
          <p:nvPr>
            <p:ph idx="2" type="pic"/>
          </p:nvPr>
        </p:nvPicPr>
        <p:blipFill rotWithShape="1">
          <a:blip r:embed="rId3">
            <a:alphaModFix/>
          </a:blip>
          <a:srcRect b="0" l="4857" r="4857" t="0"/>
          <a:stretch/>
        </p:blipFill>
        <p:spPr>
          <a:xfrm>
            <a:off x="5723830" y="1084144"/>
            <a:ext cx="3168599" cy="3509402"/>
          </a:xfrm>
          <a:prstGeom prst="rect">
            <a:avLst/>
          </a:prstGeom>
          <a:solidFill>
            <a:srgbClr val="D8D8D8"/>
          </a:solidFill>
          <a:ln>
            <a:noFill/>
          </a:ln>
        </p:spPr>
      </p:pic>
      <p:sp>
        <p:nvSpPr>
          <p:cNvPr id="188" name="Google Shape;188;p26"/>
          <p:cNvSpPr txBox="1"/>
          <p:nvPr>
            <p:ph idx="1" type="body"/>
          </p:nvPr>
        </p:nvSpPr>
        <p:spPr>
          <a:xfrm>
            <a:off x="750500" y="1348550"/>
            <a:ext cx="4722300" cy="3234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it" sz="1900">
                <a:solidFill>
                  <a:schemeClr val="accent1"/>
                </a:solidFill>
              </a:rPr>
              <a:t>Deposit:</a:t>
            </a:r>
            <a:r>
              <a:rPr lang="it" sz="1900"/>
              <a:t> upload a digital object (data, articles, …) on a platform that allows to correctly describe the object through medatada and that implements long-term preservation. </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b="1" lang="it" sz="1900">
                <a:solidFill>
                  <a:schemeClr val="accent1"/>
                </a:solidFill>
              </a:rPr>
              <a:t>Give access:</a:t>
            </a:r>
            <a:r>
              <a:rPr lang="it" sz="1900"/>
              <a:t> once the object has been deposited, the authors can choose the type of access that can be granted (open, restricted, closed, embargoed,…) and assigns a licence to reuse the contents (Creative Commons)</a:t>
            </a:r>
            <a:endParaRPr sz="1900"/>
          </a:p>
          <a:p>
            <a:pPr indent="0" lvl="0" marL="0" rtl="0" algn="l">
              <a:spcBef>
                <a:spcPts val="1000"/>
              </a:spcBef>
              <a:spcAft>
                <a:spcPts val="1200"/>
              </a:spcAft>
              <a:buNone/>
            </a:pPr>
            <a:r>
              <a:t/>
            </a:r>
            <a:endParaRPr/>
          </a:p>
        </p:txBody>
      </p:sp>
      <p:sp>
        <p:nvSpPr>
          <p:cNvPr id="189" name="Google Shape;189;p26"/>
          <p:cNvSpPr txBox="1"/>
          <p:nvPr/>
        </p:nvSpPr>
        <p:spPr>
          <a:xfrm rot="-5400000">
            <a:off x="7530925" y="238540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600">
                <a:solidFill>
                  <a:schemeClr val="dk1"/>
                </a:solidFill>
              </a:rPr>
              <a:t>Photo by</a:t>
            </a:r>
            <a:r>
              <a:rPr lang="it" sz="600">
                <a:solidFill>
                  <a:schemeClr val="dk1"/>
                </a:solidFill>
                <a:uFill>
                  <a:noFill/>
                </a:uFill>
                <a:hlinkClick r:id="rId4">
                  <a:extLst>
                    <a:ext uri="{A12FA001-AC4F-418D-AE19-62706E023703}">
                      <ahyp:hlinkClr val="tx"/>
                    </a:ext>
                  </a:extLst>
                </a:hlinkClick>
              </a:rPr>
              <a:t> </a:t>
            </a:r>
            <a:r>
              <a:rPr lang="it" sz="600" u="sng">
                <a:solidFill>
                  <a:schemeClr val="hlink"/>
                </a:solidFill>
                <a:hlinkClick r:id="rId5"/>
              </a:rPr>
              <a:t>Jason Dent</a:t>
            </a:r>
            <a:r>
              <a:rPr lang="it" sz="600">
                <a:solidFill>
                  <a:schemeClr val="dk1"/>
                </a:solidFill>
              </a:rPr>
              <a:t> on</a:t>
            </a:r>
            <a:r>
              <a:rPr lang="it" sz="600">
                <a:solidFill>
                  <a:schemeClr val="dk1"/>
                </a:solidFill>
                <a:uFill>
                  <a:noFill/>
                </a:uFill>
                <a:hlinkClick r:id="rId6">
                  <a:extLst>
                    <a:ext uri="{A12FA001-AC4F-418D-AE19-62706E023703}">
                      <ahyp:hlinkClr val="tx"/>
                    </a:ext>
                  </a:extLst>
                </a:hlinkClick>
              </a:rPr>
              <a:t> </a:t>
            </a:r>
            <a:r>
              <a:rPr lang="it" sz="600" u="sng">
                <a:solidFill>
                  <a:schemeClr val="hlink"/>
                </a:solidFill>
                <a:hlinkClick r:id="rId7"/>
              </a:rPr>
              <a:t>Unsplash</a:t>
            </a:r>
            <a:endParaRPr sz="900"/>
          </a:p>
        </p:txBody>
      </p:sp>
      <p:pic>
        <p:nvPicPr>
          <p:cNvPr id="190" name="Google Shape;190;p26"/>
          <p:cNvPicPr preferRelativeResize="0"/>
          <p:nvPr/>
        </p:nvPicPr>
        <p:blipFill>
          <a:blip r:embed="rId8">
            <a:alphaModFix/>
          </a:blip>
          <a:stretch>
            <a:fillRect/>
          </a:stretch>
        </p:blipFill>
        <p:spPr>
          <a:xfrm>
            <a:off x="170800" y="1603100"/>
            <a:ext cx="579700" cy="579700"/>
          </a:xfrm>
          <a:prstGeom prst="rect">
            <a:avLst/>
          </a:prstGeom>
          <a:noFill/>
          <a:ln>
            <a:noFill/>
          </a:ln>
        </p:spPr>
      </p:pic>
      <p:pic>
        <p:nvPicPr>
          <p:cNvPr id="191" name="Google Shape;191;p26"/>
          <p:cNvPicPr preferRelativeResize="0"/>
          <p:nvPr/>
        </p:nvPicPr>
        <p:blipFill>
          <a:blip r:embed="rId9">
            <a:alphaModFix/>
          </a:blip>
          <a:stretch>
            <a:fillRect/>
          </a:stretch>
        </p:blipFill>
        <p:spPr>
          <a:xfrm>
            <a:off x="170800" y="2883825"/>
            <a:ext cx="579700" cy="57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400"/>
              <a:buFont typeface="Calibri"/>
              <a:buNone/>
            </a:pPr>
            <a:r>
              <a:rPr lang="it"/>
              <a:t>Access Right: Open Access</a:t>
            </a:r>
            <a:endParaRPr/>
          </a:p>
        </p:txBody>
      </p:sp>
      <p:pic>
        <p:nvPicPr>
          <p:cNvPr id="198" name="Google Shape;198;p27"/>
          <p:cNvPicPr preferRelativeResize="0"/>
          <p:nvPr/>
        </p:nvPicPr>
        <p:blipFill>
          <a:blip r:embed="rId3">
            <a:alphaModFix/>
          </a:blip>
          <a:stretch>
            <a:fillRect/>
          </a:stretch>
        </p:blipFill>
        <p:spPr>
          <a:xfrm>
            <a:off x="536700" y="1142626"/>
            <a:ext cx="8070599" cy="2388025"/>
          </a:xfrm>
          <a:prstGeom prst="rect">
            <a:avLst/>
          </a:prstGeom>
          <a:noFill/>
          <a:ln>
            <a:noFill/>
          </a:ln>
        </p:spPr>
      </p:pic>
      <p:sp>
        <p:nvSpPr>
          <p:cNvPr id="199" name="Google Shape;199;p27"/>
          <p:cNvSpPr txBox="1"/>
          <p:nvPr/>
        </p:nvSpPr>
        <p:spPr>
          <a:xfrm>
            <a:off x="1132500" y="4103525"/>
            <a:ext cx="64293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it" sz="1800">
                <a:solidFill>
                  <a:schemeClr val="lt1"/>
                </a:solidFill>
                <a:highlight>
                  <a:schemeClr val="dk1"/>
                </a:highlight>
                <a:latin typeface="Calibri"/>
                <a:ea typeface="Calibri"/>
                <a:cs typeface="Calibri"/>
                <a:sym typeface="Calibri"/>
              </a:rPr>
              <a:t>This should be the default access right</a:t>
            </a:r>
            <a:endParaRPr sz="1800">
              <a:solidFill>
                <a:schemeClr val="lt1"/>
              </a:solidFill>
              <a:highlight>
                <a:schemeClr val="dk1"/>
              </a:highlight>
              <a:latin typeface="Calibri"/>
              <a:ea typeface="Calibri"/>
              <a:cs typeface="Calibri"/>
              <a:sym typeface="Calibri"/>
            </a:endParaRPr>
          </a:p>
          <a:p>
            <a:pPr indent="0" lvl="0" marL="0" rtl="0" algn="ctr">
              <a:lnSpc>
                <a:spcPct val="115000"/>
              </a:lnSpc>
              <a:spcBef>
                <a:spcPts val="0"/>
              </a:spcBef>
              <a:spcAft>
                <a:spcPts val="0"/>
              </a:spcAft>
              <a:buNone/>
            </a:pPr>
            <a:r>
              <a:rPr lang="it" sz="1800">
                <a:solidFill>
                  <a:schemeClr val="lt1"/>
                </a:solidFill>
                <a:highlight>
                  <a:schemeClr val="dk1"/>
                </a:highlight>
                <a:latin typeface="Calibri"/>
                <a:ea typeface="Calibri"/>
                <a:cs typeface="Calibri"/>
                <a:sym typeface="Calibri"/>
              </a:rPr>
              <a:t>Always assign a licence for reuse</a:t>
            </a:r>
            <a:endParaRPr>
              <a:highlight>
                <a:schemeClr val="dk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