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Poppins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Poppins SemiBold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2" Type="http://schemas.openxmlformats.org/officeDocument/2006/relationships/font" Target="fonts/PoppinsSemiBold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44" Type="http://schemas.openxmlformats.org/officeDocument/2006/relationships/font" Target="fonts/PoppinsSemiBold-italic.fntdata"/><Relationship Id="rId21" Type="http://schemas.openxmlformats.org/officeDocument/2006/relationships/slide" Target="slides/slide16.xml"/><Relationship Id="rId43" Type="http://schemas.openxmlformats.org/officeDocument/2006/relationships/font" Target="fonts/PoppinsSemiBold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Poppins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Poppins-bold.fntdata"/><Relationship Id="rId12" Type="http://schemas.openxmlformats.org/officeDocument/2006/relationships/slide" Target="slides/slide7.xml"/><Relationship Id="rId34" Type="http://schemas.openxmlformats.org/officeDocument/2006/relationships/font" Target="fonts/Poppins-regular.fntdata"/><Relationship Id="rId15" Type="http://schemas.openxmlformats.org/officeDocument/2006/relationships/slide" Target="slides/slide10.xml"/><Relationship Id="rId37" Type="http://schemas.openxmlformats.org/officeDocument/2006/relationships/font" Target="fonts/Poppins-boldItalic.fntdata"/><Relationship Id="rId14" Type="http://schemas.openxmlformats.org/officeDocument/2006/relationships/slide" Target="slides/slide9.xml"/><Relationship Id="rId36" Type="http://schemas.openxmlformats.org/officeDocument/2006/relationships/font" Target="fonts/Poppins-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0c56d53d8_2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0c56d53d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0768af8d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0768af8d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0768af8d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0768af8d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0768af8d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0768af8d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0768af8d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0768af8d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0768af8d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0768af8d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0768af8d7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0768af8d7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0768af8d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0768af8d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0768af8d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0768af8d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0768af8d7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00768af8d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0768af8d7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0768af8d7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0768af8d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0768af8d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895c695c5_0_13:notes"/>
          <p:cNvSpPr/>
          <p:nvPr>
            <p:ph idx="2" type="sldImg"/>
          </p:nvPr>
        </p:nvSpPr>
        <p:spPr>
          <a:xfrm>
            <a:off x="92741" y="686311"/>
            <a:ext cx="66726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f895c695c5_0_13:notes"/>
          <p:cNvSpPr txBox="1"/>
          <p:nvPr>
            <p:ph idx="1" type="body"/>
          </p:nvPr>
        </p:nvSpPr>
        <p:spPr>
          <a:xfrm>
            <a:off x="685963" y="4342743"/>
            <a:ext cx="54861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f895c695c5_0_13:notes"/>
          <p:cNvSpPr txBox="1"/>
          <p:nvPr>
            <p:ph idx="12" type="sldNum"/>
          </p:nvPr>
        </p:nvSpPr>
        <p:spPr>
          <a:xfrm>
            <a:off x="3883916" y="8685486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0768af8d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0768af8d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0768af8d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0768af8d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 	 	 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Restare al di fuori del mondo dell’Open Science vorrà dire molto presto doversi adattare a obblighi, prassi, parametri, richieste, buone pratiche eccetera. Le istituzioni di ricerca non possono farsi trovare impreparate e in questo momento possono sfruttare un ruolo strategico di indirizzo e supporto sia per i propri ricercatori sia a livello nazionale, contribuendo a costruire il mondo della scienza aperta invece di rincorrerlo a cose fatte.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0768af8d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0768af8d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0768af8d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0768af8d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768af8d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768af8d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Formare, all’interno dell’istituzione, un gruppo di lavoro che comprenda rappresentanti di governance, ufficio legale e di supporto alla ricerca, ricercatori, ufficio tecnico informatico, biblioteca. Questo gruppo avrà il compito di definire, applicare e monitorare la strategia per l’open science.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0768af8d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0768af8d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0768af8d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0768af8d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area science park">
  <p:cSld name="6_area science par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13"/>
          <p:cNvSpPr/>
          <p:nvPr>
            <p:ph idx="2" type="pic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7" name="Google Shape;87;p13"/>
          <p:cNvSpPr/>
          <p:nvPr>
            <p:ph idx="3" type="pic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13"/>
          <p:cNvSpPr/>
          <p:nvPr>
            <p:ph idx="4" type="pic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rea science park">
  <p:cSld name="3_area science par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rea science park">
  <p:cSld name="2_area science par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5"/>
          <p:cNvSpPr/>
          <p:nvPr>
            <p:ph idx="2" type="pic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zato 1">
  <p:cSld name="CUSTOM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">
  <p:cSld name="SECTION_HEADER_1">
    <p:bg>
      <p:bgPr>
        <a:solidFill>
          <a:schemeClr val="accent4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area science park">
  <p:cSld name="8_area science par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672285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18"/>
          <p:cNvSpPr/>
          <p:nvPr>
            <p:ph idx="2" type="pic"/>
          </p:nvPr>
        </p:nvSpPr>
        <p:spPr>
          <a:xfrm>
            <a:off x="253008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area science park">
  <p:cSld name="7_area science par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9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19"/>
          <p:cNvSpPr/>
          <p:nvPr>
            <p:ph idx="2" type="pic"/>
          </p:nvPr>
        </p:nvSpPr>
        <p:spPr>
          <a:xfrm>
            <a:off x="4355976" y="2859782"/>
            <a:ext cx="4508100" cy="1501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0" name="Google Shape;110;p19"/>
          <p:cNvSpPr/>
          <p:nvPr>
            <p:ph idx="3" type="pic"/>
          </p:nvPr>
        </p:nvSpPr>
        <p:spPr>
          <a:xfrm>
            <a:off x="4355976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1" name="Google Shape;111;p19"/>
          <p:cNvSpPr/>
          <p:nvPr>
            <p:ph idx="4" type="pic"/>
          </p:nvPr>
        </p:nvSpPr>
        <p:spPr>
          <a:xfrm>
            <a:off x="240478" y="1327873"/>
            <a:ext cx="4004700" cy="303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2" name="Google Shape;112;p19"/>
          <p:cNvSpPr/>
          <p:nvPr>
            <p:ph idx="5" type="pic"/>
          </p:nvPr>
        </p:nvSpPr>
        <p:spPr>
          <a:xfrm>
            <a:off x="5891044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3" name="Google Shape;113;p19"/>
          <p:cNvSpPr/>
          <p:nvPr>
            <p:ph idx="6" type="pic"/>
          </p:nvPr>
        </p:nvSpPr>
        <p:spPr>
          <a:xfrm>
            <a:off x="7426112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hyperlink" Target="https://pixabay.com/users/myrfa-3126475/?utm_source=link-attribution&amp;utm_medium=referral&amp;utm_campaign=image&amp;utm_content=1614223" TargetMode="External"/><Relationship Id="rId5" Type="http://schemas.openxmlformats.org/officeDocument/2006/relationships/hyperlink" Target="https://pixabay.com/?utm_source=link-attribution&amp;utm_medium=referral&amp;utm_campaign=image&amp;utm_content=1614223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hyperlink" Target="https://unsplash.com/@micheile?utm_source=unsplash&amp;utm_medium=referral&amp;utm_content=creditCopyText" TargetMode="External"/><Relationship Id="rId5" Type="http://schemas.openxmlformats.org/officeDocument/2006/relationships/hyperlink" Target="https://unsplash.com/@micheile?utm_source=unsplash&amp;utm_medium=referral&amp;utm_content=creditCopyText" TargetMode="External"/><Relationship Id="rId6" Type="http://schemas.openxmlformats.org/officeDocument/2006/relationships/hyperlink" Target="https://unsplash.com/s/photos/money?utm_source=unsplash&amp;utm_medium=referral&amp;utm_content=creditCopyText" TargetMode="External"/><Relationship Id="rId7" Type="http://schemas.openxmlformats.org/officeDocument/2006/relationships/hyperlink" Target="https://unsplash.com/s/photos/money?utm_source=unsplash&amp;utm_medium=referral&amp;utm_content=creditCopyText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unsplash.com/@haupes?utm_source=unsplash&amp;utm_medium=referral&amp;utm_content=creditCopyText" TargetMode="External"/><Relationship Id="rId4" Type="http://schemas.openxmlformats.org/officeDocument/2006/relationships/hyperlink" Target="https://unsplash.com/s/photos/tools?utm_source=unsplash&amp;utm_medium=referral&amp;utm_content=creditCopyText" TargetMode="External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hyperlink" Target="https://unsplash.com/@jamessutton_photography?utm_source=unsplash&amp;utm_medium=referral&amp;utm_content=creditCopyText" TargetMode="External"/><Relationship Id="rId5" Type="http://schemas.openxmlformats.org/officeDocument/2006/relationships/hyperlink" Target="https://unsplash.com/@jamessutton_photography?utm_source=unsplash&amp;utm_medium=referral&amp;utm_content=creditCopyText" TargetMode="External"/><Relationship Id="rId6" Type="http://schemas.openxmlformats.org/officeDocument/2006/relationships/hyperlink" Target="https://unsplash.com/s/photos/open-access-policy?utm_source=unsplash&amp;utm_medium=referral&amp;utm_content=creditCopyText" TargetMode="External"/><Relationship Id="rId7" Type="http://schemas.openxmlformats.org/officeDocument/2006/relationships/hyperlink" Target="https://unsplash.com/s/photos/open-access-policy?utm_source=unsplash&amp;utm_medium=referral&amp;utm_content=creditCopyTex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hyperlink" Target="https://www.unisi.it/sites/default/files/albo_pretorio/allegati/Unisi_Policy%20Accesso%20Aperto_18102021.pdf" TargetMode="External"/><Relationship Id="rId7" Type="http://schemas.openxmlformats.org/officeDocument/2006/relationships/hyperlink" Target="https://www.unisi.it/sites/default/files/Policy_Ateneo_Repository.pdf" TargetMode="External"/><Relationship Id="rId8" Type="http://schemas.openxmlformats.org/officeDocument/2006/relationships/hyperlink" Target="https://www.unisi.it/sites/default/files/Linee_guida_Policy_Ateneo_Repository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i.org/10.5281/zenodo.2579629" TargetMode="External"/><Relationship Id="rId4" Type="http://schemas.openxmlformats.org/officeDocument/2006/relationships/hyperlink" Target="https://doi.org/10.5281/zenodo.2578044" TargetMode="External"/><Relationship Id="rId5" Type="http://schemas.openxmlformats.org/officeDocument/2006/relationships/hyperlink" Target="http://wikimedia.sp.unipi.it/images/RDMpolicyresearchdata27_03_2017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menti.com/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hyperlink" Target="https://unsplash.com/@ananya94?utm_source=unsplash&amp;utm_medium=referral&amp;utm_content=creditCopyText" TargetMode="External"/><Relationship Id="rId5" Type="http://schemas.openxmlformats.org/officeDocument/2006/relationships/hyperlink" Target="https://unsplash.com/s/photos/baloon?utm_source=unsplash&amp;utm_medium=referral&amp;utm_content=creditCopyTex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hyperlink" Target="https://unsplash.com/@kaleidico?utm_source=unsplash&amp;utm_medium=referral&amp;utm_content=creditCopyText" TargetMode="External"/><Relationship Id="rId5" Type="http://schemas.openxmlformats.org/officeDocument/2006/relationships/hyperlink" Target="https://unsplash.com/s/photos/strategy?utm_source=unsplash&amp;utm_medium=referral&amp;utm_content=creditCopyTex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hyperlink" Target="https://unsplash.com/@marvelous?utm_source=unsplash&amp;utm_medium=referral&amp;utm_content=creditCopyText" TargetMode="External"/><Relationship Id="rId5" Type="http://schemas.openxmlformats.org/officeDocument/2006/relationships/hyperlink" Target="https://unsplash.com/s/photos/working-group?utm_source=unsplash&amp;utm_medium=referral&amp;utm_content=creditCopyTex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hyperlink" Target="https://unsplash.com/@headwayio?utm_source=unsplash&amp;utm_medium=referral&amp;utm_content=creditCopyText" TargetMode="External"/><Relationship Id="rId5" Type="http://schemas.openxmlformats.org/officeDocument/2006/relationships/hyperlink" Target="https://unsplash.com/s/photos/working-group?utm_source=unsplash&amp;utm_medium=referral&amp;utm_content=creditCopyText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hyperlink" Target="https://unsplash.com/@wesleyphotography?utm_source=unsplash&amp;utm_medium=referral&amp;utm_content=creditCopyText" TargetMode="External"/><Relationship Id="rId5" Type="http://schemas.openxmlformats.org/officeDocument/2006/relationships/hyperlink" Target="https://unsplash.com/s/photos/legal-framework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425" y="-510450"/>
            <a:ext cx="9196426" cy="56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type="ctrTitle"/>
          </p:nvPr>
        </p:nvSpPr>
        <p:spPr>
          <a:xfrm>
            <a:off x="727950" y="150820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accent3"/>
                </a:solidFill>
                <a:highlight>
                  <a:schemeClr val="lt1"/>
                </a:highlight>
              </a:rPr>
              <a:t>Open Science </a:t>
            </a:r>
            <a:endParaRPr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accent3"/>
                </a:solidFill>
                <a:highlight>
                  <a:schemeClr val="lt1"/>
                </a:highlight>
              </a:rPr>
              <a:t>in research projects</a:t>
            </a:r>
            <a:endParaRPr>
              <a:solidFill>
                <a:schemeClr val="accent3"/>
              </a:solidFill>
              <a:highlight>
                <a:schemeClr val="lt1"/>
              </a:highlight>
            </a:endParaRPr>
          </a:p>
        </p:txBody>
      </p:sp>
      <p:sp>
        <p:nvSpPr>
          <p:cNvPr id="120" name="Google Shape;120;p20"/>
          <p:cNvSpPr txBox="1"/>
          <p:nvPr>
            <p:ph idx="1" type="subTitle"/>
          </p:nvPr>
        </p:nvSpPr>
        <p:spPr>
          <a:xfrm>
            <a:off x="805825" y="3325300"/>
            <a:ext cx="7688100" cy="14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accent3"/>
                </a:solidFill>
                <a:highlight>
                  <a:schemeClr val="lt1"/>
                </a:highlight>
              </a:rPr>
              <a:t>More better, Open Science</a:t>
            </a: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accent3"/>
                </a:solidFill>
                <a:highlight>
                  <a:schemeClr val="lt1"/>
                </a:highlight>
              </a:rPr>
              <a:t>module 2.5</a:t>
            </a: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3151500" y="4132500"/>
            <a:ext cx="6419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Gina Pavone        </a:t>
            </a:r>
            <a:r>
              <a:rPr lang="it" sz="12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0000-0003-0087-2151</a:t>
            </a:r>
            <a:endParaRPr sz="12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Emma Lazzeri      </a:t>
            </a:r>
            <a:r>
              <a:rPr lang="it" sz="12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0000-0003-0506-046X </a:t>
            </a:r>
            <a:endParaRPr sz="12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8 November 2021</a:t>
            </a:r>
            <a:endParaRPr sz="15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026" y="4148725"/>
            <a:ext cx="214326" cy="2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826" y="4377325"/>
            <a:ext cx="214326" cy="2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425" y="4533900"/>
            <a:ext cx="169545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3824675" y="1236550"/>
            <a:ext cx="5228400" cy="349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lang="it"/>
              <a:t>Outside the institution</a:t>
            </a:r>
            <a:r>
              <a:rPr lang="it"/>
              <a:t>: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European Commission recommendations 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European legislation on related topics (copyright, GDPR, etc.)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National legislation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Within the institution</a:t>
            </a:r>
            <a:r>
              <a:rPr lang="it"/>
              <a:t>: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Policies and guidelines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Staff rights and obligations on research results</a:t>
            </a:r>
            <a:endParaRPr/>
          </a:p>
        </p:txBody>
      </p:sp>
      <p:sp>
        <p:nvSpPr>
          <p:cNvPr id="192" name="Google Shape;192;p29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Regulations and legal framework</a:t>
            </a:r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215525"/>
            <a:ext cx="3367474" cy="2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/>
        </p:nvSpPr>
        <p:spPr>
          <a:xfrm>
            <a:off x="172775" y="4245950"/>
            <a:ext cx="734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191B26"/>
                </a:solidFill>
              </a:rPr>
              <a:t>Image by </a:t>
            </a:r>
            <a:r>
              <a:rPr lang="it" sz="800" u="sng">
                <a:solidFill>
                  <a:srgbClr val="191B2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Ag Ku</a:t>
            </a:r>
            <a:r>
              <a:rPr lang="it" sz="800">
                <a:solidFill>
                  <a:srgbClr val="191B26"/>
                </a:solidFill>
              </a:rPr>
              <a:t> from </a:t>
            </a:r>
            <a:r>
              <a:rPr lang="it" sz="800" u="sng">
                <a:solidFill>
                  <a:srgbClr val="191B2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</a:t>
            </a:r>
            <a:r>
              <a:rPr lang="it" sz="800">
                <a:solidFill>
                  <a:srgbClr val="191B26"/>
                </a:solidFill>
              </a:rPr>
              <a:t> 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731325" y="5921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Identify funding mandates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1279700"/>
            <a:ext cx="5568461" cy="37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6618175" y="4822075"/>
            <a:ext cx="293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</a:rPr>
              <a:t>Photo by</a:t>
            </a:r>
            <a:r>
              <a:rPr lang="it" sz="800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it" sz="8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Visual Stories || Micheile</a:t>
            </a:r>
            <a:r>
              <a:rPr lang="it" sz="800">
                <a:solidFill>
                  <a:schemeClr val="accent1"/>
                </a:solidFill>
              </a:rPr>
              <a:t> on</a:t>
            </a:r>
            <a:r>
              <a:rPr lang="it" sz="800">
                <a:solidFill>
                  <a:schemeClr val="accen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it" sz="8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148650" y="1376100"/>
            <a:ext cx="2839200" cy="45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		 	 	 	European: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H2020, Horizon Europe etc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Italian: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Ministries, regions,  private funds and so 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International: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I.e. Wellcome Trust, National Institute of Health etc.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Orgs promoting </a:t>
            </a:r>
            <a:r>
              <a:rPr lang="it">
                <a:latin typeface="Lato"/>
                <a:ea typeface="Lato"/>
                <a:cs typeface="Lato"/>
                <a:sym typeface="Lato"/>
              </a:rPr>
              <a:t>CoalitionS, PlanS and similar OS initiatives.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					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				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			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		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</a:t>
            </a:r>
            <a:r>
              <a:rPr lang="it"/>
              <a:t>dentify the right tools</a:t>
            </a:r>
            <a:endParaRPr/>
          </a:p>
        </p:txBody>
      </p:sp>
      <p:sp>
        <p:nvSpPr>
          <p:cNvPr id="208" name="Google Shape;208;p31"/>
          <p:cNvSpPr txBox="1"/>
          <p:nvPr/>
        </p:nvSpPr>
        <p:spPr>
          <a:xfrm rot="-5400000">
            <a:off x="7327050" y="3402375"/>
            <a:ext cx="293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800" u="sng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Haupes</a:t>
            </a:r>
            <a:r>
              <a:rPr lang="it" sz="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800" u="sng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8050" y="0"/>
            <a:ext cx="40528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 apply the policy: repository, DMP tools, etc.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251525" y="1084148"/>
            <a:ext cx="8640900" cy="50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spcBef>
                <a:spcPts val="1000"/>
              </a:spcBef>
              <a:spcAft>
                <a:spcPts val="1200"/>
              </a:spcAft>
              <a:buNone/>
            </a:pPr>
            <a:r>
              <a:rPr lang="it"/>
              <a:t>Create an internal support mechanism and provide an information and training campaign within the institution for research staff and more at large for all the figures involved.</a:t>
            </a:r>
            <a:endParaRPr/>
          </a:p>
        </p:txBody>
      </p:sp>
      <p:sp>
        <p:nvSpPr>
          <p:cNvPr id="216" name="Google Shape;216;p32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Support and training</a:t>
            </a:r>
            <a:endParaRPr/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2314575"/>
            <a:ext cx="2589000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535150" y="4527075"/>
            <a:ext cx="18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How to do OA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925" y="2179100"/>
            <a:ext cx="2513999" cy="22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3354550" y="4450875"/>
            <a:ext cx="18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Use of the repository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775" y="2179100"/>
            <a:ext cx="2217900" cy="22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/>
        </p:nvSpPr>
        <p:spPr>
          <a:xfrm>
            <a:off x="6707350" y="4374675"/>
            <a:ext cx="18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Lato"/>
                <a:ea typeface="Lato"/>
                <a:cs typeface="Lato"/>
                <a:sym typeface="Lato"/>
              </a:rPr>
              <a:t>Tools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Create the institutional policy on Open Science</a:t>
            </a:r>
            <a:endParaRPr/>
          </a:p>
        </p:txBody>
      </p:sp>
      <p:sp>
        <p:nvSpPr>
          <p:cNvPr id="228" name="Google Shape;228;p33"/>
          <p:cNvSpPr txBox="1"/>
          <p:nvPr>
            <p:ph idx="1" type="subTitle"/>
          </p:nvPr>
        </p:nvSpPr>
        <p:spPr>
          <a:xfrm>
            <a:off x="724950" y="3161525"/>
            <a:ext cx="3300900" cy="1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Regulate Open Access on literature and data, provide guidelines and update regularly </a:t>
            </a:r>
            <a:endParaRPr/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275" y="0"/>
            <a:ext cx="38089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/>
          <p:nvPr/>
        </p:nvSpPr>
        <p:spPr>
          <a:xfrm rot="-5400000">
            <a:off x="7388150" y="3790350"/>
            <a:ext cx="238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accent1"/>
                </a:solidFill>
              </a:rPr>
              <a:t>Photo by</a:t>
            </a:r>
            <a:r>
              <a:rPr lang="it" sz="900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it" sz="9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James Sutton</a:t>
            </a:r>
            <a:r>
              <a:rPr lang="it" sz="900">
                <a:solidFill>
                  <a:schemeClr val="accent1"/>
                </a:solidFill>
              </a:rPr>
              <a:t> on</a:t>
            </a:r>
            <a:r>
              <a:rPr lang="it" sz="900">
                <a:solidFill>
                  <a:schemeClr val="accen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it" sz="9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9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1200"/>
              </a:spcAft>
              <a:buNone/>
            </a:pPr>
            <a:r>
              <a:rPr lang="it"/>
              <a:t>The University of Siena has already developed a policy for literature, which and has recently been updated for data, and provides guidelines for deposit in the institutional repository</a:t>
            </a:r>
            <a:endParaRPr/>
          </a:p>
        </p:txBody>
      </p:sp>
      <p:sp>
        <p:nvSpPr>
          <p:cNvPr id="236" name="Google Shape;236;p34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University of Siena already has OA policy and guidelines</a:t>
            </a:r>
            <a:endParaRPr/>
          </a:p>
        </p:txBody>
      </p:sp>
      <p:pic>
        <p:nvPicPr>
          <p:cNvPr id="237" name="Google Shape;23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171" r="6162" t="0"/>
          <a:stretch/>
        </p:blipFill>
        <p:spPr>
          <a:xfrm>
            <a:off x="6300192" y="2143186"/>
            <a:ext cx="2589000" cy="2217900"/>
          </a:xfrm>
          <a:prstGeom prst="rect">
            <a:avLst/>
          </a:prstGeom>
        </p:spPr>
      </p:pic>
      <p:pic>
        <p:nvPicPr>
          <p:cNvPr id="238" name="Google Shape;238;p3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6224" r="6224" t="0"/>
          <a:stretch/>
        </p:blipFill>
        <p:spPr>
          <a:xfrm>
            <a:off x="3270335" y="2143186"/>
            <a:ext cx="2589000" cy="2217900"/>
          </a:xfrm>
          <a:prstGeom prst="rect">
            <a:avLst/>
          </a:prstGeom>
        </p:spPr>
      </p:pic>
      <p:pic>
        <p:nvPicPr>
          <p:cNvPr id="239" name="Google Shape;239;p3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2703" r="24785" t="0"/>
          <a:stretch/>
        </p:blipFill>
        <p:spPr>
          <a:xfrm>
            <a:off x="240478" y="2143186"/>
            <a:ext cx="2589000" cy="2217899"/>
          </a:xfrm>
          <a:prstGeom prst="rect">
            <a:avLst/>
          </a:prstGeom>
        </p:spPr>
      </p:pic>
      <p:sp>
        <p:nvSpPr>
          <p:cNvPr id="240" name="Google Shape;240;p34"/>
          <p:cNvSpPr txBox="1"/>
          <p:nvPr/>
        </p:nvSpPr>
        <p:spPr>
          <a:xfrm>
            <a:off x="283075" y="4477850"/>
            <a:ext cx="25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Data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3254875" y="4477850"/>
            <a:ext cx="25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Literature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6302875" y="4477850"/>
            <a:ext cx="25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Guidelines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idx="2" type="body"/>
          </p:nvPr>
        </p:nvSpPr>
        <p:spPr>
          <a:xfrm>
            <a:off x="5174225" y="657225"/>
            <a:ext cx="3672600" cy="47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OpenAIRE </a:t>
            </a:r>
            <a:r>
              <a:rPr lang="it" sz="1800">
                <a:highlight>
                  <a:srgbClr val="FFFFFF"/>
                </a:highlight>
              </a:rPr>
              <a:t>model Policy</a:t>
            </a:r>
            <a:r>
              <a:rPr b="1" lang="it" sz="1800">
                <a:highlight>
                  <a:srgbClr val="FFFFFF"/>
                </a:highlight>
              </a:rPr>
              <a:t> </a:t>
            </a:r>
            <a:r>
              <a:rPr lang="it" sz="1800">
                <a:highlight>
                  <a:srgbClr val="FFFFFF"/>
                </a:highlight>
              </a:rPr>
              <a:t>(</a:t>
            </a:r>
            <a:r>
              <a:rPr b="1" lang="it" sz="1800">
                <a:highlight>
                  <a:srgbClr val="FFFFFF"/>
                </a:highlight>
              </a:rPr>
              <a:t>literature and data</a:t>
            </a:r>
            <a:r>
              <a:rPr lang="it" sz="1800">
                <a:highlight>
                  <a:srgbClr val="FFFFFF"/>
                </a:highlight>
              </a:rPr>
              <a:t>)  on Open Science for Research Performing Organisations (RPOs): </a:t>
            </a:r>
            <a:r>
              <a:rPr lang="it" sz="1800">
                <a:solidFill>
                  <a:srgbClr val="2D72D6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10.5281/zenodo.2579629</a:t>
            </a:r>
            <a:r>
              <a:rPr lang="it" sz="1800">
                <a:solidFill>
                  <a:srgbClr val="2D72D6"/>
                </a:solidFill>
                <a:highlight>
                  <a:srgbClr val="FFFFFF"/>
                </a:highlight>
              </a:rPr>
              <a:t> </a:t>
            </a:r>
            <a:endParaRPr sz="1800">
              <a:solidFill>
                <a:srgbClr val="2D72D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333333"/>
                </a:solidFill>
              </a:rPr>
              <a:t>OpenAIRE checklist for Research Performing Organisations (RPOs): </a:t>
            </a:r>
            <a:r>
              <a:rPr lang="it" sz="1800">
                <a:solidFill>
                  <a:srgbClr val="2D72D6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10.5281/zenodo.2578044</a:t>
            </a:r>
            <a:endParaRPr sz="1800">
              <a:solidFill>
                <a:srgbClr val="2D72D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lang="it" sz="1800"/>
              <a:t>IOSSG model  policy (</a:t>
            </a:r>
            <a:r>
              <a:rPr b="1" lang="it" sz="1800"/>
              <a:t>data</a:t>
            </a:r>
            <a:r>
              <a:rPr lang="it" sz="1800"/>
              <a:t>):</a:t>
            </a:r>
            <a:r>
              <a:rPr lang="it" sz="1800" u="sng">
                <a:solidFill>
                  <a:schemeClr val="hlink"/>
                </a:solidFill>
                <a:hlinkClick r:id="rId5"/>
              </a:rPr>
              <a:t>http://wikimedia.sp.unipi.it/images/RDMpolicyresearchdata27_03_2017.pdf</a:t>
            </a:r>
            <a:r>
              <a:rPr lang="it" sz="1800"/>
              <a:t> </a:t>
            </a:r>
            <a:endParaRPr sz="1800"/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D72D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8" name="Google Shape;248;p35"/>
          <p:cNvSpPr txBox="1"/>
          <p:nvPr>
            <p:ph type="title"/>
          </p:nvPr>
        </p:nvSpPr>
        <p:spPr>
          <a:xfrm>
            <a:off x="730000" y="1471050"/>
            <a:ext cx="3300900" cy="13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Policy models</a:t>
            </a:r>
            <a:endParaRPr/>
          </a:p>
        </p:txBody>
      </p:sp>
      <p:sp>
        <p:nvSpPr>
          <p:cNvPr id="249" name="Google Shape;249;p3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/>
              <a:t>There are policy models that include both data and literature, or data-specific ones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>
            <p:ph type="title"/>
          </p:nvPr>
        </p:nvSpPr>
        <p:spPr>
          <a:xfrm>
            <a:off x="118200" y="-34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Monitor compliance</a:t>
            </a:r>
            <a:endParaRPr/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3">
            <a:alphaModFix/>
          </a:blip>
          <a:srcRect b="10992" l="0" r="0" t="0"/>
          <a:stretch/>
        </p:blipFill>
        <p:spPr>
          <a:xfrm>
            <a:off x="0" y="1144825"/>
            <a:ext cx="9144003" cy="430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/>
        </p:nvSpPr>
        <p:spPr>
          <a:xfrm>
            <a:off x="121925" y="617225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Monitoring helps revise institutional policy and strategy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775" y="0"/>
            <a:ext cx="919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7"/>
          <p:cNvSpPr txBox="1"/>
          <p:nvPr>
            <p:ph idx="1" type="body"/>
          </p:nvPr>
        </p:nvSpPr>
        <p:spPr>
          <a:xfrm>
            <a:off x="296325" y="4303976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highlight>
                  <a:schemeClr val="accent3"/>
                </a:highlight>
              </a:rPr>
              <a:t>Step-by-step process</a:t>
            </a:r>
            <a:endParaRPr sz="18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5580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281300" y="2174550"/>
            <a:ext cx="3623400" cy="21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highlight>
                  <a:schemeClr val="accent3"/>
                </a:highlight>
              </a:rPr>
              <a:t>Start now to produce reuse and impact to show in the coming years! </a:t>
            </a:r>
            <a:endParaRPr sz="2400">
              <a:solidFill>
                <a:schemeClr val="lt1"/>
              </a:solidFill>
              <a:highlight>
                <a:schemeClr val="accent3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200"/>
            <a:ext cx="91524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>
            <p:ph idx="4294967295" type="title"/>
          </p:nvPr>
        </p:nvSpPr>
        <p:spPr>
          <a:xfrm>
            <a:off x="4405825" y="942475"/>
            <a:ext cx="4240500" cy="20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accent1"/>
                </a:solidFill>
              </a:rPr>
              <a:t>How to build an institutional strategy on Open Science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118900" y="4781550"/>
            <a:ext cx="734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Image by jplenio from Pixabay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3300">
                <a:solidFill>
                  <a:srgbClr val="31313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Interact with mentimeter</a:t>
            </a:r>
            <a:endParaRPr b="0" sz="3300">
              <a:solidFill>
                <a:srgbClr val="31313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9"/>
          <p:cNvSpPr txBox="1"/>
          <p:nvPr>
            <p:ph idx="1" type="subTitle"/>
          </p:nvPr>
        </p:nvSpPr>
        <p:spPr>
          <a:xfrm>
            <a:off x="729627" y="241935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Please go to </a:t>
            </a:r>
            <a:r>
              <a:rPr b="1" lang="it" sz="20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www.menti.com</a:t>
            </a: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 and insert code: </a:t>
            </a: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2641 3958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use your mobile/tablet to scan the QR code</a:t>
            </a:r>
            <a:endParaRPr sz="2000"/>
          </a:p>
        </p:txBody>
      </p:sp>
      <p:pic>
        <p:nvPicPr>
          <p:cNvPr id="276" name="Google Shape;2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975" y="3080575"/>
            <a:ext cx="1851549" cy="18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5963" l="0" r="0" t="3267"/>
          <a:stretch/>
        </p:blipFill>
        <p:spPr>
          <a:xfrm>
            <a:off x="0" y="0"/>
            <a:ext cx="9144000" cy="521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579750" y="3032575"/>
            <a:ext cx="260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Why an institutional </a:t>
            </a:r>
            <a:endParaRPr b="1" sz="24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stragety?</a:t>
            </a:r>
            <a:endParaRPr b="1" sz="24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Avoid being unprepared</a:t>
            </a:r>
            <a:endParaRPr/>
          </a:p>
        </p:txBody>
      </p:sp>
      <p:sp>
        <p:nvSpPr>
          <p:cNvPr id="143" name="Google Shape;143;p2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Contribute to build Open Science instead of chasing it!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 rot="-5400000">
            <a:off x="7202825" y="3566675"/>
            <a:ext cx="2713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Photo by Martin Sanchez on 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Impact </a:t>
            </a:r>
            <a:r>
              <a:rPr lang="it"/>
              <a:t>Scientific production is accessible by anyone at any time, easily traceable to the institution, and it can be monitored.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Economic benefit </a:t>
            </a:r>
            <a:r>
              <a:rPr lang="it"/>
              <a:t>Guidelines and policies can guide researchers in rationalizing expenses - i.e. avoiding undue APCs and better planning Research Data Management Costs.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Visibility and prestige </a:t>
            </a:r>
            <a:r>
              <a:rPr lang="it"/>
              <a:t>Facilitating access to research products can result in greater opportunities for involvement, for example in other projects, alongside other groups or research organizations.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51" name="Google Shape;151;p24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Benefits for the institution</a:t>
            </a:r>
            <a:endParaRPr/>
          </a:p>
        </p:txBody>
      </p:sp>
      <p:pic>
        <p:nvPicPr>
          <p:cNvPr id="152" name="Google Shape;152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472" l="0" r="0" t="8464"/>
          <a:stretch/>
        </p:blipFill>
        <p:spPr>
          <a:xfrm>
            <a:off x="5723830" y="1084144"/>
            <a:ext cx="3168599" cy="3509402"/>
          </a:xfrm>
          <a:prstGeom prst="rect">
            <a:avLst/>
          </a:prstGeom>
        </p:spPr>
      </p:pic>
      <p:sp>
        <p:nvSpPr>
          <p:cNvPr id="153" name="Google Shape;153;p24"/>
          <p:cNvSpPr txBox="1"/>
          <p:nvPr/>
        </p:nvSpPr>
        <p:spPr>
          <a:xfrm>
            <a:off x="5702775" y="4690775"/>
            <a:ext cx="316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ANANYA ANAND</a:t>
            </a: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25" y="1318650"/>
            <a:ext cx="7717151" cy="36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-7500" y="4888925"/>
            <a:ext cx="734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9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Kaleidico</a:t>
            </a:r>
            <a:r>
              <a:rPr lang="it" sz="9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9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9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594625" y="550025"/>
            <a:ext cx="783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Strategy: defining medium and long term objectives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729450" y="5456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Create a working group on OS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5428" l="0" r="0" t="0"/>
          <a:stretch/>
        </p:blipFill>
        <p:spPr>
          <a:xfrm>
            <a:off x="713425" y="1333175"/>
            <a:ext cx="7717151" cy="36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11125" y="4874050"/>
            <a:ext cx="734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Marvin Meyer</a:t>
            </a: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251525" y="1084150"/>
            <a:ext cx="4446000" cy="362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R</a:t>
            </a:r>
            <a:r>
              <a:rPr lang="it"/>
              <a:t>epresentatives from governance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Legal and research support office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Researchers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Librarians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IT officers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/>
              <a:t>This group should be responsible for defining, implementing, and monitoring the open science strategy. </a:t>
            </a:r>
            <a:endParaRPr b="1"/>
          </a:p>
        </p:txBody>
      </p:sp>
      <p:sp>
        <p:nvSpPr>
          <p:cNvPr id="176" name="Google Shape;176;p27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working group on OS should include:</a:t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 b="0" l="4926" r="24898" t="4789"/>
          <a:stretch/>
        </p:blipFill>
        <p:spPr>
          <a:xfrm>
            <a:off x="5035950" y="1113050"/>
            <a:ext cx="3955651" cy="37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5112150" y="4892650"/>
            <a:ext cx="38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Headway</a:t>
            </a:r>
            <a:r>
              <a:rPr lang="it" sz="800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800" u="sng">
                <a:solidFill>
                  <a:schemeClr val="accent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Identify the regulatory framework</a:t>
            </a:r>
            <a:endParaRPr/>
          </a:p>
        </p:txBody>
      </p:sp>
      <p:sp>
        <p:nvSpPr>
          <p:cNvPr id="184" name="Google Shape;184;p2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reference legal aspects</a:t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832" y="0"/>
            <a:ext cx="367429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 flipH="1" rot="-5400000">
            <a:off x="6596500" y="3074275"/>
            <a:ext cx="3709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it" sz="800" u="sng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Wesley Tingey</a:t>
            </a:r>
            <a:r>
              <a:rPr lang="it" sz="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" sz="800" u="sng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