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aleway"/>
      <p:regular r:id="rId29"/>
      <p:bold r:id="rId30"/>
      <p:italic r:id="rId31"/>
      <p:boldItalic r:id="rId32"/>
    </p:embeddedFont>
    <p:embeddedFont>
      <p:font typeface="Lato"/>
      <p:regular r:id="rId33"/>
      <p:bold r:id="rId34"/>
      <p:italic r:id="rId35"/>
      <p:boldItalic r:id="rId36"/>
    </p:embeddedFont>
    <p:embeddedFont>
      <p:font typeface="Poppins"/>
      <p:regular r:id="rId37"/>
      <p:bold r:id="rId38"/>
      <p:italic r:id="rId39"/>
      <p:boldItalic r:id="rId40"/>
    </p:embeddedFont>
    <p:embeddedFont>
      <p:font typeface="Helvetica Neue"/>
      <p:regular r:id="rId41"/>
      <p:bold r:id="rId42"/>
      <p:italic r:id="rId43"/>
      <p:boldItalic r:id="rId44"/>
    </p:embeddedFont>
    <p:embeddedFont>
      <p:font typeface="Poppins SemiBold"/>
      <p:regular r:id="rId45"/>
      <p:bold r:id="rId46"/>
      <p:italic r:id="rId47"/>
      <p:boldItalic r:id="rId48"/>
    </p:embeddedFont>
    <p:embeddedFont>
      <p:font typeface="Helvetica Neue Light"/>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boldItalic.fntdata"/><Relationship Id="rId42" Type="http://schemas.openxmlformats.org/officeDocument/2006/relationships/font" Target="fonts/HelveticaNeue-bold.fntdata"/><Relationship Id="rId41" Type="http://schemas.openxmlformats.org/officeDocument/2006/relationships/font" Target="fonts/HelveticaNeue-regular.fntdata"/><Relationship Id="rId44" Type="http://schemas.openxmlformats.org/officeDocument/2006/relationships/font" Target="fonts/HelveticaNeue-boldItalic.fntdata"/><Relationship Id="rId43" Type="http://schemas.openxmlformats.org/officeDocument/2006/relationships/font" Target="fonts/HelveticaNeue-italic.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schemas.openxmlformats.org/officeDocument/2006/relationships/font" Target="fonts/HelveticaNeue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italic.fntdata"/><Relationship Id="rId30" Type="http://schemas.openxmlformats.org/officeDocument/2006/relationships/font" Target="fonts/Raleway-bold.fntdata"/><Relationship Id="rId33" Type="http://schemas.openxmlformats.org/officeDocument/2006/relationships/font" Target="fonts/Lato-regular.fntdata"/><Relationship Id="rId32" Type="http://schemas.openxmlformats.org/officeDocument/2006/relationships/font" Target="fonts/Raleway-boldItalic.fntdata"/><Relationship Id="rId35" Type="http://schemas.openxmlformats.org/officeDocument/2006/relationships/font" Target="fonts/Lato-italic.fntdata"/><Relationship Id="rId34" Type="http://schemas.openxmlformats.org/officeDocument/2006/relationships/font" Target="fonts/Lato-bold.fntdata"/><Relationship Id="rId37" Type="http://schemas.openxmlformats.org/officeDocument/2006/relationships/font" Target="fonts/Poppins-regular.fntdata"/><Relationship Id="rId36" Type="http://schemas.openxmlformats.org/officeDocument/2006/relationships/font" Target="fonts/Lato-boldItalic.fntdata"/><Relationship Id="rId39" Type="http://schemas.openxmlformats.org/officeDocument/2006/relationships/font" Target="fonts/Poppins-italic.fntdata"/><Relationship Id="rId38" Type="http://schemas.openxmlformats.org/officeDocument/2006/relationships/font" Target="fonts/Poppins-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font" Target="fonts/Raleway-regular.fntdata"/><Relationship Id="rId51" Type="http://schemas.openxmlformats.org/officeDocument/2006/relationships/font" Target="fonts/HelveticaNeueLight-italic.fntdata"/><Relationship Id="rId50" Type="http://schemas.openxmlformats.org/officeDocument/2006/relationships/font" Target="fonts/HelveticaNeueLight-bold.fntdata"/><Relationship Id="rId52" Type="http://schemas.openxmlformats.org/officeDocument/2006/relationships/font" Target="fonts/HelveticaNeue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fair.org/fair-principles/i3-metadata-include-qualified-references-metadata/" TargetMode="External"/><Relationship Id="rId3" Type="http://schemas.openxmlformats.org/officeDocument/2006/relationships/hyperlink" Target="https://www.go-fair.org/fair-principles/i3-metadata-include-qualified-references-metadata/"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0c56d53d8_2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00c56d53d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fa5c61b8a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fa5c61b8a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fa5c61b8a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fa5c61b8a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fa5c61b8ad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fa5c61b8ad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fa5c61b8ad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fa5c61b8ad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a5c61b8ad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fa5c61b8ad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a5c61b8ad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a5c61b8ad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a5c61b8ad_0_591: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fa5c61b8ad_0_591: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fa5c61b8ad_0_591: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fa5c61b8ad_0_59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350">
                <a:solidFill>
                  <a:srgbClr val="1A1C1C"/>
                </a:solidFill>
                <a:highlight>
                  <a:srgbClr val="FFFFFF"/>
                </a:highlight>
              </a:rPr>
              <a:t>Science Europe is the association representing major public organisations that fund or perform excellent, ground-breaking research in Europe.</a:t>
            </a:r>
            <a:endParaRPr/>
          </a:p>
        </p:txBody>
      </p:sp>
      <p:sp>
        <p:nvSpPr>
          <p:cNvPr id="248" name="Google Shape;248;gfa5c61b8ad_0_5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fa5c61b8ad_0_6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fa5c61b8ad_0_6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a5c61b8ad_0_6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highlight>
                  <a:srgbClr val="FFFFFF"/>
                </a:highlight>
              </a:rPr>
              <a:t>The Digital Curation Centre (DCC) is a centre of expertise in digital information curation with a focus on building capacity, capability and skills for research data management.</a:t>
            </a:r>
            <a:endParaRPr>
              <a:solidFill>
                <a:schemeClr val="dk1"/>
              </a:solidFill>
              <a:highlight>
                <a:srgbClr val="FFFFFF"/>
              </a:highlight>
            </a:endParaRPr>
          </a:p>
          <a:p>
            <a:pPr indent="0" lvl="0" marL="0" rtl="0" algn="l">
              <a:spcBef>
                <a:spcPts val="1500"/>
              </a:spcBef>
              <a:spcAft>
                <a:spcPts val="0"/>
              </a:spcAft>
              <a:buNone/>
            </a:pPr>
            <a:r>
              <a:t/>
            </a:r>
            <a:endParaRPr/>
          </a:p>
        </p:txBody>
      </p:sp>
      <p:sp>
        <p:nvSpPr>
          <p:cNvPr id="269" name="Google Shape;269;gfa5c61b8ad_0_6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fa5c61b8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fa5c61b8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fa5c61b8ad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fa5c61b8ad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fa5c61b8ad_0_6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fa5c61b8ad_0_6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fa5c61b8ad_0_63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fa5c61b8ad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fa5c61b8ad_0_75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fa5c61b8ad_0_758: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fa5c61b8ad_0_758: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fa5c61b8a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fa5c61b8a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fa5c61b8a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fa5c61b8a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a5c61b8a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fa5c61b8a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a5c61b8a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a5c61b8a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a5c61b8a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fa5c61b8a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i="1" lang="it">
                <a:solidFill>
                  <a:schemeClr val="dk1"/>
                </a:solidFill>
                <a:latin typeface="Calibri"/>
                <a:ea typeface="Calibri"/>
                <a:cs typeface="Calibri"/>
                <a:sym typeface="Calibri"/>
              </a:rPr>
              <a:t> Qualified reference is a cross-reference that explains its intent. For example, X is regulator of Y is a much more qualified reference than X is associated with Y, or X see also Y. The goal therefore is to create as many meaningful links as possible between (meta)data resources to enrich the contextual knowledge about the data. (Source:</a:t>
            </a:r>
            <a:r>
              <a:rPr i="1" lang="it">
                <a:solidFill>
                  <a:schemeClr val="dk1"/>
                </a:solidFill>
                <a:uFill>
                  <a:noFill/>
                </a:uFill>
                <a:latin typeface="Calibri"/>
                <a:ea typeface="Calibri"/>
                <a:cs typeface="Calibri"/>
                <a:sym typeface="Calibri"/>
                <a:hlinkClick r:id="rId2">
                  <a:extLst>
                    <a:ext uri="{A12FA001-AC4F-418D-AE19-62706E023703}">
                      <ahyp:hlinkClr val="tx"/>
                    </a:ext>
                  </a:extLst>
                </a:hlinkClick>
              </a:rPr>
              <a:t> </a:t>
            </a:r>
            <a:r>
              <a:rPr i="1" lang="it" u="sng">
                <a:solidFill>
                  <a:srgbClr val="0088CC"/>
                </a:solidFill>
                <a:latin typeface="Calibri"/>
                <a:ea typeface="Calibri"/>
                <a:cs typeface="Calibri"/>
                <a:sym typeface="Calibri"/>
                <a:hlinkClick r:id="rId3">
                  <a:extLst>
                    <a:ext uri="{A12FA001-AC4F-418D-AE19-62706E023703}">
                      <ahyp:hlinkClr val="tx"/>
                    </a:ext>
                  </a:extLst>
                </a:hlinkClick>
              </a:rPr>
              <a:t>https://www.go-fair.org/fair-principles/i3-metadata-include-qualified-references-metadata/</a:t>
            </a:r>
            <a:r>
              <a:rPr i="1" lang="it">
                <a:solidFill>
                  <a:schemeClr val="dk1"/>
                </a:solidFill>
                <a:latin typeface="Calibri"/>
                <a:ea typeface="Calibri"/>
                <a:cs typeface="Calibri"/>
                <a:sym typeface="Calibri"/>
              </a:rPr>
              <a:t>)</a:t>
            </a:r>
            <a:endParaRPr i="1">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fa5c61b8a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fa5c61b8a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fa5c61b8a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fa5c61b8a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82" name="Shape 82"/>
        <p:cNvGrpSpPr/>
        <p:nvPr/>
      </p:nvGrpSpPr>
      <p:grpSpPr>
        <a:xfrm>
          <a:off x="0" y="0"/>
          <a:ext cx="0" cy="0"/>
          <a:chOff x="0" y="0"/>
          <a:chExt cx="0" cy="0"/>
        </a:xfrm>
      </p:grpSpPr>
      <p:sp>
        <p:nvSpPr>
          <p:cNvPr id="83" name="Google Shape;83;p13"/>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 name="Google Shape;84;p13"/>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85" name="Google Shape;85;p1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13"/>
          <p:cNvSpPr/>
          <p:nvPr>
            <p:ph idx="2" type="pic"/>
          </p:nvPr>
        </p:nvSpPr>
        <p:spPr>
          <a:xfrm>
            <a:off x="6300192" y="2143186"/>
            <a:ext cx="2589000" cy="2217900"/>
          </a:xfrm>
          <a:prstGeom prst="rect">
            <a:avLst/>
          </a:prstGeom>
          <a:solidFill>
            <a:srgbClr val="D8D8D8"/>
          </a:solidFill>
          <a:ln>
            <a:noFill/>
          </a:ln>
        </p:spPr>
      </p:sp>
      <p:sp>
        <p:nvSpPr>
          <p:cNvPr id="87" name="Google Shape;87;p13"/>
          <p:cNvSpPr/>
          <p:nvPr>
            <p:ph idx="3" type="pic"/>
          </p:nvPr>
        </p:nvSpPr>
        <p:spPr>
          <a:xfrm>
            <a:off x="3270335" y="2143186"/>
            <a:ext cx="2589000" cy="2217900"/>
          </a:xfrm>
          <a:prstGeom prst="rect">
            <a:avLst/>
          </a:prstGeom>
          <a:solidFill>
            <a:srgbClr val="D8D8D8"/>
          </a:solidFill>
          <a:ln>
            <a:noFill/>
          </a:ln>
        </p:spPr>
      </p:sp>
      <p:sp>
        <p:nvSpPr>
          <p:cNvPr id="88" name="Google Shape;88;p13"/>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89" name="Shape 89"/>
        <p:cNvGrpSpPr/>
        <p:nvPr/>
      </p:nvGrpSpPr>
      <p:grpSpPr>
        <a:xfrm>
          <a:off x="0" y="0"/>
          <a:ext cx="0" cy="0"/>
          <a:chOff x="0" y="0"/>
          <a:chExt cx="0" cy="0"/>
        </a:xfrm>
      </p:grpSpPr>
      <p:sp>
        <p:nvSpPr>
          <p:cNvPr id="90" name="Google Shape;90;p14"/>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 name="Google Shape;91;p14"/>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92" name="Shape 92"/>
        <p:cNvGrpSpPr/>
        <p:nvPr/>
      </p:nvGrpSpPr>
      <p:grpSpPr>
        <a:xfrm>
          <a:off x="0" y="0"/>
          <a:ext cx="0" cy="0"/>
          <a:chOff x="0" y="0"/>
          <a:chExt cx="0" cy="0"/>
        </a:xfrm>
      </p:grpSpPr>
      <p:sp>
        <p:nvSpPr>
          <p:cNvPr id="93" name="Google Shape;93;p15"/>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 name="Google Shape;94;p15"/>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95" name="Google Shape;95;p1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15"/>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1">
  <p:cSld name="CUSTOM">
    <p:spTree>
      <p:nvGrpSpPr>
        <p:cNvPr id="97" name="Shape 97"/>
        <p:cNvGrpSpPr/>
        <p:nvPr/>
      </p:nvGrpSpPr>
      <p:grpSpPr>
        <a:xfrm>
          <a:off x="0" y="0"/>
          <a:ext cx="0" cy="0"/>
          <a:chOff x="0" y="0"/>
          <a:chExt cx="0" cy="0"/>
        </a:xfrm>
      </p:grpSpPr>
      <p:sp>
        <p:nvSpPr>
          <p:cNvPr id="98" name="Google Shape;98;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99" name="Shape 99"/>
        <p:cNvGrpSpPr/>
        <p:nvPr/>
      </p:nvGrpSpPr>
      <p:grpSpPr>
        <a:xfrm>
          <a:off x="0" y="0"/>
          <a:ext cx="0" cy="0"/>
          <a:chOff x="0" y="0"/>
          <a:chExt cx="0" cy="0"/>
        </a:xfrm>
      </p:grpSpPr>
      <p:sp>
        <p:nvSpPr>
          <p:cNvPr id="100" name="Google Shape;100;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101" name="Shape 101"/>
        <p:cNvGrpSpPr/>
        <p:nvPr/>
      </p:nvGrpSpPr>
      <p:grpSpPr>
        <a:xfrm>
          <a:off x="0" y="0"/>
          <a:ext cx="0" cy="0"/>
          <a:chOff x="0" y="0"/>
          <a:chExt cx="0" cy="0"/>
        </a:xfrm>
      </p:grpSpPr>
      <p:sp>
        <p:nvSpPr>
          <p:cNvPr id="102" name="Google Shape;102;p1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 name="Google Shape;103;p18"/>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4" name="Google Shape;104;p1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18"/>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rea science park">
  <p:cSld name="7_area science park">
    <p:spTree>
      <p:nvGrpSpPr>
        <p:cNvPr id="106" name="Shape 106"/>
        <p:cNvGrpSpPr/>
        <p:nvPr/>
      </p:nvGrpSpPr>
      <p:grpSpPr>
        <a:xfrm>
          <a:off x="0" y="0"/>
          <a:ext cx="0" cy="0"/>
          <a:chOff x="0" y="0"/>
          <a:chExt cx="0" cy="0"/>
        </a:xfrm>
      </p:grpSpPr>
      <p:sp>
        <p:nvSpPr>
          <p:cNvPr id="107" name="Google Shape;107;p19"/>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1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 name="Google Shape;109;p19"/>
          <p:cNvSpPr/>
          <p:nvPr>
            <p:ph idx="2" type="pic"/>
          </p:nvPr>
        </p:nvSpPr>
        <p:spPr>
          <a:xfrm>
            <a:off x="4355976" y="2859782"/>
            <a:ext cx="4508100" cy="1501500"/>
          </a:xfrm>
          <a:prstGeom prst="rect">
            <a:avLst/>
          </a:prstGeom>
          <a:solidFill>
            <a:srgbClr val="D8D8D8"/>
          </a:solidFill>
          <a:ln>
            <a:noFill/>
          </a:ln>
        </p:spPr>
      </p:sp>
      <p:sp>
        <p:nvSpPr>
          <p:cNvPr id="110" name="Google Shape;110;p19"/>
          <p:cNvSpPr/>
          <p:nvPr>
            <p:ph idx="3" type="pic"/>
          </p:nvPr>
        </p:nvSpPr>
        <p:spPr>
          <a:xfrm>
            <a:off x="4355976" y="1327873"/>
            <a:ext cx="1437900" cy="1433100"/>
          </a:xfrm>
          <a:prstGeom prst="rect">
            <a:avLst/>
          </a:prstGeom>
          <a:solidFill>
            <a:srgbClr val="D8D8D8"/>
          </a:solidFill>
          <a:ln>
            <a:noFill/>
          </a:ln>
        </p:spPr>
      </p:sp>
      <p:sp>
        <p:nvSpPr>
          <p:cNvPr id="111" name="Google Shape;111;p19"/>
          <p:cNvSpPr/>
          <p:nvPr>
            <p:ph idx="4" type="pic"/>
          </p:nvPr>
        </p:nvSpPr>
        <p:spPr>
          <a:xfrm>
            <a:off x="240478" y="1327873"/>
            <a:ext cx="4004700" cy="3033300"/>
          </a:xfrm>
          <a:prstGeom prst="rect">
            <a:avLst/>
          </a:prstGeom>
          <a:solidFill>
            <a:srgbClr val="D8D8D8"/>
          </a:solidFill>
          <a:ln>
            <a:noFill/>
          </a:ln>
        </p:spPr>
      </p:sp>
      <p:sp>
        <p:nvSpPr>
          <p:cNvPr id="112" name="Google Shape;112;p19"/>
          <p:cNvSpPr/>
          <p:nvPr>
            <p:ph idx="5" type="pic"/>
          </p:nvPr>
        </p:nvSpPr>
        <p:spPr>
          <a:xfrm>
            <a:off x="5891044" y="1327873"/>
            <a:ext cx="1437900" cy="1433100"/>
          </a:xfrm>
          <a:prstGeom prst="rect">
            <a:avLst/>
          </a:prstGeom>
          <a:solidFill>
            <a:srgbClr val="D8D8D8"/>
          </a:solidFill>
          <a:ln>
            <a:noFill/>
          </a:ln>
        </p:spPr>
      </p:sp>
      <p:sp>
        <p:nvSpPr>
          <p:cNvPr id="113" name="Google Shape;113;p19"/>
          <p:cNvSpPr/>
          <p:nvPr>
            <p:ph idx="6" type="pic"/>
          </p:nvPr>
        </p:nvSpPr>
        <p:spPr>
          <a:xfrm>
            <a:off x="7426112" y="1327873"/>
            <a:ext cx="1437900" cy="14331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hyperlink" Target="https://pixabay.com/users/stevepb-282134/?utm_source=link-attribution&amp;utm_medium=referral&amp;utm_campaign=image&amp;utm_content=1523383" TargetMode="External"/><Relationship Id="rId5" Type="http://schemas.openxmlformats.org/officeDocument/2006/relationships/hyperlink" Target="https://pixabay.com/?utm_source=link-attribution&amp;utm_medium=referral&amp;utm_campaign=image&amp;utm_content=152338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hyperlink" Target="https://unsplash.com/@brandsandpeople?utm_source=unsplash&amp;utm_medium=referral&amp;utm_content=creditCopyText" TargetMode="External"/><Relationship Id="rId5" Type="http://schemas.openxmlformats.org/officeDocument/2006/relationships/hyperlink" Target="https://unsplash.com/s/photos/project?utm_source=unsplash&amp;utm_medium=referral&amp;utm_content=creditCopyText" TargetMode="External"/><Relationship Id="rId6" Type="http://schemas.openxmlformats.org/officeDocument/2006/relationships/hyperlink" Target="https://ec.europa.eu/info/funding-tenders/opportunities/docs/2021-2027/common/guidance/aga_e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ec.europa.eu/info/funding-tenders/opportunities/docs/2021-2027/common/guidance/aga_en.pdf" TargetMode="External"/><Relationship Id="rId4" Type="http://schemas.openxmlformats.org/officeDocument/2006/relationships/image" Target="../media/image15.jpg"/><Relationship Id="rId5" Type="http://schemas.openxmlformats.org/officeDocument/2006/relationships/hyperlink" Target="https://pixabay.com/users/geralt-9301/?utm_source=link-attribution&amp;utm_medium=referral&amp;utm_campaign=image&amp;utm_content=1672385" TargetMode="External"/><Relationship Id="rId6" Type="http://schemas.openxmlformats.org/officeDocument/2006/relationships/hyperlink" Target="https://pixabay.com/?utm_source=link-attribution&amp;utm_medium=referral&amp;utm_campaign=image&amp;utm_content=167238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hyperlink" Target="https://unsplash.com/@ahsanjaya?utm_source=unsplash&amp;utm_medium=referral&amp;utm_content=creditCopyText" TargetMode="External"/><Relationship Id="rId5" Type="http://schemas.openxmlformats.org/officeDocument/2006/relationships/hyperlink" Target="https://unsplash.com/s/photos/caution?utm_source=unsplash&amp;utm_medium=referral&amp;utm_content=creditCopyTex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hyperlink" Target="https://doi.org/10.5281/zenodo.491586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hyperlink" Target="https://www.cessda.eu/content/download/4302/48656/file/TTT_DO_DMPExpertGuide_v1.2.pdf" TargetMode="External"/><Relationship Id="rId7"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hyperlink" Target="https://www.dcc.ac.uk/guidance/how-guides/five-steps-decide-what-data-keep" TargetMode="External"/><Relationship Id="rId6" Type="http://schemas.openxmlformats.org/officeDocument/2006/relationships/hyperlink" Target="https://www.dcc.ac.uk/guidance/how-guid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s://ec.europa.eu/info/funding-tenders/opportunities/docs/2021-2027/horizon/temp-form/report/data-management-plan-template_he_en.doc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wikimedia.sp.unipi.it/images/Grigliapianodigestionedatiricerca.pdf" TargetMode="Externa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hyperlink" Target="https://dmptool.org/general_guidance#metadata-data-documentation" TargetMode="External"/></Relationships>
</file>

<file path=ppt/slides/_rels/slide22.xml.rels><?xml version="1.0" encoding="UTF-8" standalone="yes"?><Relationships xmlns="http://schemas.openxmlformats.org/package/2006/relationships"><Relationship Id="rId11" Type="http://schemas.openxmlformats.org/officeDocument/2006/relationships/hyperlink" Target="https://rd-alliance.github.io/metadata-directory/" TargetMode="External"/><Relationship Id="rId10" Type="http://schemas.openxmlformats.org/officeDocument/2006/relationships/hyperlink" Target="https://www.re3data.org/" TargetMode="External"/><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www.zenodo.org/" TargetMode="External"/><Relationship Id="rId4" Type="http://schemas.openxmlformats.org/officeDocument/2006/relationships/hyperlink" Target="https://creativecommons.org/choose/?lang=en" TargetMode="External"/><Relationship Id="rId9" Type="http://schemas.openxmlformats.org/officeDocument/2006/relationships/hyperlink" Target="https://argos.openaire.eu/splash/" TargetMode="External"/><Relationship Id="rId5" Type="http://schemas.openxmlformats.org/officeDocument/2006/relationships/hyperlink" Target="https://chooser-beta.creativecommons.org/" TargetMode="External"/><Relationship Id="rId6" Type="http://schemas.openxmlformats.org/officeDocument/2006/relationships/hyperlink" Target="https://libereurope.eu/dmpcatalogue/" TargetMode="External"/><Relationship Id="rId7" Type="http://schemas.openxmlformats.org/officeDocument/2006/relationships/hyperlink" Target="https://www.openaire.eu/argos/" TargetMode="External"/><Relationship Id="rId8" Type="http://schemas.openxmlformats.org/officeDocument/2006/relationships/hyperlink" Target="https://dmponline.dcc.ac.u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menti.com/"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hyperlink" Target="https://unsplash.com/@markusspiske?utm_source=unsplash&amp;utm_medium=referral&amp;utm_content=creditCopyText" TargetMode="External"/><Relationship Id="rId5" Type="http://schemas.openxmlformats.org/officeDocument/2006/relationships/hyperlink" Target="https://unsplash.com/s/photos/data?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hyperlink" Target="https://pixabay.com/users/manfredsteger-1848497/?utm_source=link-attribution&amp;utm_medium=referral&amp;utm_campaign=image&amp;utm_content=3699343" TargetMode="External"/><Relationship Id="rId5" Type="http://schemas.openxmlformats.org/officeDocument/2006/relationships/hyperlink" Target="https://pixabay.com/?utm_source=link-attribution&amp;utm_medium=referral&amp;utm_campaign=image&amp;utm_content=369934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hyperlink" Target="https://pixabay.com/users/mohamed_hassan-5229782/?utm_source=link-attribution&amp;utm_medium=referral&amp;utm_campaign=image&amp;utm_content=3967926" TargetMode="External"/><Relationship Id="rId5" Type="http://schemas.openxmlformats.org/officeDocument/2006/relationships/hyperlink" Target="https://pixabay.com/?utm_source=link-attribution&amp;utm_medium=referral&amp;utm_campaign=image&amp;utm_content=396792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hyperlink" Target="https://pixabay.com/users/schlayphe-159917/?utm_source=link-attribution&amp;utm_medium=referral&amp;utm_campaign=image&amp;utm_content=860478" TargetMode="External"/><Relationship Id="rId5" Type="http://schemas.openxmlformats.org/officeDocument/2006/relationships/hyperlink" Target="https://pixabay.com/?utm_source=link-attribution&amp;utm_medium=referral&amp;utm_campaign=image&amp;utm_content=860478"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0"/>
          <p:cNvPicPr preferRelativeResize="0"/>
          <p:nvPr/>
        </p:nvPicPr>
        <p:blipFill>
          <a:blip r:embed="rId3">
            <a:alphaModFix/>
          </a:blip>
          <a:stretch>
            <a:fillRect/>
          </a:stretch>
        </p:blipFill>
        <p:spPr>
          <a:xfrm>
            <a:off x="-52425" y="-510450"/>
            <a:ext cx="9196426" cy="5653949"/>
          </a:xfrm>
          <a:prstGeom prst="rect">
            <a:avLst/>
          </a:prstGeom>
          <a:noFill/>
          <a:ln>
            <a:noFill/>
          </a:ln>
        </p:spPr>
      </p:pic>
      <p:sp>
        <p:nvSpPr>
          <p:cNvPr id="119" name="Google Shape;119;p20"/>
          <p:cNvSpPr txBox="1"/>
          <p:nvPr>
            <p:ph type="ctrTitle"/>
          </p:nvPr>
        </p:nvSpPr>
        <p:spPr>
          <a:xfrm>
            <a:off x="727950" y="150820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solidFill>
                  <a:schemeClr val="accent3"/>
                </a:solidFill>
                <a:highlight>
                  <a:schemeClr val="lt1"/>
                </a:highlight>
              </a:rPr>
              <a:t>Open Science </a:t>
            </a:r>
            <a:endParaRPr>
              <a:solidFill>
                <a:schemeClr val="accent3"/>
              </a:solidFill>
              <a:highlight>
                <a:schemeClr val="lt1"/>
              </a:highlight>
            </a:endParaRPr>
          </a:p>
          <a:p>
            <a:pPr indent="0" lvl="0" marL="0" rtl="0" algn="l">
              <a:spcBef>
                <a:spcPts val="0"/>
              </a:spcBef>
              <a:spcAft>
                <a:spcPts val="0"/>
              </a:spcAft>
              <a:buNone/>
            </a:pPr>
            <a:r>
              <a:rPr lang="it">
                <a:solidFill>
                  <a:schemeClr val="accent3"/>
                </a:solidFill>
                <a:highlight>
                  <a:schemeClr val="lt1"/>
                </a:highlight>
              </a:rPr>
              <a:t>in research projects</a:t>
            </a:r>
            <a:endParaRPr>
              <a:solidFill>
                <a:schemeClr val="accent3"/>
              </a:solidFill>
              <a:highlight>
                <a:schemeClr val="lt1"/>
              </a:highlight>
            </a:endParaRPr>
          </a:p>
        </p:txBody>
      </p:sp>
      <p:sp>
        <p:nvSpPr>
          <p:cNvPr id="120" name="Google Shape;120;p20"/>
          <p:cNvSpPr txBox="1"/>
          <p:nvPr>
            <p:ph idx="1" type="subTitle"/>
          </p:nvPr>
        </p:nvSpPr>
        <p:spPr>
          <a:xfrm>
            <a:off x="805825" y="3325300"/>
            <a:ext cx="7688100" cy="141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1850">
                <a:solidFill>
                  <a:schemeClr val="accent3"/>
                </a:solidFill>
                <a:highlight>
                  <a:schemeClr val="lt1"/>
                </a:highlight>
              </a:rPr>
              <a:t>More better, Open Science</a:t>
            </a:r>
            <a:endParaRPr sz="1850">
              <a:solidFill>
                <a:schemeClr val="accent3"/>
              </a:solidFill>
              <a:highlight>
                <a:schemeClr val="lt1"/>
              </a:highlight>
            </a:endParaRPr>
          </a:p>
          <a:p>
            <a:pPr indent="0" lvl="0" marL="0" rtl="0" algn="l">
              <a:spcBef>
                <a:spcPts val="0"/>
              </a:spcBef>
              <a:spcAft>
                <a:spcPts val="0"/>
              </a:spcAft>
              <a:buNone/>
            </a:pPr>
            <a:r>
              <a:t/>
            </a:r>
            <a:endParaRPr sz="1850">
              <a:solidFill>
                <a:schemeClr val="accent3"/>
              </a:solidFill>
              <a:highlight>
                <a:schemeClr val="lt1"/>
              </a:highlight>
            </a:endParaRPr>
          </a:p>
          <a:p>
            <a:pPr indent="0" lvl="0" marL="0" rtl="0" algn="l">
              <a:spcBef>
                <a:spcPts val="0"/>
              </a:spcBef>
              <a:spcAft>
                <a:spcPts val="0"/>
              </a:spcAft>
              <a:buNone/>
            </a:pPr>
            <a:r>
              <a:rPr lang="it" sz="1850">
                <a:solidFill>
                  <a:schemeClr val="accent3"/>
                </a:solidFill>
                <a:highlight>
                  <a:schemeClr val="lt1"/>
                </a:highlight>
              </a:rPr>
              <a:t>module 3.2</a:t>
            </a:r>
            <a:endParaRPr sz="1850">
              <a:solidFill>
                <a:schemeClr val="accent3"/>
              </a:solidFill>
              <a:highlight>
                <a:schemeClr val="lt1"/>
              </a:highlight>
            </a:endParaRPr>
          </a:p>
          <a:p>
            <a:pPr indent="0" lvl="0" marL="0" rtl="0" algn="l">
              <a:spcBef>
                <a:spcPts val="0"/>
              </a:spcBef>
              <a:spcAft>
                <a:spcPts val="0"/>
              </a:spcAft>
              <a:buNone/>
            </a:pPr>
            <a:r>
              <a:t/>
            </a:r>
            <a:endParaRPr/>
          </a:p>
        </p:txBody>
      </p:sp>
      <p:sp>
        <p:nvSpPr>
          <p:cNvPr id="121" name="Google Shape;121;p20"/>
          <p:cNvSpPr txBox="1"/>
          <p:nvPr/>
        </p:nvSpPr>
        <p:spPr>
          <a:xfrm>
            <a:off x="3151500" y="4132500"/>
            <a:ext cx="6419100" cy="63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it" sz="1500">
                <a:solidFill>
                  <a:srgbClr val="313131"/>
                </a:solidFill>
                <a:highlight>
                  <a:srgbClr val="FFFFFF"/>
                </a:highlight>
                <a:latin typeface="Poppins"/>
                <a:ea typeface="Poppins"/>
                <a:cs typeface="Poppins"/>
                <a:sym typeface="Poppins"/>
              </a:rPr>
              <a:t>Gina Pavone        </a:t>
            </a:r>
            <a:r>
              <a:rPr lang="it" sz="1200">
                <a:solidFill>
                  <a:srgbClr val="313131"/>
                </a:solidFill>
                <a:highlight>
                  <a:srgbClr val="FFFFFF"/>
                </a:highlight>
                <a:latin typeface="Poppins"/>
                <a:ea typeface="Poppins"/>
                <a:cs typeface="Poppins"/>
                <a:sym typeface="Poppins"/>
              </a:rPr>
              <a:t>0000-0003-0087-2151</a:t>
            </a:r>
            <a:endParaRPr sz="1200">
              <a:solidFill>
                <a:srgbClr val="313131"/>
              </a:solidFill>
              <a:highlight>
                <a:srgbClr val="FFFFFF"/>
              </a:highlight>
              <a:latin typeface="Poppins"/>
              <a:ea typeface="Poppins"/>
              <a:cs typeface="Poppins"/>
              <a:sym typeface="Poppins"/>
            </a:endParaRPr>
          </a:p>
          <a:p>
            <a:pPr indent="0" lvl="0" marL="0" marR="0" rtl="0" algn="ctr">
              <a:lnSpc>
                <a:spcPct val="100000"/>
              </a:lnSpc>
              <a:spcBef>
                <a:spcPts val="0"/>
              </a:spcBef>
              <a:spcAft>
                <a:spcPts val="0"/>
              </a:spcAft>
              <a:buNone/>
            </a:pPr>
            <a:r>
              <a:rPr lang="it" sz="1500">
                <a:solidFill>
                  <a:srgbClr val="313131"/>
                </a:solidFill>
                <a:highlight>
                  <a:srgbClr val="FFFFFF"/>
                </a:highlight>
                <a:latin typeface="Poppins"/>
                <a:ea typeface="Poppins"/>
                <a:cs typeface="Poppins"/>
                <a:sym typeface="Poppins"/>
              </a:rPr>
              <a:t>Emma Lazzeri      </a:t>
            </a:r>
            <a:r>
              <a:rPr lang="it" sz="1200">
                <a:solidFill>
                  <a:srgbClr val="313131"/>
                </a:solidFill>
                <a:highlight>
                  <a:srgbClr val="FFFFFF"/>
                </a:highlight>
                <a:latin typeface="Poppins"/>
                <a:ea typeface="Poppins"/>
                <a:cs typeface="Poppins"/>
                <a:sym typeface="Poppins"/>
              </a:rPr>
              <a:t> 0000-0003-0506-046X </a:t>
            </a:r>
            <a:endParaRPr sz="1200">
              <a:solidFill>
                <a:srgbClr val="313131"/>
              </a:solidFill>
              <a:highlight>
                <a:srgbClr val="FFFFFF"/>
              </a:highlight>
              <a:latin typeface="Poppins"/>
              <a:ea typeface="Poppins"/>
              <a:cs typeface="Poppins"/>
              <a:sym typeface="Poppins"/>
            </a:endParaRPr>
          </a:p>
          <a:p>
            <a:pPr indent="0" lvl="0" marL="0" marR="0" rtl="0" algn="ctr">
              <a:lnSpc>
                <a:spcPct val="100000"/>
              </a:lnSpc>
              <a:spcBef>
                <a:spcPts val="0"/>
              </a:spcBef>
              <a:spcAft>
                <a:spcPts val="0"/>
              </a:spcAft>
              <a:buNone/>
            </a:pPr>
            <a:r>
              <a:rPr lang="it" sz="1200">
                <a:solidFill>
                  <a:srgbClr val="313131"/>
                </a:solidFill>
                <a:highlight>
                  <a:srgbClr val="FFFFFF"/>
                </a:highlight>
                <a:latin typeface="Poppins"/>
                <a:ea typeface="Poppins"/>
                <a:cs typeface="Poppins"/>
                <a:sym typeface="Poppins"/>
              </a:rPr>
              <a:t>12 November 2021</a:t>
            </a:r>
            <a:endParaRPr sz="1500">
              <a:solidFill>
                <a:srgbClr val="313131"/>
              </a:solidFill>
              <a:highlight>
                <a:srgbClr val="FFFFFF"/>
              </a:highlight>
              <a:latin typeface="Poppins"/>
              <a:ea typeface="Poppins"/>
              <a:cs typeface="Poppins"/>
              <a:sym typeface="Poppins"/>
            </a:endParaRPr>
          </a:p>
        </p:txBody>
      </p:sp>
      <p:pic>
        <p:nvPicPr>
          <p:cNvPr id="122" name="Google Shape;122;p20"/>
          <p:cNvPicPr preferRelativeResize="0"/>
          <p:nvPr/>
        </p:nvPicPr>
        <p:blipFill>
          <a:blip r:embed="rId4">
            <a:alphaModFix/>
          </a:blip>
          <a:stretch>
            <a:fillRect/>
          </a:stretch>
        </p:blipFill>
        <p:spPr>
          <a:xfrm>
            <a:off x="6065026" y="4148725"/>
            <a:ext cx="214326" cy="214326"/>
          </a:xfrm>
          <a:prstGeom prst="rect">
            <a:avLst/>
          </a:prstGeom>
          <a:noFill/>
          <a:ln>
            <a:noFill/>
          </a:ln>
        </p:spPr>
      </p:pic>
      <p:pic>
        <p:nvPicPr>
          <p:cNvPr id="123" name="Google Shape;123;p20"/>
          <p:cNvPicPr preferRelativeResize="0"/>
          <p:nvPr/>
        </p:nvPicPr>
        <p:blipFill>
          <a:blip r:embed="rId4">
            <a:alphaModFix/>
          </a:blip>
          <a:stretch>
            <a:fillRect/>
          </a:stretch>
        </p:blipFill>
        <p:spPr>
          <a:xfrm>
            <a:off x="5988826" y="4377325"/>
            <a:ext cx="214326" cy="214326"/>
          </a:xfrm>
          <a:prstGeom prst="rect">
            <a:avLst/>
          </a:prstGeom>
          <a:noFill/>
          <a:ln>
            <a:noFill/>
          </a:ln>
        </p:spPr>
      </p:pic>
      <p:pic>
        <p:nvPicPr>
          <p:cNvPr id="124" name="Google Shape;124;p20"/>
          <p:cNvPicPr preferRelativeResize="0"/>
          <p:nvPr/>
        </p:nvPicPr>
        <p:blipFill>
          <a:blip r:embed="rId5">
            <a:alphaModFix/>
          </a:blip>
          <a:stretch>
            <a:fillRect/>
          </a:stretch>
        </p:blipFill>
        <p:spPr>
          <a:xfrm>
            <a:off x="-52425" y="4636400"/>
            <a:ext cx="1410375" cy="507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idx="1" type="body"/>
          </p:nvPr>
        </p:nvSpPr>
        <p:spPr>
          <a:xfrm>
            <a:off x="251525" y="1084150"/>
            <a:ext cx="5221200" cy="3681900"/>
          </a:xfrm>
          <a:prstGeom prst="rect">
            <a:avLst/>
          </a:prstGeom>
        </p:spPr>
        <p:txBody>
          <a:bodyPr anchorCtr="0" anchor="t" bIns="45700" lIns="91425" spcFirstLastPara="1" rIns="91425" wrap="square" tIns="45700">
            <a:normAutofit lnSpcReduction="20000"/>
          </a:bodyPr>
          <a:lstStyle/>
          <a:p>
            <a:pPr indent="0" lvl="0" marL="0" marR="0" rtl="0" algn="just">
              <a:lnSpc>
                <a:spcPct val="115000"/>
              </a:lnSpc>
              <a:spcBef>
                <a:spcPts val="0"/>
              </a:spcBef>
              <a:spcAft>
                <a:spcPts val="0"/>
              </a:spcAft>
              <a:buNone/>
            </a:pPr>
            <a:r>
              <a:rPr lang="it" sz="1400">
                <a:solidFill>
                  <a:schemeClr val="accent1"/>
                </a:solidFill>
                <a:latin typeface="Arial"/>
                <a:ea typeface="Arial"/>
                <a:cs typeface="Arial"/>
                <a:sym typeface="Arial"/>
              </a:rPr>
              <a:t>What will the costs be for making data or other research outputs FAIR in your project (e.g. direct and indirect costs related to </a:t>
            </a:r>
            <a:r>
              <a:rPr lang="it" sz="1400">
                <a:solidFill>
                  <a:schemeClr val="lt1"/>
                </a:solidFill>
                <a:highlight>
                  <a:schemeClr val="dk1"/>
                </a:highlight>
                <a:latin typeface="Arial"/>
                <a:ea typeface="Arial"/>
                <a:cs typeface="Arial"/>
                <a:sym typeface="Arial"/>
              </a:rPr>
              <a:t>storage, archiving, re-use, security</a:t>
            </a:r>
            <a:r>
              <a:rPr lang="it" sz="1400">
                <a:solidFill>
                  <a:schemeClr val="accent1"/>
                </a:solidFill>
                <a:latin typeface="Arial"/>
                <a:ea typeface="Arial"/>
                <a:cs typeface="Arial"/>
                <a:sym typeface="Arial"/>
              </a:rPr>
              <a:t>, etc.) ?</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How will these be </a:t>
            </a:r>
            <a:r>
              <a:rPr lang="it" sz="1400">
                <a:solidFill>
                  <a:schemeClr val="lt1"/>
                </a:solidFill>
                <a:highlight>
                  <a:schemeClr val="dk1"/>
                </a:highlight>
                <a:latin typeface="Arial"/>
                <a:ea typeface="Arial"/>
                <a:cs typeface="Arial"/>
                <a:sym typeface="Arial"/>
              </a:rPr>
              <a:t>covered</a:t>
            </a:r>
            <a:r>
              <a:rPr lang="it" sz="1400">
                <a:solidFill>
                  <a:schemeClr val="accent1"/>
                </a:solidFill>
                <a:latin typeface="Arial"/>
                <a:ea typeface="Arial"/>
                <a:cs typeface="Arial"/>
                <a:sym typeface="Arial"/>
              </a:rPr>
              <a:t>? </a:t>
            </a:r>
            <a:endParaRPr sz="1400">
              <a:solidFill>
                <a:schemeClr val="accent1"/>
              </a:solidFill>
              <a:latin typeface="Arial"/>
              <a:ea typeface="Arial"/>
              <a:cs typeface="Arial"/>
              <a:sym typeface="Arial"/>
            </a:endParaRPr>
          </a:p>
          <a:p>
            <a:pPr indent="-317500" lvl="0" marL="457200" marR="0" rtl="0" algn="just">
              <a:lnSpc>
                <a:spcPct val="115000"/>
              </a:lnSpc>
              <a:spcBef>
                <a:spcPts val="1200"/>
              </a:spcBef>
              <a:spcAft>
                <a:spcPts val="0"/>
              </a:spcAft>
              <a:buClr>
                <a:schemeClr val="accent1"/>
              </a:buClr>
              <a:buSzPts val="1400"/>
              <a:buFont typeface="Arial"/>
              <a:buChar char="-"/>
            </a:pPr>
            <a:r>
              <a:rPr lang="it" sz="1400">
                <a:solidFill>
                  <a:schemeClr val="accent1"/>
                </a:solidFill>
                <a:latin typeface="Arial"/>
                <a:ea typeface="Arial"/>
                <a:cs typeface="Arial"/>
                <a:sym typeface="Arial"/>
              </a:rPr>
              <a:t>Note that costs related to research data/output management are eligible as part of the Horizon Europe grant (if compliant with the Grant Agreement conditions)</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Who will be </a:t>
            </a:r>
            <a:r>
              <a:rPr lang="it" sz="1400">
                <a:solidFill>
                  <a:schemeClr val="lt1"/>
                </a:solidFill>
                <a:highlight>
                  <a:schemeClr val="dk1"/>
                </a:highlight>
                <a:latin typeface="Arial"/>
                <a:ea typeface="Arial"/>
                <a:cs typeface="Arial"/>
                <a:sym typeface="Arial"/>
              </a:rPr>
              <a:t>responsible</a:t>
            </a:r>
            <a:r>
              <a:rPr lang="it" sz="1400">
                <a:solidFill>
                  <a:schemeClr val="accent1"/>
                </a:solidFill>
                <a:latin typeface="Arial"/>
                <a:ea typeface="Arial"/>
                <a:cs typeface="Arial"/>
                <a:sym typeface="Arial"/>
              </a:rPr>
              <a:t> for data management in your project?</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How will </a:t>
            </a:r>
            <a:r>
              <a:rPr lang="it" sz="1400">
                <a:solidFill>
                  <a:schemeClr val="lt1"/>
                </a:solidFill>
                <a:highlight>
                  <a:schemeClr val="dk1"/>
                </a:highlight>
                <a:latin typeface="Arial"/>
                <a:ea typeface="Arial"/>
                <a:cs typeface="Arial"/>
                <a:sym typeface="Arial"/>
              </a:rPr>
              <a:t>long term preservatio</a:t>
            </a:r>
            <a:r>
              <a:rPr lang="it" sz="1400">
                <a:solidFill>
                  <a:schemeClr val="accent1"/>
                </a:solidFill>
                <a:latin typeface="Arial"/>
                <a:ea typeface="Arial"/>
                <a:cs typeface="Arial"/>
                <a:sym typeface="Arial"/>
              </a:rPr>
              <a:t>n be ensured? </a:t>
            </a:r>
            <a:endParaRPr sz="1400">
              <a:solidFill>
                <a:schemeClr val="accent1"/>
              </a:solidFill>
              <a:latin typeface="Arial"/>
              <a:ea typeface="Arial"/>
              <a:cs typeface="Arial"/>
              <a:sym typeface="Arial"/>
            </a:endParaRPr>
          </a:p>
          <a:p>
            <a:pPr indent="-317500" lvl="0" marL="457200" marR="0" rtl="0" algn="just">
              <a:lnSpc>
                <a:spcPct val="115000"/>
              </a:lnSpc>
              <a:spcBef>
                <a:spcPts val="1200"/>
              </a:spcBef>
              <a:spcAft>
                <a:spcPts val="0"/>
              </a:spcAft>
              <a:buClr>
                <a:schemeClr val="accent1"/>
              </a:buClr>
              <a:buSzPts val="1400"/>
              <a:buFont typeface="Arial"/>
              <a:buChar char="-"/>
            </a:pPr>
            <a:r>
              <a:rPr lang="it" sz="1400">
                <a:solidFill>
                  <a:schemeClr val="accent1"/>
                </a:solidFill>
                <a:latin typeface="Arial"/>
                <a:ea typeface="Arial"/>
                <a:cs typeface="Arial"/>
                <a:sym typeface="Arial"/>
              </a:rPr>
              <a:t>Discuss the necessary resources to accomplish this (costs and potential value, who decides and how, what data will be kept and for how long)?</a:t>
            </a:r>
            <a:endParaRPr sz="14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sp>
        <p:nvSpPr>
          <p:cNvPr id="192" name="Google Shape;192;p29"/>
          <p:cNvSpPr txBox="1"/>
          <p:nvPr>
            <p:ph type="title"/>
          </p:nvPr>
        </p:nvSpPr>
        <p:spPr>
          <a:xfrm>
            <a:off x="251520" y="3311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Allocation of resources</a:t>
            </a:r>
            <a:endParaRPr/>
          </a:p>
        </p:txBody>
      </p:sp>
      <p:pic>
        <p:nvPicPr>
          <p:cNvPr id="193" name="Google Shape;193;p29"/>
          <p:cNvPicPr preferRelativeResize="0"/>
          <p:nvPr>
            <p:ph idx="2" type="pic"/>
          </p:nvPr>
        </p:nvPicPr>
        <p:blipFill rotWithShape="1">
          <a:blip r:embed="rId3">
            <a:alphaModFix/>
          </a:blip>
          <a:srcRect b="0" l="5459" r="34346" t="0"/>
          <a:stretch/>
        </p:blipFill>
        <p:spPr>
          <a:xfrm>
            <a:off x="5723830" y="1084144"/>
            <a:ext cx="3168600" cy="3509402"/>
          </a:xfrm>
          <a:prstGeom prst="rect">
            <a:avLst/>
          </a:prstGeom>
        </p:spPr>
      </p:pic>
      <p:sp>
        <p:nvSpPr>
          <p:cNvPr id="194" name="Google Shape;194;p29"/>
          <p:cNvSpPr txBox="1"/>
          <p:nvPr/>
        </p:nvSpPr>
        <p:spPr>
          <a:xfrm>
            <a:off x="5674375" y="4860375"/>
            <a:ext cx="6795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700">
                <a:solidFill>
                  <a:schemeClr val="accent1"/>
                </a:solidFill>
              </a:rPr>
              <a:t>Image by </a:t>
            </a:r>
            <a:r>
              <a:rPr lang="it" sz="700" u="sng">
                <a:solidFill>
                  <a:schemeClr val="accent1"/>
                </a:solidFill>
                <a:hlinkClick r:id="rId4">
                  <a:extLst>
                    <a:ext uri="{A12FA001-AC4F-418D-AE19-62706E023703}">
                      <ahyp:hlinkClr val="tx"/>
                    </a:ext>
                  </a:extLst>
                </a:hlinkClick>
              </a:rPr>
              <a:t>Steve Buissinne</a:t>
            </a:r>
            <a:r>
              <a:rPr lang="it" sz="700">
                <a:solidFill>
                  <a:schemeClr val="accent1"/>
                </a:solidFill>
              </a:rPr>
              <a:t> from </a:t>
            </a:r>
            <a:r>
              <a:rPr lang="it" sz="700" u="sng">
                <a:solidFill>
                  <a:schemeClr val="accent1"/>
                </a:solidFill>
                <a:hlinkClick r:id="rId5">
                  <a:extLst>
                    <a:ext uri="{A12FA001-AC4F-418D-AE19-62706E023703}">
                      <ahyp:hlinkClr val="tx"/>
                    </a:ext>
                  </a:extLst>
                </a:hlinkClick>
              </a:rPr>
              <a:t>Pixabay</a:t>
            </a:r>
            <a:r>
              <a:rPr lang="it" sz="700">
                <a:solidFill>
                  <a:schemeClr val="accent1"/>
                </a:solidFill>
              </a:rPr>
              <a:t> </a:t>
            </a:r>
            <a:endParaRPr sz="700">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0"/>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Data Security, ethics and other issues</a:t>
            </a:r>
            <a:endParaRPr/>
          </a:p>
        </p:txBody>
      </p:sp>
      <p:sp>
        <p:nvSpPr>
          <p:cNvPr id="200" name="Google Shape;200;p30"/>
          <p:cNvSpPr txBox="1"/>
          <p:nvPr/>
        </p:nvSpPr>
        <p:spPr>
          <a:xfrm>
            <a:off x="259525" y="1953850"/>
            <a:ext cx="2589000" cy="2188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1100">
                <a:solidFill>
                  <a:schemeClr val="accent1"/>
                </a:solidFill>
              </a:rPr>
              <a:t>What provisions are or will be in place for data security (including data </a:t>
            </a:r>
            <a:r>
              <a:rPr lang="it" sz="1100">
                <a:solidFill>
                  <a:schemeClr val="lt1"/>
                </a:solidFill>
                <a:highlight>
                  <a:schemeClr val="dk1"/>
                </a:highlight>
              </a:rPr>
              <a:t>recovery</a:t>
            </a:r>
            <a:r>
              <a:rPr lang="it" sz="1100">
                <a:solidFill>
                  <a:schemeClr val="accent1"/>
                </a:solidFill>
              </a:rPr>
              <a:t> as well as secure </a:t>
            </a:r>
            <a:r>
              <a:rPr lang="it" sz="1100">
                <a:solidFill>
                  <a:schemeClr val="lt1"/>
                </a:solidFill>
                <a:highlight>
                  <a:schemeClr val="dk1"/>
                </a:highlight>
              </a:rPr>
              <a:t>storage/archiving</a:t>
            </a:r>
            <a:r>
              <a:rPr lang="it" sz="1100">
                <a:solidFill>
                  <a:schemeClr val="accent1"/>
                </a:solidFill>
              </a:rPr>
              <a:t> and transfer of </a:t>
            </a:r>
            <a:r>
              <a:rPr lang="it" sz="1100">
                <a:solidFill>
                  <a:schemeClr val="lt1"/>
                </a:solidFill>
                <a:highlight>
                  <a:schemeClr val="dk1"/>
                </a:highlight>
              </a:rPr>
              <a:t>sensitive</a:t>
            </a:r>
            <a:r>
              <a:rPr lang="it" sz="1100">
                <a:solidFill>
                  <a:schemeClr val="accent1"/>
                </a:solidFill>
              </a:rPr>
              <a:t> data)?</a:t>
            </a:r>
            <a:endParaRPr sz="1100">
              <a:solidFill>
                <a:schemeClr val="accent1"/>
              </a:solidFill>
            </a:endParaRPr>
          </a:p>
          <a:p>
            <a:pPr indent="0" lvl="0" marL="0" marR="0" rtl="0" algn="just">
              <a:lnSpc>
                <a:spcPct val="115000"/>
              </a:lnSpc>
              <a:spcBef>
                <a:spcPts val="1200"/>
              </a:spcBef>
              <a:spcAft>
                <a:spcPts val="0"/>
              </a:spcAft>
              <a:buNone/>
            </a:pPr>
            <a:r>
              <a:rPr lang="it" sz="1100">
                <a:solidFill>
                  <a:schemeClr val="accent1"/>
                </a:solidFill>
              </a:rPr>
              <a:t>Will the data be safely stored in </a:t>
            </a:r>
            <a:r>
              <a:rPr lang="it" sz="1100">
                <a:solidFill>
                  <a:schemeClr val="lt1"/>
                </a:solidFill>
                <a:highlight>
                  <a:schemeClr val="dk1"/>
                </a:highlight>
              </a:rPr>
              <a:t>trusted repositories</a:t>
            </a:r>
            <a:r>
              <a:rPr lang="it" sz="1100">
                <a:solidFill>
                  <a:schemeClr val="accent1"/>
                </a:solidFill>
              </a:rPr>
              <a:t> for long term preservation and curation?</a:t>
            </a:r>
            <a:endParaRPr sz="1100">
              <a:solidFill>
                <a:schemeClr val="accent1"/>
              </a:solidFill>
            </a:endParaRPr>
          </a:p>
          <a:p>
            <a:pPr indent="0" lvl="0" marL="0" marR="0" rtl="0" algn="just">
              <a:lnSpc>
                <a:spcPct val="115000"/>
              </a:lnSpc>
              <a:spcBef>
                <a:spcPts val="1200"/>
              </a:spcBef>
              <a:spcAft>
                <a:spcPts val="1200"/>
              </a:spcAft>
              <a:buNone/>
            </a:pPr>
            <a:r>
              <a:t/>
            </a:r>
            <a:endParaRPr sz="900">
              <a:solidFill>
                <a:schemeClr val="dk2"/>
              </a:solidFill>
            </a:endParaRPr>
          </a:p>
        </p:txBody>
      </p:sp>
      <p:sp>
        <p:nvSpPr>
          <p:cNvPr id="201" name="Google Shape;201;p30"/>
          <p:cNvSpPr txBox="1"/>
          <p:nvPr/>
        </p:nvSpPr>
        <p:spPr>
          <a:xfrm>
            <a:off x="3196050" y="1953850"/>
            <a:ext cx="2589000" cy="2967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1100">
                <a:solidFill>
                  <a:schemeClr val="accent1"/>
                </a:solidFill>
              </a:rPr>
              <a:t>Are there, or could there be, any ethics or legal issues that can have an impact on data sharing? These can also be discussed in the context of the ethics review. If relevant, include references to ethics deliverables and ethics chapter in the Description of the Action (DoA).</a:t>
            </a:r>
            <a:endParaRPr sz="1100">
              <a:solidFill>
                <a:schemeClr val="accent1"/>
              </a:solidFill>
            </a:endParaRPr>
          </a:p>
          <a:p>
            <a:pPr indent="0" lvl="0" marL="0" marR="0" rtl="0" algn="just">
              <a:lnSpc>
                <a:spcPct val="115000"/>
              </a:lnSpc>
              <a:spcBef>
                <a:spcPts val="1200"/>
              </a:spcBef>
              <a:spcAft>
                <a:spcPts val="0"/>
              </a:spcAft>
              <a:buNone/>
            </a:pPr>
            <a:r>
              <a:rPr lang="it" sz="1100">
                <a:solidFill>
                  <a:schemeClr val="accent1"/>
                </a:solidFill>
              </a:rPr>
              <a:t>Will </a:t>
            </a:r>
            <a:r>
              <a:rPr lang="it" sz="1100">
                <a:solidFill>
                  <a:schemeClr val="lt1"/>
                </a:solidFill>
                <a:highlight>
                  <a:schemeClr val="dk1"/>
                </a:highlight>
              </a:rPr>
              <a:t>informed consent</a:t>
            </a:r>
            <a:r>
              <a:rPr lang="it" sz="1100">
                <a:solidFill>
                  <a:schemeClr val="accent1"/>
                </a:solidFill>
              </a:rPr>
              <a:t> for data sharing and long term preservation be included in questionnaires dealing with personal data?</a:t>
            </a:r>
            <a:endParaRPr sz="1100">
              <a:solidFill>
                <a:schemeClr val="accent1"/>
              </a:solidFill>
            </a:endParaRPr>
          </a:p>
          <a:p>
            <a:pPr indent="0" lvl="0" marL="0" marR="0" rtl="0" algn="just">
              <a:lnSpc>
                <a:spcPct val="115000"/>
              </a:lnSpc>
              <a:spcBef>
                <a:spcPts val="1200"/>
              </a:spcBef>
              <a:spcAft>
                <a:spcPts val="1200"/>
              </a:spcAft>
              <a:buNone/>
            </a:pPr>
            <a:r>
              <a:t/>
            </a:r>
            <a:endParaRPr sz="900">
              <a:solidFill>
                <a:schemeClr val="dk2"/>
              </a:solidFill>
            </a:endParaRPr>
          </a:p>
        </p:txBody>
      </p:sp>
      <p:sp>
        <p:nvSpPr>
          <p:cNvPr id="202" name="Google Shape;202;p30"/>
          <p:cNvSpPr txBox="1"/>
          <p:nvPr/>
        </p:nvSpPr>
        <p:spPr>
          <a:xfrm>
            <a:off x="230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Security</a:t>
            </a:r>
            <a:endParaRPr>
              <a:latin typeface="Lato"/>
              <a:ea typeface="Lato"/>
              <a:cs typeface="Lato"/>
              <a:sym typeface="Lato"/>
            </a:endParaRPr>
          </a:p>
        </p:txBody>
      </p:sp>
      <p:sp>
        <p:nvSpPr>
          <p:cNvPr id="203" name="Google Shape;203;p30"/>
          <p:cNvSpPr txBox="1"/>
          <p:nvPr/>
        </p:nvSpPr>
        <p:spPr>
          <a:xfrm>
            <a:off x="3278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Ethics</a:t>
            </a:r>
            <a:endParaRPr>
              <a:latin typeface="Lato"/>
              <a:ea typeface="Lato"/>
              <a:cs typeface="Lato"/>
              <a:sym typeface="Lato"/>
            </a:endParaRPr>
          </a:p>
        </p:txBody>
      </p:sp>
      <p:sp>
        <p:nvSpPr>
          <p:cNvPr id="204" name="Google Shape;204;p30"/>
          <p:cNvSpPr txBox="1"/>
          <p:nvPr/>
        </p:nvSpPr>
        <p:spPr>
          <a:xfrm>
            <a:off x="6091650" y="1953850"/>
            <a:ext cx="2589000" cy="1764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1100">
                <a:solidFill>
                  <a:schemeClr val="accent1"/>
                </a:solidFill>
              </a:rPr>
              <a:t>Do you, or will you, make use of </a:t>
            </a:r>
            <a:r>
              <a:rPr lang="it" sz="1100">
                <a:solidFill>
                  <a:schemeClr val="lt1"/>
                </a:solidFill>
                <a:highlight>
                  <a:schemeClr val="dk1"/>
                </a:highlight>
              </a:rPr>
              <a:t>other national/funder/sectorial/departmental procedures</a:t>
            </a:r>
            <a:r>
              <a:rPr lang="it" sz="1100">
                <a:solidFill>
                  <a:schemeClr val="accent1"/>
                </a:solidFill>
              </a:rPr>
              <a:t> for data management? If yes, which ones (please list and briefly describe them)?</a:t>
            </a:r>
            <a:endParaRPr sz="1100">
              <a:solidFill>
                <a:schemeClr val="accent1"/>
              </a:solidFill>
            </a:endParaRPr>
          </a:p>
          <a:p>
            <a:pPr indent="0" lvl="0" marL="0" marR="0" rtl="0" algn="just">
              <a:lnSpc>
                <a:spcPct val="115000"/>
              </a:lnSpc>
              <a:spcBef>
                <a:spcPts val="1200"/>
              </a:spcBef>
              <a:spcAft>
                <a:spcPts val="0"/>
              </a:spcAft>
              <a:buNone/>
            </a:pPr>
            <a:r>
              <a:t/>
            </a:r>
            <a:endParaRPr sz="900">
              <a:solidFill>
                <a:srgbClr val="4AA55B"/>
              </a:solidFill>
            </a:endParaRPr>
          </a:p>
          <a:p>
            <a:pPr indent="0" lvl="0" marL="0" marR="0" rtl="0" algn="just">
              <a:lnSpc>
                <a:spcPct val="115000"/>
              </a:lnSpc>
              <a:spcBef>
                <a:spcPts val="1200"/>
              </a:spcBef>
              <a:spcAft>
                <a:spcPts val="1200"/>
              </a:spcAft>
              <a:buNone/>
            </a:pPr>
            <a:r>
              <a:t/>
            </a:r>
            <a:endParaRPr sz="900">
              <a:solidFill>
                <a:schemeClr val="dk2"/>
              </a:solidFill>
            </a:endParaRPr>
          </a:p>
        </p:txBody>
      </p:sp>
      <p:sp>
        <p:nvSpPr>
          <p:cNvPr id="205" name="Google Shape;205;p30"/>
          <p:cNvSpPr txBox="1"/>
          <p:nvPr/>
        </p:nvSpPr>
        <p:spPr>
          <a:xfrm>
            <a:off x="6174125" y="15183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Other issues</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DMP in HE: when?</a:t>
            </a:r>
            <a:endParaRPr/>
          </a:p>
        </p:txBody>
      </p:sp>
      <p:sp>
        <p:nvSpPr>
          <p:cNvPr id="211" name="Google Shape;211;p31"/>
          <p:cNvSpPr txBox="1"/>
          <p:nvPr>
            <p:ph idx="1" type="subTitle"/>
          </p:nvPr>
        </p:nvSpPr>
        <p:spPr>
          <a:xfrm>
            <a:off x="724950" y="2118125"/>
            <a:ext cx="3300900" cy="2599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it">
                <a:solidFill>
                  <a:schemeClr val="lt1"/>
                </a:solidFill>
                <a:highlight>
                  <a:schemeClr val="dk1"/>
                </a:highlight>
              </a:rPr>
              <a:t>Proposal</a:t>
            </a:r>
            <a:r>
              <a:rPr lang="it"/>
              <a:t> stage: concept of FAIR data management and draft of future DMP - </a:t>
            </a:r>
            <a:r>
              <a:rPr lang="it" u="sng"/>
              <a:t>recommended</a:t>
            </a:r>
            <a:endParaRPr u="sng"/>
          </a:p>
          <a:p>
            <a:pPr indent="0" lvl="0" marL="0" rtl="0" algn="l">
              <a:spcBef>
                <a:spcPts val="0"/>
              </a:spcBef>
              <a:spcAft>
                <a:spcPts val="0"/>
              </a:spcAft>
              <a:buNone/>
            </a:pPr>
            <a:r>
              <a:t/>
            </a:r>
            <a:endParaRPr/>
          </a:p>
          <a:p>
            <a:pPr indent="0" lvl="0" marL="0" rtl="0" algn="l">
              <a:spcBef>
                <a:spcPts val="0"/>
              </a:spcBef>
              <a:spcAft>
                <a:spcPts val="0"/>
              </a:spcAft>
              <a:buNone/>
            </a:pPr>
            <a:r>
              <a:rPr lang="it">
                <a:solidFill>
                  <a:schemeClr val="lt1"/>
                </a:solidFill>
                <a:highlight>
                  <a:schemeClr val="dk1"/>
                </a:highlight>
              </a:rPr>
              <a:t>Approved p</a:t>
            </a:r>
            <a:r>
              <a:rPr lang="it">
                <a:solidFill>
                  <a:schemeClr val="lt1"/>
                </a:solidFill>
                <a:highlight>
                  <a:schemeClr val="dk1"/>
                </a:highlight>
              </a:rPr>
              <a:t>roject</a:t>
            </a:r>
            <a:r>
              <a:rPr lang="it"/>
              <a:t>: Beneficiaries must submit a DMP as a deliverable to the granting authority in accordance with the Grant Agreement (normally by month 6) - </a:t>
            </a:r>
            <a:r>
              <a:rPr lang="it" u="sng"/>
              <a:t>mandatory</a:t>
            </a:r>
            <a:endParaRPr u="sng"/>
          </a:p>
        </p:txBody>
      </p:sp>
      <p:pic>
        <p:nvPicPr>
          <p:cNvPr id="212" name="Google Shape;212;p31"/>
          <p:cNvPicPr preferRelativeResize="0"/>
          <p:nvPr/>
        </p:nvPicPr>
        <p:blipFill rotWithShape="1">
          <a:blip r:embed="rId3">
            <a:alphaModFix/>
          </a:blip>
          <a:srcRect b="0" l="2322" r="2484" t="0"/>
          <a:stretch/>
        </p:blipFill>
        <p:spPr>
          <a:xfrm>
            <a:off x="4572000" y="659675"/>
            <a:ext cx="4577249" cy="3256399"/>
          </a:xfrm>
          <a:prstGeom prst="rect">
            <a:avLst/>
          </a:prstGeom>
          <a:noFill/>
          <a:ln>
            <a:noFill/>
          </a:ln>
        </p:spPr>
      </p:pic>
      <p:sp>
        <p:nvSpPr>
          <p:cNvPr id="213" name="Google Shape;213;p31"/>
          <p:cNvSpPr txBox="1"/>
          <p:nvPr/>
        </p:nvSpPr>
        <p:spPr>
          <a:xfrm>
            <a:off x="4766000" y="4659825"/>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rgbClr val="111111"/>
                </a:solidFill>
                <a:latin typeface="Helvetica Neue"/>
                <a:ea typeface="Helvetica Neue"/>
                <a:cs typeface="Helvetica Neue"/>
                <a:sym typeface="Helvetica Neue"/>
              </a:rPr>
              <a:t>Photo by </a:t>
            </a:r>
            <a:r>
              <a:rPr lang="it" sz="800" u="sng">
                <a:solidFill>
                  <a:srgbClr val="767676"/>
                </a:solidFill>
                <a:latin typeface="Helvetica Neue"/>
                <a:ea typeface="Helvetica Neue"/>
                <a:cs typeface="Helvetica Neue"/>
                <a:sym typeface="Helvetica Neue"/>
                <a:hlinkClick r:id="rId4">
                  <a:extLst>
                    <a:ext uri="{A12FA001-AC4F-418D-AE19-62706E023703}">
                      <ahyp:hlinkClr val="tx"/>
                    </a:ext>
                  </a:extLst>
                </a:hlinkClick>
              </a:rPr>
              <a:t>Brands&amp;People</a:t>
            </a:r>
            <a:r>
              <a:rPr lang="it" sz="800">
                <a:solidFill>
                  <a:srgbClr val="111111"/>
                </a:solidFill>
                <a:latin typeface="Helvetica Neue"/>
                <a:ea typeface="Helvetica Neue"/>
                <a:cs typeface="Helvetica Neue"/>
                <a:sym typeface="Helvetica Neue"/>
              </a:rPr>
              <a:t> on </a:t>
            </a:r>
            <a:r>
              <a:rPr lang="it" sz="800" u="sng">
                <a:solidFill>
                  <a:srgbClr val="767676"/>
                </a:solidFill>
                <a:latin typeface="Helvetica Neue"/>
                <a:ea typeface="Helvetica Neue"/>
                <a:cs typeface="Helvetica Neue"/>
                <a:sym typeface="Helvetica Neue"/>
                <a:hlinkClick r:id="rId5">
                  <a:extLst>
                    <a:ext uri="{A12FA001-AC4F-418D-AE19-62706E023703}">
                      <ahyp:hlinkClr val="tx"/>
                    </a:ext>
                  </a:extLst>
                </a:hlinkClick>
              </a:rPr>
              <a:t>Unsplash</a:t>
            </a:r>
            <a:endParaRPr sz="800">
              <a:latin typeface="Lato"/>
              <a:ea typeface="Lato"/>
              <a:cs typeface="Lato"/>
              <a:sym typeface="Lato"/>
            </a:endParaRPr>
          </a:p>
        </p:txBody>
      </p:sp>
      <p:sp>
        <p:nvSpPr>
          <p:cNvPr id="214" name="Google Shape;214;p31"/>
          <p:cNvSpPr txBox="1"/>
          <p:nvPr/>
        </p:nvSpPr>
        <p:spPr>
          <a:xfrm>
            <a:off x="165150" y="4659825"/>
            <a:ext cx="6795000" cy="78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1300">
                <a:solidFill>
                  <a:schemeClr val="accent1"/>
                </a:solidFill>
                <a:latin typeface="Lato"/>
                <a:ea typeface="Lato"/>
                <a:cs typeface="Lato"/>
                <a:sym typeface="Lato"/>
              </a:rPr>
              <a:t>see </a:t>
            </a:r>
            <a:r>
              <a:rPr lang="it" sz="1300" u="sng">
                <a:solidFill>
                  <a:schemeClr val="accent5"/>
                </a:solidFill>
                <a:latin typeface="Lato"/>
                <a:ea typeface="Lato"/>
                <a:cs typeface="Lato"/>
                <a:sym typeface="Lato"/>
                <a:hlinkClick r:id="rId6">
                  <a:extLst>
                    <a:ext uri="{A12FA001-AC4F-418D-AE19-62706E023703}">
                      <ahyp:hlinkClr val="tx"/>
                    </a:ext>
                  </a:extLst>
                </a:hlinkClick>
              </a:rPr>
              <a:t>HE Annotated model grant agreement, annex 5</a:t>
            </a:r>
            <a:endParaRPr sz="1300">
              <a:solidFill>
                <a:schemeClr val="accent1"/>
              </a:solidFill>
              <a:latin typeface="Lato"/>
              <a:ea typeface="Lato"/>
              <a:cs typeface="Lato"/>
              <a:sym typeface="Lato"/>
            </a:endParaRPr>
          </a:p>
          <a:p>
            <a:pPr indent="0" lvl="0" marL="0" rtl="0" algn="l">
              <a:spcBef>
                <a:spcPts val="1200"/>
              </a:spcBef>
              <a:spcAft>
                <a:spcPts val="0"/>
              </a:spcAft>
              <a:buNone/>
            </a:pPr>
            <a:r>
              <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txBox="1"/>
          <p:nvPr>
            <p:ph type="title"/>
          </p:nvPr>
        </p:nvSpPr>
        <p:spPr>
          <a:xfrm>
            <a:off x="727800" y="58722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Mandatory updates</a:t>
            </a:r>
            <a:endParaRPr/>
          </a:p>
        </p:txBody>
      </p:sp>
      <p:sp>
        <p:nvSpPr>
          <p:cNvPr id="220" name="Google Shape;220;p32"/>
          <p:cNvSpPr txBox="1"/>
          <p:nvPr>
            <p:ph idx="4294967295" type="body"/>
          </p:nvPr>
        </p:nvSpPr>
        <p:spPr>
          <a:xfrm>
            <a:off x="251545" y="1367270"/>
            <a:ext cx="8640900" cy="83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An updated DMP deliverable must also be produced </a:t>
            </a:r>
            <a:r>
              <a:rPr lang="it">
                <a:solidFill>
                  <a:schemeClr val="lt1"/>
                </a:solidFill>
                <a:highlight>
                  <a:schemeClr val="dk1"/>
                </a:highlight>
              </a:rPr>
              <a:t>mid-project</a:t>
            </a:r>
            <a:r>
              <a:rPr lang="it"/>
              <a:t> (for projects longer than twelve months) and at the </a:t>
            </a:r>
            <a:r>
              <a:rPr lang="it">
                <a:solidFill>
                  <a:schemeClr val="lt1"/>
                </a:solidFill>
                <a:highlight>
                  <a:schemeClr val="dk1"/>
                </a:highlight>
              </a:rPr>
              <a:t>end of the project </a:t>
            </a:r>
            <a:r>
              <a:rPr lang="it"/>
              <a:t>(where relevant).  - see </a:t>
            </a:r>
            <a:r>
              <a:rPr lang="it" u="sng">
                <a:solidFill>
                  <a:schemeClr val="hlink"/>
                </a:solidFill>
                <a:hlinkClick r:id="rId3"/>
              </a:rPr>
              <a:t>HE Annotated model grant agreement, annex 5</a:t>
            </a:r>
            <a:endParaRPr/>
          </a:p>
        </p:txBody>
      </p:sp>
      <p:pic>
        <p:nvPicPr>
          <p:cNvPr id="221" name="Google Shape;221;p32"/>
          <p:cNvPicPr preferRelativeResize="0"/>
          <p:nvPr/>
        </p:nvPicPr>
        <p:blipFill rotWithShape="1">
          <a:blip r:embed="rId4">
            <a:alphaModFix/>
          </a:blip>
          <a:srcRect b="8433" l="0" r="0" t="0"/>
          <a:stretch/>
        </p:blipFill>
        <p:spPr>
          <a:xfrm>
            <a:off x="0" y="2663875"/>
            <a:ext cx="9144000" cy="2689099"/>
          </a:xfrm>
          <a:prstGeom prst="rect">
            <a:avLst/>
          </a:prstGeom>
          <a:noFill/>
          <a:ln>
            <a:noFill/>
          </a:ln>
        </p:spPr>
      </p:pic>
      <p:sp>
        <p:nvSpPr>
          <p:cNvPr id="222" name="Google Shape;222;p32"/>
          <p:cNvSpPr txBox="1"/>
          <p:nvPr/>
        </p:nvSpPr>
        <p:spPr>
          <a:xfrm>
            <a:off x="6639450" y="2335800"/>
            <a:ext cx="336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accent1"/>
                </a:solidFill>
              </a:rPr>
              <a:t>Image by </a:t>
            </a:r>
            <a:r>
              <a:rPr lang="it" sz="1100" u="sng">
                <a:solidFill>
                  <a:schemeClr val="accent1"/>
                </a:solidFill>
                <a:hlinkClick r:id="rId5">
                  <a:extLst>
                    <a:ext uri="{A12FA001-AC4F-418D-AE19-62706E023703}">
                      <ahyp:hlinkClr val="tx"/>
                    </a:ext>
                  </a:extLst>
                </a:hlinkClick>
              </a:rPr>
              <a:t>Gerd Altmann</a:t>
            </a:r>
            <a:r>
              <a:rPr lang="it" sz="1100">
                <a:solidFill>
                  <a:schemeClr val="accent1"/>
                </a:solidFill>
              </a:rPr>
              <a:t> from </a:t>
            </a:r>
            <a:r>
              <a:rPr lang="it" sz="1100" u="sng">
                <a:solidFill>
                  <a:schemeClr val="accent1"/>
                </a:solidFill>
                <a:hlinkClick r:id="rId6">
                  <a:extLst>
                    <a:ext uri="{A12FA001-AC4F-418D-AE19-62706E023703}">
                      <ahyp:hlinkClr val="tx"/>
                    </a:ext>
                  </a:extLst>
                </a:hlinkClick>
              </a:rPr>
              <a:t>Pixabay</a:t>
            </a:r>
            <a:r>
              <a:rPr lang="it" sz="1100">
                <a:solidFill>
                  <a:schemeClr val="accent1"/>
                </a:solidFill>
              </a:rPr>
              <a:t> </a:t>
            </a:r>
            <a:endParaRPr sz="700">
              <a:solidFill>
                <a:schemeClr val="accen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it" sz="3000"/>
              <a:t>Beware! </a:t>
            </a:r>
            <a:endParaRPr sz="3000"/>
          </a:p>
        </p:txBody>
      </p:sp>
      <p:sp>
        <p:nvSpPr>
          <p:cNvPr id="228" name="Google Shape;228;p33"/>
          <p:cNvSpPr txBox="1"/>
          <p:nvPr>
            <p:ph idx="1" type="body"/>
          </p:nvPr>
        </p:nvSpPr>
        <p:spPr>
          <a:xfrm>
            <a:off x="3672285" y="1084144"/>
            <a:ext cx="5221200" cy="3499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b="1" sz="2400">
              <a:latin typeface="Raleway"/>
              <a:ea typeface="Raleway"/>
              <a:cs typeface="Raleway"/>
              <a:sym typeface="Raleway"/>
            </a:endParaRPr>
          </a:p>
          <a:p>
            <a:pPr indent="0" lvl="0" marL="0" rtl="0" algn="l">
              <a:spcBef>
                <a:spcPts val="0"/>
              </a:spcBef>
              <a:spcAft>
                <a:spcPts val="0"/>
              </a:spcAft>
              <a:buNone/>
            </a:pPr>
            <a:r>
              <a:t/>
            </a:r>
            <a:endParaRPr b="1" sz="2400">
              <a:latin typeface="Raleway"/>
              <a:ea typeface="Raleway"/>
              <a:cs typeface="Raleway"/>
              <a:sym typeface="Raleway"/>
            </a:endParaRPr>
          </a:p>
          <a:p>
            <a:pPr indent="0" lvl="0" marL="0" rtl="0" algn="l">
              <a:spcBef>
                <a:spcPts val="0"/>
              </a:spcBef>
              <a:spcAft>
                <a:spcPts val="0"/>
              </a:spcAft>
              <a:buNone/>
            </a:pPr>
            <a:r>
              <a:rPr lang="it" sz="2400">
                <a:latin typeface="Raleway"/>
                <a:ea typeface="Raleway"/>
                <a:cs typeface="Raleway"/>
                <a:sym typeface="Raleway"/>
              </a:rPr>
              <a:t>The project will be evaluated also on the capability of properly managing data!</a:t>
            </a:r>
            <a:endParaRPr sz="2400">
              <a:latin typeface="Raleway"/>
              <a:ea typeface="Raleway"/>
              <a:cs typeface="Raleway"/>
              <a:sym typeface="Raleway"/>
            </a:endParaRPr>
          </a:p>
          <a:p>
            <a:pPr indent="0" lvl="0" marL="0" rtl="0" algn="just">
              <a:spcBef>
                <a:spcPts val="1000"/>
              </a:spcBef>
              <a:spcAft>
                <a:spcPts val="1200"/>
              </a:spcAft>
              <a:buNone/>
            </a:pPr>
            <a:r>
              <a:t/>
            </a:r>
            <a:endParaRPr/>
          </a:p>
        </p:txBody>
      </p:sp>
      <p:pic>
        <p:nvPicPr>
          <p:cNvPr id="229" name="Google Shape;229;p33"/>
          <p:cNvPicPr preferRelativeResize="0"/>
          <p:nvPr>
            <p:ph idx="2" type="pic"/>
          </p:nvPr>
        </p:nvPicPr>
        <p:blipFill rotWithShape="1">
          <a:blip r:embed="rId3">
            <a:alphaModFix/>
          </a:blip>
          <a:srcRect b="13095" l="0" r="0" t="13087"/>
          <a:stretch/>
        </p:blipFill>
        <p:spPr>
          <a:xfrm>
            <a:off x="253008" y="1084144"/>
            <a:ext cx="3168598" cy="3509402"/>
          </a:xfrm>
          <a:prstGeom prst="rect">
            <a:avLst/>
          </a:prstGeom>
        </p:spPr>
      </p:pic>
      <p:sp>
        <p:nvSpPr>
          <p:cNvPr id="230" name="Google Shape;230;p33"/>
          <p:cNvSpPr txBox="1"/>
          <p:nvPr/>
        </p:nvSpPr>
        <p:spPr>
          <a:xfrm>
            <a:off x="251525" y="4742400"/>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latin typeface="Helvetica Neue"/>
                <a:ea typeface="Helvetica Neue"/>
                <a:cs typeface="Helvetica Neue"/>
                <a:sym typeface="Helvetica Neue"/>
              </a:rPr>
              <a:t>Photo by </a:t>
            </a:r>
            <a:r>
              <a:rPr lang="it" sz="800" u="sng">
                <a:solidFill>
                  <a:schemeClr val="accent1"/>
                </a:solidFill>
                <a:latin typeface="Helvetica Neue"/>
                <a:ea typeface="Helvetica Neue"/>
                <a:cs typeface="Helvetica Neue"/>
                <a:sym typeface="Helvetica Neue"/>
                <a:hlinkClick r:id="rId4">
                  <a:extLst>
                    <a:ext uri="{A12FA001-AC4F-418D-AE19-62706E023703}">
                      <ahyp:hlinkClr val="tx"/>
                    </a:ext>
                  </a:extLst>
                </a:hlinkClick>
              </a:rPr>
              <a:t>Muhammad Daudy</a:t>
            </a:r>
            <a:r>
              <a:rPr lang="it" sz="800">
                <a:solidFill>
                  <a:schemeClr val="accent1"/>
                </a:solidFill>
                <a:latin typeface="Helvetica Neue"/>
                <a:ea typeface="Helvetica Neue"/>
                <a:cs typeface="Helvetica Neue"/>
                <a:sym typeface="Helvetica Neue"/>
              </a:rPr>
              <a:t> on </a:t>
            </a:r>
            <a:r>
              <a:rPr lang="it" sz="800" u="sng">
                <a:solidFill>
                  <a:schemeClr val="accent1"/>
                </a:solidFill>
                <a:latin typeface="Helvetica Neue"/>
                <a:ea typeface="Helvetica Neue"/>
                <a:cs typeface="Helvetica Neue"/>
                <a:sym typeface="Helvetica Neue"/>
                <a:hlinkClick r:id="rId5">
                  <a:extLst>
                    <a:ext uri="{A12FA001-AC4F-418D-AE19-62706E023703}">
                      <ahyp:hlinkClr val="tx"/>
                    </a:ext>
                  </a:extLst>
                </a:hlinkClick>
              </a:rPr>
              <a:t>Unsplash</a:t>
            </a:r>
            <a:endParaRPr sz="800">
              <a:solidFill>
                <a:schemeClr val="accen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HE, DMP best practices</a:t>
            </a:r>
            <a:endParaRPr/>
          </a:p>
        </p:txBody>
      </p:sp>
      <p:sp>
        <p:nvSpPr>
          <p:cNvPr id="236" name="Google Shape;236;p34"/>
          <p:cNvSpPr txBox="1"/>
          <p:nvPr/>
        </p:nvSpPr>
        <p:spPr>
          <a:xfrm>
            <a:off x="460075" y="1580800"/>
            <a:ext cx="67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237" name="Google Shape;237;p34"/>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Beneficiaries should maintain the DMP as a living document and </a:t>
            </a:r>
            <a:r>
              <a:rPr lang="it">
                <a:solidFill>
                  <a:schemeClr val="lt1"/>
                </a:solidFill>
                <a:highlight>
                  <a:schemeClr val="dk1"/>
                </a:highlight>
              </a:rPr>
              <a:t>update it over the course of the project whenever significant changes arise</a:t>
            </a:r>
            <a:r>
              <a:rPr lang="it"/>
              <a:t>. I.e.: the generation of new data, changes in data access provisions or curation policies, attainment of tasks (e.g. datasets deposited in a repository, etc.), changes in relevant practices (e.g. new innovation potential, decision to file for a patent), changes in consortium composition. </a:t>
            </a:r>
            <a:endParaRPr/>
          </a:p>
        </p:txBody>
      </p:sp>
      <p:sp>
        <p:nvSpPr>
          <p:cNvPr id="238" name="Google Shape;238;p34"/>
          <p:cNvSpPr txBox="1"/>
          <p:nvPr>
            <p:ph idx="2" type="body"/>
          </p:nvPr>
        </p:nvSpPr>
        <p:spPr>
          <a:xfrm>
            <a:off x="5024604" y="20788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Beneficiaries are encouraged to encode their DMP deliverables as </a:t>
            </a:r>
            <a:r>
              <a:rPr lang="it">
                <a:solidFill>
                  <a:schemeClr val="lt1"/>
                </a:solidFill>
                <a:highlight>
                  <a:schemeClr val="dk1"/>
                </a:highlight>
              </a:rPr>
              <a:t>non-restricted, public deliverables</a:t>
            </a:r>
            <a:r>
              <a:rPr lang="it"/>
              <a:t>, unless there are reasons (legitimate interests or other constraints) not to do so. In the case they are made public, it is also recommended that open access is provided under a CC BY licence to allow a broad re-use.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5"/>
          <p:cNvPicPr preferRelativeResize="0"/>
          <p:nvPr/>
        </p:nvPicPr>
        <p:blipFill>
          <a:blip r:embed="rId3">
            <a:alphaModFix/>
          </a:blip>
          <a:stretch>
            <a:fillRect/>
          </a:stretch>
        </p:blipFill>
        <p:spPr>
          <a:xfrm>
            <a:off x="0" y="0"/>
            <a:ext cx="9144018" cy="5143501"/>
          </a:xfrm>
          <a:prstGeom prst="rect">
            <a:avLst/>
          </a:prstGeom>
          <a:noFill/>
          <a:ln>
            <a:noFill/>
          </a:ln>
        </p:spPr>
      </p:pic>
      <p:sp>
        <p:nvSpPr>
          <p:cNvPr id="245" name="Google Shape;245;p35"/>
          <p:cNvSpPr txBox="1"/>
          <p:nvPr/>
        </p:nvSpPr>
        <p:spPr>
          <a:xfrm>
            <a:off x="2592100" y="1187475"/>
            <a:ext cx="39084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6200">
                <a:solidFill>
                  <a:schemeClr val="lt1"/>
                </a:solidFill>
                <a:highlight>
                  <a:schemeClr val="accent2"/>
                </a:highlight>
                <a:latin typeface="Calibri"/>
                <a:ea typeface="Calibri"/>
                <a:cs typeface="Calibri"/>
                <a:sym typeface="Calibri"/>
              </a:rPr>
              <a:t>Resources and tools for DMP</a:t>
            </a:r>
            <a:endParaRPr b="1" sz="6200">
              <a:solidFill>
                <a:schemeClr val="lt1"/>
              </a:solidFill>
              <a:highlight>
                <a:schemeClr val="accent2"/>
              </a:highlight>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6"/>
          <p:cNvPicPr preferRelativeResize="0"/>
          <p:nvPr/>
        </p:nvPicPr>
        <p:blipFill rotWithShape="1">
          <a:blip r:embed="rId3">
            <a:alphaModFix/>
          </a:blip>
          <a:srcRect b="18807" l="35380" r="36166" t="13996"/>
          <a:stretch/>
        </p:blipFill>
        <p:spPr>
          <a:xfrm>
            <a:off x="1275773" y="2593029"/>
            <a:ext cx="1552210" cy="1912297"/>
          </a:xfrm>
          <a:prstGeom prst="rect">
            <a:avLst/>
          </a:prstGeom>
          <a:noFill/>
          <a:ln>
            <a:noFill/>
          </a:ln>
        </p:spPr>
      </p:pic>
      <p:pic>
        <p:nvPicPr>
          <p:cNvPr id="251" name="Google Shape;251;p36"/>
          <p:cNvPicPr preferRelativeResize="0"/>
          <p:nvPr/>
        </p:nvPicPr>
        <p:blipFill rotWithShape="1">
          <a:blip r:embed="rId4">
            <a:alphaModFix/>
          </a:blip>
          <a:srcRect b="22533" l="35066" r="37742" t="22588"/>
          <a:stretch/>
        </p:blipFill>
        <p:spPr>
          <a:xfrm>
            <a:off x="214664" y="949930"/>
            <a:ext cx="1644682" cy="1990078"/>
          </a:xfrm>
          <a:prstGeom prst="rect">
            <a:avLst/>
          </a:prstGeom>
          <a:noFill/>
          <a:ln>
            <a:noFill/>
          </a:ln>
        </p:spPr>
      </p:pic>
      <p:pic>
        <p:nvPicPr>
          <p:cNvPr id="252" name="Google Shape;252;p36"/>
          <p:cNvPicPr preferRelativeResize="0"/>
          <p:nvPr/>
        </p:nvPicPr>
        <p:blipFill rotWithShape="1">
          <a:blip r:embed="rId5">
            <a:alphaModFix/>
          </a:blip>
          <a:srcRect b="0" l="0" r="0" t="0"/>
          <a:stretch/>
        </p:blipFill>
        <p:spPr>
          <a:xfrm>
            <a:off x="3189933" y="0"/>
            <a:ext cx="2883177" cy="4686870"/>
          </a:xfrm>
          <a:prstGeom prst="rect">
            <a:avLst/>
          </a:prstGeom>
          <a:noFill/>
          <a:ln>
            <a:noFill/>
          </a:ln>
        </p:spPr>
      </p:pic>
      <p:pic>
        <p:nvPicPr>
          <p:cNvPr id="253" name="Google Shape;253;p36"/>
          <p:cNvPicPr preferRelativeResize="0"/>
          <p:nvPr/>
        </p:nvPicPr>
        <p:blipFill rotWithShape="1">
          <a:blip r:embed="rId6">
            <a:alphaModFix/>
          </a:blip>
          <a:srcRect b="0" l="0" r="9214" t="0"/>
          <a:stretch/>
        </p:blipFill>
        <p:spPr>
          <a:xfrm>
            <a:off x="6169375" y="1286229"/>
            <a:ext cx="2678547" cy="2874521"/>
          </a:xfrm>
          <a:prstGeom prst="rect">
            <a:avLst/>
          </a:prstGeom>
          <a:noFill/>
          <a:ln>
            <a:noFill/>
          </a:ln>
        </p:spPr>
      </p:pic>
      <p:sp>
        <p:nvSpPr>
          <p:cNvPr id="254" name="Google Shape;254;p36"/>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Core Requirements</a:t>
            </a:r>
            <a:endParaRPr/>
          </a:p>
        </p:txBody>
      </p:sp>
      <p:sp>
        <p:nvSpPr>
          <p:cNvPr id="255" name="Google Shape;255;p36"/>
          <p:cNvSpPr txBox="1"/>
          <p:nvPr/>
        </p:nvSpPr>
        <p:spPr>
          <a:xfrm>
            <a:off x="0" y="4648200"/>
            <a:ext cx="9113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chemeClr val="dk1"/>
                </a:solidFill>
                <a:highlight>
                  <a:srgbClr val="FFFFFF"/>
                </a:highlight>
                <a:latin typeface="Calibri"/>
                <a:ea typeface="Calibri"/>
                <a:cs typeface="Calibri"/>
                <a:sym typeface="Calibri"/>
              </a:rPr>
              <a:t>Science Europe, </a:t>
            </a:r>
            <a:r>
              <a:rPr lang="it" sz="1200">
                <a:solidFill>
                  <a:schemeClr val="dk1"/>
                </a:solidFill>
                <a:highlight>
                  <a:srgbClr val="FFFFFF"/>
                </a:highlight>
                <a:latin typeface="Calibri"/>
                <a:ea typeface="Calibri"/>
                <a:cs typeface="Calibri"/>
                <a:sym typeface="Calibri"/>
              </a:rPr>
              <a:t>Practical Guide to the International Alignment of Research Data Management -</a:t>
            </a:r>
            <a:r>
              <a:rPr lang="it" sz="1200">
                <a:solidFill>
                  <a:schemeClr val="lt1"/>
                </a:solidFill>
                <a:highlight>
                  <a:schemeClr val="accent3"/>
                </a:highlight>
                <a:latin typeface="Calibri"/>
                <a:ea typeface="Calibri"/>
                <a:cs typeface="Calibri"/>
                <a:sym typeface="Calibri"/>
              </a:rPr>
              <a:t> Extended Edition, 2021</a:t>
            </a:r>
            <a:r>
              <a:rPr lang="it" sz="1200">
                <a:solidFill>
                  <a:schemeClr val="dk1"/>
                </a:solidFill>
                <a:highlight>
                  <a:srgbClr val="FFFFFF"/>
                </a:highlight>
                <a:latin typeface="Calibri"/>
                <a:ea typeface="Calibri"/>
                <a:cs typeface="Calibri"/>
                <a:sym typeface="Calibri"/>
              </a:rPr>
              <a:t>, </a:t>
            </a:r>
            <a:r>
              <a:rPr lang="it" sz="1200" u="sng">
                <a:solidFill>
                  <a:schemeClr val="dk1"/>
                </a:solidFill>
                <a:highlight>
                  <a:srgbClr val="FFFFFF"/>
                </a:highlight>
                <a:latin typeface="Calibri"/>
                <a:ea typeface="Calibri"/>
                <a:cs typeface="Calibri"/>
                <a:sym typeface="Calibri"/>
                <a:hlinkClick r:id="rId7">
                  <a:extLst>
                    <a:ext uri="{A12FA001-AC4F-418D-AE19-62706E023703}">
                      <ahyp:hlinkClr val="tx"/>
                    </a:ext>
                  </a:extLst>
                </a:hlinkClick>
              </a:rPr>
              <a:t>10.5281/zenodo.4915861</a:t>
            </a:r>
            <a:endParaRPr sz="1200" u="sng">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7"/>
          <p:cNvPicPr preferRelativeResize="0"/>
          <p:nvPr/>
        </p:nvPicPr>
        <p:blipFill rotWithShape="1">
          <a:blip r:embed="rId3">
            <a:alphaModFix/>
          </a:blip>
          <a:srcRect b="4816" l="31436" r="30276" t="10236"/>
          <a:stretch/>
        </p:blipFill>
        <p:spPr>
          <a:xfrm>
            <a:off x="3905499" y="641616"/>
            <a:ext cx="3527794" cy="4167874"/>
          </a:xfrm>
          <a:prstGeom prst="rect">
            <a:avLst/>
          </a:prstGeom>
          <a:noFill/>
          <a:ln>
            <a:noFill/>
          </a:ln>
          <a:effectLst>
            <a:outerShdw blurRad="292100" rotWithShape="0" algn="tl" dir="2700000" dist="139700">
              <a:srgbClr val="333333">
                <a:alpha val="64709"/>
              </a:srgbClr>
            </a:outerShdw>
          </a:effectLst>
        </p:spPr>
      </p:pic>
      <p:grpSp>
        <p:nvGrpSpPr>
          <p:cNvPr id="261" name="Google Shape;261;p37"/>
          <p:cNvGrpSpPr/>
          <p:nvPr/>
        </p:nvGrpSpPr>
        <p:grpSpPr>
          <a:xfrm>
            <a:off x="298694" y="615191"/>
            <a:ext cx="8546600" cy="4027330"/>
            <a:chOff x="-4947128" y="1174896"/>
            <a:chExt cx="10976881" cy="5543469"/>
          </a:xfrm>
        </p:grpSpPr>
        <p:pic>
          <p:nvPicPr>
            <p:cNvPr id="262" name="Google Shape;262;p37"/>
            <p:cNvPicPr preferRelativeResize="0"/>
            <p:nvPr/>
          </p:nvPicPr>
          <p:blipFill rotWithShape="1">
            <a:blip r:embed="rId4">
              <a:alphaModFix/>
            </a:blip>
            <a:srcRect b="0" l="0" r="0" t="0"/>
            <a:stretch/>
          </p:blipFill>
          <p:spPr>
            <a:xfrm>
              <a:off x="-4947128" y="1174896"/>
              <a:ext cx="4387646" cy="5543469"/>
            </a:xfrm>
            <a:prstGeom prst="rect">
              <a:avLst/>
            </a:prstGeom>
            <a:noFill/>
            <a:ln>
              <a:noFill/>
            </a:ln>
            <a:effectLst>
              <a:outerShdw blurRad="292100" rotWithShape="0" algn="tl" dir="2700000" dist="139700">
                <a:srgbClr val="333333">
                  <a:alpha val="64709"/>
                </a:srgbClr>
              </a:outerShdw>
            </a:effectLst>
          </p:spPr>
        </p:pic>
        <p:pic>
          <p:nvPicPr>
            <p:cNvPr id="263" name="Google Shape;263;p37"/>
            <p:cNvPicPr preferRelativeResize="0"/>
            <p:nvPr/>
          </p:nvPicPr>
          <p:blipFill rotWithShape="1">
            <a:blip r:embed="rId5">
              <a:alphaModFix/>
            </a:blip>
            <a:srcRect b="12004" l="32839" r="31052" t="17711"/>
            <a:stretch/>
          </p:blipFill>
          <p:spPr>
            <a:xfrm>
              <a:off x="4090481" y="3265835"/>
              <a:ext cx="1939272" cy="2409801"/>
            </a:xfrm>
            <a:prstGeom prst="rect">
              <a:avLst/>
            </a:prstGeom>
            <a:noFill/>
            <a:ln>
              <a:noFill/>
            </a:ln>
          </p:spPr>
        </p:pic>
      </p:grpSp>
      <p:sp>
        <p:nvSpPr>
          <p:cNvPr id="264" name="Google Shape;264;p37"/>
          <p:cNvSpPr/>
          <p:nvPr/>
        </p:nvSpPr>
        <p:spPr>
          <a:xfrm>
            <a:off x="135724" y="4820900"/>
            <a:ext cx="8756700" cy="141000"/>
          </a:xfrm>
          <a:prstGeom prst="rect">
            <a:avLst/>
          </a:prstGeom>
          <a:no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600"/>
              <a:buFont typeface="Calibri"/>
              <a:buNone/>
            </a:pPr>
            <a:r>
              <a:rPr lang="it" u="sng">
                <a:solidFill>
                  <a:schemeClr val="hlink"/>
                </a:solidFill>
                <a:latin typeface="Calibri"/>
                <a:ea typeface="Calibri"/>
                <a:cs typeface="Calibri"/>
                <a:sym typeface="Calibri"/>
                <a:hlinkClick r:id="rId6"/>
              </a:rPr>
              <a:t>https://www.cessda.eu/content/download/4302/48656/file/TTT_DO_DMPExpertGuide_v1.2.pdf</a:t>
            </a:r>
            <a:r>
              <a:rPr lang="it" u="sng">
                <a:solidFill>
                  <a:schemeClr val="hlink"/>
                </a:solidFill>
                <a:latin typeface="Calibri"/>
                <a:ea typeface="Calibri"/>
                <a:cs typeface="Calibri"/>
                <a:sym typeface="Calibri"/>
              </a:rPr>
              <a:t> </a:t>
            </a:r>
            <a:endParaRPr u="sng">
              <a:solidFill>
                <a:schemeClr val="hlink"/>
              </a:solidFill>
              <a:latin typeface="Calibri"/>
              <a:ea typeface="Calibri"/>
              <a:cs typeface="Calibri"/>
              <a:sym typeface="Calibri"/>
            </a:endParaRPr>
          </a:p>
        </p:txBody>
      </p:sp>
      <p:sp>
        <p:nvSpPr>
          <p:cNvPr id="265" name="Google Shape;265;p37"/>
          <p:cNvSpPr txBox="1"/>
          <p:nvPr>
            <p:ph type="title"/>
          </p:nvPr>
        </p:nvSpPr>
        <p:spPr>
          <a:xfrm>
            <a:off x="251520" y="263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CESSDA DMP Expert Guide</a:t>
            </a:r>
            <a:endParaRPr/>
          </a:p>
        </p:txBody>
      </p:sp>
      <p:pic>
        <p:nvPicPr>
          <p:cNvPr id="266" name="Google Shape;266;p37"/>
          <p:cNvPicPr preferRelativeResize="0"/>
          <p:nvPr/>
        </p:nvPicPr>
        <p:blipFill>
          <a:blip r:embed="rId7">
            <a:alphaModFix/>
          </a:blip>
          <a:stretch>
            <a:fillRect/>
          </a:stretch>
        </p:blipFill>
        <p:spPr>
          <a:xfrm>
            <a:off x="6990950" y="1209675"/>
            <a:ext cx="1991125" cy="114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38"/>
          <p:cNvGrpSpPr/>
          <p:nvPr/>
        </p:nvGrpSpPr>
        <p:grpSpPr>
          <a:xfrm>
            <a:off x="383257" y="347185"/>
            <a:ext cx="8377485" cy="4629062"/>
            <a:chOff x="1338293" y="346284"/>
            <a:chExt cx="14893307" cy="8229443"/>
          </a:xfrm>
        </p:grpSpPr>
        <p:pic>
          <p:nvPicPr>
            <p:cNvPr id="272" name="Google Shape;272;p38"/>
            <p:cNvPicPr preferRelativeResize="0"/>
            <p:nvPr/>
          </p:nvPicPr>
          <p:blipFill rotWithShape="1">
            <a:blip r:embed="rId3">
              <a:alphaModFix/>
            </a:blip>
            <a:srcRect b="4817" l="23968" r="29654" t="5809"/>
            <a:stretch/>
          </p:blipFill>
          <p:spPr>
            <a:xfrm>
              <a:off x="8784948" y="346284"/>
              <a:ext cx="7446653" cy="8229443"/>
            </a:xfrm>
            <a:prstGeom prst="rect">
              <a:avLst/>
            </a:prstGeom>
            <a:noFill/>
            <a:ln>
              <a:noFill/>
            </a:ln>
            <a:effectLst>
              <a:outerShdw blurRad="292100" rotWithShape="0" algn="tl" dir="2700000" dist="139700">
                <a:srgbClr val="333333">
                  <a:alpha val="64709"/>
                </a:srgbClr>
              </a:outerShdw>
            </a:effectLst>
          </p:spPr>
        </p:pic>
        <p:pic>
          <p:nvPicPr>
            <p:cNvPr id="273" name="Google Shape;273;p38"/>
            <p:cNvPicPr preferRelativeResize="0"/>
            <p:nvPr/>
          </p:nvPicPr>
          <p:blipFill rotWithShape="1">
            <a:blip r:embed="rId4">
              <a:alphaModFix/>
            </a:blip>
            <a:srcRect b="51299" l="7005" r="34319" t="12451"/>
            <a:stretch/>
          </p:blipFill>
          <p:spPr>
            <a:xfrm>
              <a:off x="1338293" y="1601175"/>
              <a:ext cx="6513782" cy="2283765"/>
            </a:xfrm>
            <a:prstGeom prst="rect">
              <a:avLst/>
            </a:prstGeom>
            <a:noFill/>
            <a:ln>
              <a:noFill/>
            </a:ln>
          </p:spPr>
        </p:pic>
      </p:grpSp>
      <p:sp>
        <p:nvSpPr>
          <p:cNvPr id="274" name="Google Shape;274;p38"/>
          <p:cNvSpPr/>
          <p:nvPr/>
        </p:nvSpPr>
        <p:spPr>
          <a:xfrm>
            <a:off x="-70742" y="3825070"/>
            <a:ext cx="4572000" cy="1731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800"/>
              <a:buFont typeface="Helvetica Neue Light"/>
              <a:buNone/>
            </a:pPr>
            <a:r>
              <a:rPr lang="it" sz="1000" u="sng">
                <a:solidFill>
                  <a:schemeClr val="hlink"/>
                </a:solidFill>
                <a:latin typeface="Calibri"/>
                <a:ea typeface="Calibri"/>
                <a:cs typeface="Calibri"/>
                <a:sym typeface="Calibri"/>
                <a:hlinkClick r:id="rId5"/>
              </a:rPr>
              <a:t>https://www.dcc.ac.uk/guidance/how-guides/five-steps-decide-what-data-keep</a:t>
            </a:r>
            <a:r>
              <a:rPr b="0" i="0" lang="it" sz="800" u="none" cap="none" strike="noStrike">
                <a:solidFill>
                  <a:srgbClr val="000000"/>
                </a:solidFill>
                <a:latin typeface="Helvetica Neue Light"/>
                <a:ea typeface="Helvetica Neue Light"/>
                <a:cs typeface="Helvetica Neue Light"/>
                <a:sym typeface="Helvetica Neue Light"/>
              </a:rPr>
              <a:t> </a:t>
            </a:r>
            <a:endParaRPr sz="800"/>
          </a:p>
        </p:txBody>
      </p:sp>
      <p:sp>
        <p:nvSpPr>
          <p:cNvPr id="275" name="Google Shape;275;p38"/>
          <p:cNvSpPr/>
          <p:nvPr/>
        </p:nvSpPr>
        <p:spPr>
          <a:xfrm>
            <a:off x="-366520" y="3478609"/>
            <a:ext cx="4572000" cy="1905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900"/>
              <a:buFont typeface="Helvetica Neue Light"/>
              <a:buNone/>
            </a:pPr>
            <a:r>
              <a:rPr lang="it" sz="1000" u="sng">
                <a:solidFill>
                  <a:schemeClr val="hlink"/>
                </a:solidFill>
                <a:latin typeface="Calibri"/>
                <a:ea typeface="Calibri"/>
                <a:cs typeface="Calibri"/>
                <a:sym typeface="Calibri"/>
                <a:hlinkClick r:id="rId6"/>
              </a:rPr>
              <a:t>https://www.dcc.ac.uk/guidance/how-guides</a:t>
            </a:r>
            <a:r>
              <a:rPr lang="it" sz="1000" u="sng">
                <a:solidFill>
                  <a:schemeClr val="hlink"/>
                </a:solidFill>
                <a:latin typeface="Calibri"/>
                <a:ea typeface="Calibri"/>
                <a:cs typeface="Calibri"/>
                <a:sym typeface="Calibri"/>
              </a:rPr>
              <a:t> </a:t>
            </a:r>
            <a:endParaRPr sz="1000" u="sng">
              <a:solidFill>
                <a:schemeClr val="hlink"/>
              </a:solidFill>
              <a:latin typeface="Calibri"/>
              <a:ea typeface="Calibri"/>
              <a:cs typeface="Calibri"/>
              <a:sym typeface="Calibri"/>
            </a:endParaRPr>
          </a:p>
        </p:txBody>
      </p:sp>
      <p:sp>
        <p:nvSpPr>
          <p:cNvPr id="276" name="Google Shape;276;p38"/>
          <p:cNvSpPr txBox="1"/>
          <p:nvPr>
            <p:ph type="title"/>
          </p:nvPr>
        </p:nvSpPr>
        <p:spPr>
          <a:xfrm>
            <a:off x="251520" y="102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DCC guides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What the DMP in HE should include</a:t>
            </a:r>
            <a:endParaRPr/>
          </a:p>
        </p:txBody>
      </p:sp>
      <p:sp>
        <p:nvSpPr>
          <p:cNvPr id="130" name="Google Shape;130;p21"/>
          <p:cNvSpPr txBox="1"/>
          <p:nvPr/>
        </p:nvSpPr>
        <p:spPr>
          <a:xfrm>
            <a:off x="837600" y="3269700"/>
            <a:ext cx="6795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chemeClr val="lt1"/>
                </a:solidFill>
                <a:latin typeface="Lato"/>
                <a:ea typeface="Lato"/>
                <a:cs typeface="Lato"/>
                <a:sym typeface="Lato"/>
              </a:rPr>
              <a:t>From Horizon Europe Data Management Plan Template, version 1 , 5 May 2021 </a:t>
            </a:r>
            <a:r>
              <a:rPr lang="it" sz="1000" u="sng">
                <a:solidFill>
                  <a:schemeClr val="hlink"/>
                </a:solidFill>
                <a:latin typeface="Lato"/>
                <a:ea typeface="Lato"/>
                <a:cs typeface="Lato"/>
                <a:sym typeface="Lato"/>
                <a:hlinkClick r:id="rId3"/>
              </a:rPr>
              <a:t>https://ec.europa.eu/info/funding-tenders/opportunities/docs/2021-2027/horizon/temp-form/report/data-management-plan-template_he_en.docx</a:t>
            </a:r>
            <a:r>
              <a:rPr lang="it" sz="1000">
                <a:solidFill>
                  <a:schemeClr val="lt1"/>
                </a:solidFill>
                <a:latin typeface="Lato"/>
                <a:ea typeface="Lato"/>
                <a:cs typeface="Lato"/>
                <a:sym typeface="Lato"/>
              </a:rPr>
              <a:t> </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9"/>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u="sng">
                <a:solidFill>
                  <a:schemeClr val="hlink"/>
                </a:solidFill>
                <a:hlinkClick r:id="rId3"/>
              </a:rPr>
              <a:t>http://wikimedia.sp.unipi.it/images/Grigliapianodigestionedatiricerca.pdf</a:t>
            </a:r>
            <a:r>
              <a:rPr lang="it"/>
              <a:t> </a:t>
            </a:r>
            <a:endParaRPr/>
          </a:p>
        </p:txBody>
      </p:sp>
      <p:pic>
        <p:nvPicPr>
          <p:cNvPr id="282" name="Google Shape;282;p39"/>
          <p:cNvPicPr preferRelativeResize="0"/>
          <p:nvPr/>
        </p:nvPicPr>
        <p:blipFill>
          <a:blip r:embed="rId4">
            <a:alphaModFix/>
          </a:blip>
          <a:stretch>
            <a:fillRect/>
          </a:stretch>
        </p:blipFill>
        <p:spPr>
          <a:xfrm>
            <a:off x="2767501" y="140600"/>
            <a:ext cx="5577173" cy="4108649"/>
          </a:xfrm>
          <a:prstGeom prst="rect">
            <a:avLst/>
          </a:prstGeom>
          <a:noFill/>
          <a:ln>
            <a:noFill/>
          </a:ln>
        </p:spPr>
      </p:pic>
      <p:sp>
        <p:nvSpPr>
          <p:cNvPr id="283" name="Google Shape;283;p39"/>
          <p:cNvSpPr txBox="1"/>
          <p:nvPr/>
        </p:nvSpPr>
        <p:spPr>
          <a:xfrm>
            <a:off x="342125" y="1002750"/>
            <a:ext cx="2595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50">
                <a:highlight>
                  <a:srgbClr val="FFFFFF"/>
                </a:highlight>
              </a:rPr>
              <a:t>Nel maggio 2017 un gruppo di lavoro informale sui dati della ricerca (costituito da Politecnico di Milano, Università di Milano, Università di Torino, Università di Trento, Università Ca’ Foscari Venezia) ha redatto una checklist con una griglia in lingua italiana per l'elaborazione di un Data Management Plan.</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0"/>
          <p:cNvPicPr preferRelativeResize="0"/>
          <p:nvPr/>
        </p:nvPicPr>
        <p:blipFill rotWithShape="1">
          <a:blip r:embed="rId3">
            <a:alphaModFix/>
          </a:blip>
          <a:srcRect b="0" l="0" r="0" t="0"/>
          <a:stretch/>
        </p:blipFill>
        <p:spPr>
          <a:xfrm>
            <a:off x="2072247" y="708885"/>
            <a:ext cx="6848812" cy="3951544"/>
          </a:xfrm>
          <a:prstGeom prst="rect">
            <a:avLst/>
          </a:prstGeom>
          <a:noFill/>
          <a:ln>
            <a:noFill/>
          </a:ln>
          <a:effectLst>
            <a:outerShdw blurRad="292100" rotWithShape="0" algn="tl" dir="2700000" dist="139700">
              <a:srgbClr val="333333">
                <a:alpha val="64709"/>
              </a:srgbClr>
            </a:outerShdw>
          </a:effectLst>
        </p:spPr>
      </p:pic>
      <p:sp>
        <p:nvSpPr>
          <p:cNvPr id="289" name="Google Shape;289;p40"/>
          <p:cNvSpPr/>
          <p:nvPr/>
        </p:nvSpPr>
        <p:spPr>
          <a:xfrm>
            <a:off x="251525" y="4807250"/>
            <a:ext cx="6295800" cy="198000"/>
          </a:xfrm>
          <a:prstGeom prst="rect">
            <a:avLst/>
          </a:prstGeom>
          <a:no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600"/>
              <a:buFont typeface="Calibri"/>
              <a:buNone/>
            </a:pPr>
            <a:r>
              <a:rPr b="0" i="0" lang="it" sz="12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https://dmptool.org/general_guidance#metadata-data-documentation</a:t>
            </a:r>
            <a:r>
              <a:rPr b="0" i="0" lang="it" sz="1200" u="none" cap="none" strike="noStrike">
                <a:solidFill>
                  <a:srgbClr val="000000"/>
                </a:solidFill>
                <a:latin typeface="Calibri"/>
                <a:ea typeface="Calibri"/>
                <a:cs typeface="Calibri"/>
                <a:sym typeface="Calibri"/>
              </a:rPr>
              <a:t> </a:t>
            </a:r>
            <a:endParaRPr sz="1200"/>
          </a:p>
        </p:txBody>
      </p:sp>
      <p:sp>
        <p:nvSpPr>
          <p:cNvPr id="290" name="Google Shape;290;p40"/>
          <p:cNvSpPr txBox="1"/>
          <p:nvPr>
            <p:ph type="title"/>
          </p:nvPr>
        </p:nvSpPr>
        <p:spPr>
          <a:xfrm>
            <a:off x="251525" y="483535"/>
            <a:ext cx="8640900" cy="1432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Citing</a:t>
            </a:r>
            <a:endParaRPr/>
          </a:p>
          <a:p>
            <a:pPr indent="0" lvl="0" marL="0" rtl="0" algn="l">
              <a:spcBef>
                <a:spcPts val="0"/>
              </a:spcBef>
              <a:spcAft>
                <a:spcPts val="0"/>
              </a:spcAft>
              <a:buNone/>
            </a:pPr>
            <a:r>
              <a:rPr lang="it"/>
              <a:t>data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1"/>
          <p:cNvSpPr txBox="1"/>
          <p:nvPr>
            <p:ph type="title"/>
          </p:nvPr>
        </p:nvSpPr>
        <p:spPr>
          <a:xfrm>
            <a:off x="251550" y="211285"/>
            <a:ext cx="8640900" cy="1432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Useful links</a:t>
            </a:r>
            <a:endParaRPr/>
          </a:p>
        </p:txBody>
      </p:sp>
      <p:sp>
        <p:nvSpPr>
          <p:cNvPr id="296" name="Google Shape;296;p41"/>
          <p:cNvSpPr txBox="1"/>
          <p:nvPr/>
        </p:nvSpPr>
        <p:spPr>
          <a:xfrm>
            <a:off x="312750" y="1264050"/>
            <a:ext cx="4304400" cy="3453000"/>
          </a:xfrm>
          <a:prstGeom prst="rect">
            <a:avLst/>
          </a:prstGeom>
          <a:noFill/>
          <a:ln>
            <a:noFill/>
          </a:ln>
        </p:spPr>
        <p:txBody>
          <a:bodyPr anchorCtr="0" anchor="t" bIns="91425" lIns="91425" spcFirstLastPara="1" rIns="91425" wrap="square" tIns="91425">
            <a:spAutoFit/>
          </a:bodyPr>
          <a:lstStyle/>
          <a:p>
            <a:pPr indent="-215900" lvl="0" marL="215900" rtl="0" algn="l">
              <a:spcBef>
                <a:spcPts val="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Zenodo - CERN-OpenAIRE OA repository - catch all</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3">
                  <a:extLst>
                    <a:ext uri="{A12FA001-AC4F-418D-AE19-62706E023703}">
                      <ahyp:hlinkClr val="tx"/>
                    </a:ext>
                  </a:extLst>
                </a:hlinkClick>
              </a:rPr>
              <a:t>www.zenodo.org</a:t>
            </a:r>
            <a:r>
              <a:rPr lang="it">
                <a:solidFill>
                  <a:schemeClr val="accent1"/>
                </a:solidFill>
                <a:latin typeface="Calibri"/>
                <a:ea typeface="Calibri"/>
                <a:cs typeface="Calibri"/>
                <a:sym typeface="Calibri"/>
              </a:rPr>
              <a:t> </a:t>
            </a:r>
            <a:endParaRPr b="1">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Choose a license - Creative Commons</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4">
                  <a:extLst>
                    <a:ext uri="{A12FA001-AC4F-418D-AE19-62706E023703}">
                      <ahyp:hlinkClr val="tx"/>
                    </a:ext>
                  </a:extLst>
                </a:hlinkClick>
              </a:rPr>
              <a:t>https://creativecommons.org/choose/?lang=en</a:t>
            </a:r>
            <a:r>
              <a:rPr lang="it">
                <a:solidFill>
                  <a:schemeClr val="accent1"/>
                </a:solidFill>
                <a:latin typeface="Calibri"/>
                <a:ea typeface="Calibri"/>
                <a:cs typeface="Calibri"/>
                <a:sym typeface="Calibri"/>
              </a:rPr>
              <a:t> </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5">
                  <a:extLst>
                    <a:ext uri="{A12FA001-AC4F-418D-AE19-62706E023703}">
                      <ahyp:hlinkClr val="tx"/>
                    </a:ext>
                  </a:extLst>
                </a:hlinkClick>
              </a:rPr>
              <a:t>https://chooser-beta.creativecommons.org/</a:t>
            </a:r>
            <a:endParaRPr>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DMP examples by subject - LIBER</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6">
                  <a:extLst>
                    <a:ext uri="{A12FA001-AC4F-418D-AE19-62706E023703}">
                      <ahyp:hlinkClr val="tx"/>
                    </a:ext>
                  </a:extLst>
                </a:hlinkClick>
              </a:rPr>
              <a:t>https://libereurope.eu/dmpcatalogue/</a:t>
            </a:r>
            <a:endParaRPr>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Tools to create your DMP</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7">
                  <a:extLst>
                    <a:ext uri="{A12FA001-AC4F-418D-AE19-62706E023703}">
                      <ahyp:hlinkClr val="tx"/>
                    </a:ext>
                  </a:extLst>
                </a:hlinkClick>
              </a:rPr>
              <a:t>https://www.openaire.eu/argos/</a:t>
            </a:r>
            <a:r>
              <a:rPr lang="it">
                <a:solidFill>
                  <a:schemeClr val="accent1"/>
                </a:solidFill>
                <a:latin typeface="Calibri"/>
                <a:ea typeface="Calibri"/>
                <a:cs typeface="Calibri"/>
                <a:sym typeface="Calibri"/>
              </a:rPr>
              <a:t> </a:t>
            </a:r>
            <a:endParaRPr b="1">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accent1"/>
                </a:solidFill>
                <a:latin typeface="Calibri"/>
                <a:ea typeface="Calibri"/>
                <a:cs typeface="Calibri"/>
                <a:sym typeface="Calibri"/>
                <a:hlinkClick r:id="rId8">
                  <a:extLst>
                    <a:ext uri="{A12FA001-AC4F-418D-AE19-62706E023703}">
                      <ahyp:hlinkClr val="tx"/>
                    </a:ext>
                  </a:extLst>
                </a:hlinkClick>
              </a:rPr>
              <a:t>https://dmponline.dcc.ac.uk/</a:t>
            </a:r>
            <a:endParaRPr>
              <a:solidFill>
                <a:schemeClr val="accent1"/>
              </a:solidFill>
              <a:latin typeface="Calibri"/>
              <a:ea typeface="Calibri"/>
              <a:cs typeface="Calibri"/>
              <a:sym typeface="Calibri"/>
            </a:endParaRPr>
          </a:p>
          <a:p>
            <a:pPr indent="0" lvl="0" marL="0" rtl="0" algn="l">
              <a:spcBef>
                <a:spcPts val="700"/>
              </a:spcBef>
              <a:spcAft>
                <a:spcPts val="0"/>
              </a:spcAft>
              <a:buNone/>
            </a:pPr>
            <a:r>
              <a:rPr lang="it" u="sng">
                <a:solidFill>
                  <a:schemeClr val="hlink"/>
                </a:solidFill>
                <a:latin typeface="Calibri"/>
                <a:ea typeface="Calibri"/>
                <a:cs typeface="Calibri"/>
                <a:sym typeface="Calibri"/>
                <a:hlinkClick r:id="rId9"/>
              </a:rPr>
              <a:t>https://argos.openaire.eu/splash/</a:t>
            </a:r>
            <a:r>
              <a:rPr lang="it">
                <a:solidFill>
                  <a:schemeClr val="accent1"/>
                </a:solidFill>
                <a:latin typeface="Calibri"/>
                <a:ea typeface="Calibri"/>
                <a:cs typeface="Calibri"/>
                <a:sym typeface="Calibri"/>
              </a:rPr>
              <a:t> </a:t>
            </a:r>
            <a:endParaRPr>
              <a:solidFill>
                <a:schemeClr val="accent1"/>
              </a:solidFill>
              <a:latin typeface="Calibri"/>
              <a:ea typeface="Calibri"/>
              <a:cs typeface="Calibri"/>
              <a:sym typeface="Calibri"/>
            </a:endParaRPr>
          </a:p>
        </p:txBody>
      </p:sp>
      <p:sp>
        <p:nvSpPr>
          <p:cNvPr id="297" name="Google Shape;297;p41"/>
          <p:cNvSpPr txBox="1"/>
          <p:nvPr/>
        </p:nvSpPr>
        <p:spPr>
          <a:xfrm>
            <a:off x="4988300" y="1234349"/>
            <a:ext cx="3993900" cy="1746900"/>
          </a:xfrm>
          <a:prstGeom prst="rect">
            <a:avLst/>
          </a:prstGeom>
          <a:noFill/>
          <a:ln>
            <a:noFill/>
          </a:ln>
        </p:spPr>
        <p:txBody>
          <a:bodyPr anchorCtr="0" anchor="t" bIns="91425" lIns="91425" spcFirstLastPara="1" rIns="91425" wrap="square" tIns="91425">
            <a:spAutoFit/>
          </a:bodyPr>
          <a:lstStyle/>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Re3Data</a:t>
            </a:r>
            <a:endParaRPr b="1">
              <a:solidFill>
                <a:schemeClr val="accent1"/>
              </a:solidFill>
              <a:latin typeface="Calibri"/>
              <a:ea typeface="Calibri"/>
              <a:cs typeface="Calibri"/>
              <a:sym typeface="Calibri"/>
            </a:endParaRPr>
          </a:p>
          <a:p>
            <a:pPr indent="0" lvl="0" marL="0" rtl="0" algn="l">
              <a:spcBef>
                <a:spcPts val="700"/>
              </a:spcBef>
              <a:spcAft>
                <a:spcPts val="0"/>
              </a:spcAft>
              <a:buClr>
                <a:schemeClr val="dk1"/>
              </a:buClr>
              <a:buSzPts val="1100"/>
              <a:buFont typeface="Arial"/>
              <a:buNone/>
            </a:pPr>
            <a:r>
              <a:rPr lang="it" u="sng">
                <a:solidFill>
                  <a:schemeClr val="accent1"/>
                </a:solidFill>
                <a:latin typeface="Calibri"/>
                <a:ea typeface="Calibri"/>
                <a:cs typeface="Calibri"/>
                <a:sym typeface="Calibri"/>
                <a:hlinkClick r:id="rId10">
                  <a:extLst>
                    <a:ext uri="{A12FA001-AC4F-418D-AE19-62706E023703}">
                      <ahyp:hlinkClr val="tx"/>
                    </a:ext>
                  </a:extLst>
                </a:hlinkClick>
              </a:rPr>
              <a:t>https://www.re3data.org/</a:t>
            </a:r>
            <a:endParaRPr>
              <a:solidFill>
                <a:schemeClr val="accent1"/>
              </a:solidFill>
              <a:latin typeface="Calibri"/>
              <a:ea typeface="Calibri"/>
              <a:cs typeface="Calibri"/>
              <a:sym typeface="Calibri"/>
            </a:endParaRPr>
          </a:p>
          <a:p>
            <a:pPr indent="-215900" lvl="0" marL="215900" rtl="0" algn="l">
              <a:spcBef>
                <a:spcPts val="700"/>
              </a:spcBef>
              <a:spcAft>
                <a:spcPts val="0"/>
              </a:spcAft>
              <a:buClr>
                <a:schemeClr val="accent1"/>
              </a:buClr>
              <a:buSzPts val="1000"/>
              <a:buFont typeface="Calibri"/>
              <a:buChar char="•"/>
            </a:pPr>
            <a:r>
              <a:rPr b="1" lang="it">
                <a:solidFill>
                  <a:schemeClr val="accent1"/>
                </a:solidFill>
                <a:latin typeface="Calibri"/>
                <a:ea typeface="Calibri"/>
                <a:cs typeface="Calibri"/>
                <a:sym typeface="Calibri"/>
              </a:rPr>
              <a:t>Metadata standard Directory - Research Data Alliance</a:t>
            </a:r>
            <a:endParaRPr b="1">
              <a:solidFill>
                <a:schemeClr val="accent1"/>
              </a:solidFill>
              <a:latin typeface="Calibri"/>
              <a:ea typeface="Calibri"/>
              <a:cs typeface="Calibri"/>
              <a:sym typeface="Calibri"/>
            </a:endParaRPr>
          </a:p>
          <a:p>
            <a:pPr indent="0" lvl="0" marL="0" rtl="0" algn="l">
              <a:spcBef>
                <a:spcPts val="700"/>
              </a:spcBef>
              <a:spcAft>
                <a:spcPts val="0"/>
              </a:spcAft>
              <a:buClr>
                <a:schemeClr val="dk1"/>
              </a:buClr>
              <a:buSzPts val="1100"/>
              <a:buFont typeface="Arial"/>
              <a:buNone/>
            </a:pPr>
            <a:r>
              <a:rPr lang="it" u="sng">
                <a:solidFill>
                  <a:schemeClr val="accent1"/>
                </a:solidFill>
                <a:latin typeface="Calibri"/>
                <a:ea typeface="Calibri"/>
                <a:cs typeface="Calibri"/>
                <a:sym typeface="Calibri"/>
                <a:hlinkClick r:id="rId11">
                  <a:extLst>
                    <a:ext uri="{A12FA001-AC4F-418D-AE19-62706E023703}">
                      <ahyp:hlinkClr val="tx"/>
                    </a:ext>
                  </a:extLst>
                </a:hlinkClick>
              </a:rPr>
              <a:t>https://rd-alliance.github.io/metadata-directory/</a:t>
            </a:r>
            <a:endParaRPr>
              <a:solidFill>
                <a:schemeClr val="accent1"/>
              </a:solidFill>
              <a:latin typeface="Calibri"/>
              <a:ea typeface="Calibri"/>
              <a:cs typeface="Calibri"/>
              <a:sym typeface="Calibri"/>
            </a:endParaRPr>
          </a:p>
          <a:p>
            <a:pPr indent="0" lvl="0" marL="0" rtl="0" algn="l">
              <a:spcBef>
                <a:spcPts val="0"/>
              </a:spcBef>
              <a:spcAft>
                <a:spcPts val="0"/>
              </a:spcAft>
              <a:buNone/>
            </a:pPr>
            <a:r>
              <a:t/>
            </a:r>
            <a:endParaRPr>
              <a:solidFill>
                <a:schemeClr val="accen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it" sz="3300">
                <a:solidFill>
                  <a:srgbClr val="313131"/>
                </a:solidFill>
                <a:latin typeface="Poppins SemiBold"/>
                <a:ea typeface="Poppins SemiBold"/>
                <a:cs typeface="Poppins SemiBold"/>
                <a:sym typeface="Poppins SemiBold"/>
              </a:rPr>
              <a:t>Interact with mentimeter</a:t>
            </a:r>
            <a:endParaRPr b="0" sz="3300">
              <a:solidFill>
                <a:srgbClr val="313131"/>
              </a:solidFill>
              <a:latin typeface="Poppins SemiBold"/>
              <a:ea typeface="Poppins SemiBold"/>
              <a:cs typeface="Poppins SemiBold"/>
              <a:sym typeface="Poppins SemiBold"/>
            </a:endParaRPr>
          </a:p>
          <a:p>
            <a:pPr indent="0" lvl="0" marL="0" rtl="0" algn="l">
              <a:spcBef>
                <a:spcPts val="0"/>
              </a:spcBef>
              <a:spcAft>
                <a:spcPts val="0"/>
              </a:spcAft>
              <a:buNone/>
            </a:pPr>
            <a:r>
              <a:t/>
            </a:r>
            <a:endParaRPr/>
          </a:p>
        </p:txBody>
      </p:sp>
      <p:sp>
        <p:nvSpPr>
          <p:cNvPr id="304" name="Google Shape;304;p42"/>
          <p:cNvSpPr txBox="1"/>
          <p:nvPr>
            <p:ph idx="1" type="subTitle"/>
          </p:nvPr>
        </p:nvSpPr>
        <p:spPr>
          <a:xfrm>
            <a:off x="729627" y="2419350"/>
            <a:ext cx="7688100" cy="541200"/>
          </a:xfrm>
          <a:prstGeom prst="rect">
            <a:avLst/>
          </a:prstGeom>
        </p:spPr>
        <p:txBody>
          <a:bodyPr anchorCtr="0" anchor="t" bIns="91425" lIns="91425" spcFirstLastPara="1" rIns="91425" wrap="square" tIns="91425">
            <a:noAutofit/>
          </a:bodyPr>
          <a:lstStyle/>
          <a:p>
            <a:pPr indent="-355600" lvl="0" marL="914400" rtl="0" algn="l">
              <a:spcBef>
                <a:spcPts val="0"/>
              </a:spcBef>
              <a:spcAft>
                <a:spcPts val="0"/>
              </a:spcAft>
              <a:buClr>
                <a:srgbClr val="000000"/>
              </a:buClr>
              <a:buSzPts val="2000"/>
              <a:buFont typeface="Arial"/>
              <a:buChar char="●"/>
            </a:pPr>
            <a:r>
              <a:rPr lang="it" sz="2000">
                <a:solidFill>
                  <a:srgbClr val="424242"/>
                </a:solidFill>
                <a:latin typeface="Calibri"/>
                <a:ea typeface="Calibri"/>
                <a:cs typeface="Calibri"/>
                <a:sym typeface="Calibri"/>
              </a:rPr>
              <a:t>Please go to </a:t>
            </a:r>
            <a:r>
              <a:rPr b="1" lang="it" sz="2000" u="sng">
                <a:solidFill>
                  <a:srgbClr val="4A86E8"/>
                </a:solidFill>
                <a:latin typeface="Calibri"/>
                <a:ea typeface="Calibri"/>
                <a:cs typeface="Calibri"/>
                <a:sym typeface="Calibri"/>
                <a:hlinkClick r:id="rId3">
                  <a:extLst>
                    <a:ext uri="{A12FA001-AC4F-418D-AE19-62706E023703}">
                      <ahyp:hlinkClr val="tx"/>
                    </a:ext>
                  </a:extLst>
                </a:hlinkClick>
              </a:rPr>
              <a:t>www.menti.com</a:t>
            </a:r>
            <a:r>
              <a:rPr lang="it" sz="2000">
                <a:solidFill>
                  <a:srgbClr val="424242"/>
                </a:solidFill>
                <a:latin typeface="Calibri"/>
                <a:ea typeface="Calibri"/>
                <a:cs typeface="Calibri"/>
                <a:sym typeface="Calibri"/>
              </a:rPr>
              <a:t> and insert code: 2641 3958</a:t>
            </a:r>
            <a:endParaRPr sz="2000">
              <a:solidFill>
                <a:srgbClr val="000000"/>
              </a:solidFill>
              <a:latin typeface="Arial"/>
              <a:ea typeface="Arial"/>
              <a:cs typeface="Arial"/>
              <a:sym typeface="Arial"/>
            </a:endParaRPr>
          </a:p>
          <a:p>
            <a:pPr indent="0" lvl="0" marL="457200" rtl="0" algn="l">
              <a:spcBef>
                <a:spcPts val="0"/>
              </a:spcBef>
              <a:spcAft>
                <a:spcPts val="0"/>
              </a:spcAft>
              <a:buNone/>
            </a:pPr>
            <a:r>
              <a:t/>
            </a:r>
            <a:endParaRPr sz="2000">
              <a:solidFill>
                <a:srgbClr val="000000"/>
              </a:solidFill>
              <a:latin typeface="Arial"/>
              <a:ea typeface="Arial"/>
              <a:cs typeface="Arial"/>
              <a:sym typeface="Arial"/>
            </a:endParaRPr>
          </a:p>
          <a:p>
            <a:pPr indent="0" lvl="0" marL="457200" rtl="0" algn="l">
              <a:spcBef>
                <a:spcPts val="0"/>
              </a:spcBef>
              <a:spcAft>
                <a:spcPts val="0"/>
              </a:spcAft>
              <a:buNone/>
            </a:pPr>
            <a:r>
              <a:rPr b="1" lang="it" sz="2000">
                <a:solidFill>
                  <a:srgbClr val="000000"/>
                </a:solidFill>
                <a:latin typeface="Arial"/>
                <a:ea typeface="Arial"/>
                <a:cs typeface="Arial"/>
                <a:sym typeface="Arial"/>
              </a:rPr>
              <a:t>OR</a:t>
            </a:r>
            <a:endParaRPr b="1" sz="2000">
              <a:solidFill>
                <a:srgbClr val="000000"/>
              </a:solidFill>
              <a:latin typeface="Arial"/>
              <a:ea typeface="Arial"/>
              <a:cs typeface="Arial"/>
              <a:sym typeface="Arial"/>
            </a:endParaRPr>
          </a:p>
          <a:p>
            <a:pPr indent="0" lvl="0" marL="0" rtl="0" algn="l">
              <a:spcBef>
                <a:spcPts val="0"/>
              </a:spcBef>
              <a:spcAft>
                <a:spcPts val="0"/>
              </a:spcAft>
              <a:buNone/>
            </a:pPr>
            <a:r>
              <a:t/>
            </a:r>
            <a:endParaRPr b="1" sz="2000">
              <a:solidFill>
                <a:srgbClr val="000000"/>
              </a:solidFill>
              <a:latin typeface="Arial"/>
              <a:ea typeface="Arial"/>
              <a:cs typeface="Arial"/>
              <a:sym typeface="Arial"/>
            </a:endParaRPr>
          </a:p>
          <a:p>
            <a:pPr indent="-355600" lvl="0" marL="914400" rtl="0" algn="l">
              <a:lnSpc>
                <a:spcPct val="95000"/>
              </a:lnSpc>
              <a:spcBef>
                <a:spcPts val="0"/>
              </a:spcBef>
              <a:spcAft>
                <a:spcPts val="0"/>
              </a:spcAft>
              <a:buClr>
                <a:srgbClr val="000000"/>
              </a:buClr>
              <a:buSzPts val="2000"/>
              <a:buFont typeface="Arial"/>
              <a:buChar char="●"/>
            </a:pPr>
            <a:r>
              <a:rPr lang="it" sz="2000">
                <a:solidFill>
                  <a:srgbClr val="424242"/>
                </a:solidFill>
                <a:latin typeface="Calibri"/>
                <a:ea typeface="Calibri"/>
                <a:cs typeface="Calibri"/>
                <a:sym typeface="Calibri"/>
              </a:rPr>
              <a:t>use your mobile/tablet to scan the QR code</a:t>
            </a:r>
            <a:endParaRPr sz="2000"/>
          </a:p>
        </p:txBody>
      </p:sp>
      <p:pic>
        <p:nvPicPr>
          <p:cNvPr id="305" name="Google Shape;305;p42"/>
          <p:cNvPicPr preferRelativeResize="0"/>
          <p:nvPr/>
        </p:nvPicPr>
        <p:blipFill>
          <a:blip r:embed="rId4">
            <a:alphaModFix/>
          </a:blip>
          <a:stretch>
            <a:fillRect/>
          </a:stretch>
        </p:blipFill>
        <p:spPr>
          <a:xfrm>
            <a:off x="6510975" y="3080575"/>
            <a:ext cx="1851549" cy="18515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idx="1" type="body"/>
          </p:nvPr>
        </p:nvSpPr>
        <p:spPr>
          <a:xfrm>
            <a:off x="251520" y="1160344"/>
            <a:ext cx="5221200" cy="3499200"/>
          </a:xfrm>
          <a:prstGeom prst="rect">
            <a:avLst/>
          </a:prstGeom>
        </p:spPr>
        <p:txBody>
          <a:bodyPr anchorCtr="0" anchor="t" bIns="45700" lIns="91425" spcFirstLastPara="1" rIns="91425" wrap="square" tIns="45700">
            <a:normAutofit fontScale="70000" lnSpcReduction="10000"/>
          </a:bodyPr>
          <a:lstStyle/>
          <a:p>
            <a:pPr indent="0" lvl="0" marL="0" marR="0" rtl="0" algn="just">
              <a:lnSpc>
                <a:spcPct val="115000"/>
              </a:lnSpc>
              <a:spcBef>
                <a:spcPts val="0"/>
              </a:spcBef>
              <a:spcAft>
                <a:spcPts val="0"/>
              </a:spcAft>
              <a:buNone/>
            </a:pPr>
            <a:r>
              <a:rPr lang="it" sz="1800">
                <a:solidFill>
                  <a:schemeClr val="accent1"/>
                </a:solidFill>
                <a:latin typeface="Arial"/>
                <a:ea typeface="Arial"/>
                <a:cs typeface="Arial"/>
                <a:sym typeface="Arial"/>
              </a:rPr>
              <a:t>Will you re-use any existing data and what will you re-use it for? </a:t>
            </a:r>
            <a:endParaRPr sz="1800">
              <a:solidFill>
                <a:schemeClr val="accent1"/>
              </a:solidFill>
              <a:latin typeface="Arial"/>
              <a:ea typeface="Arial"/>
              <a:cs typeface="Arial"/>
              <a:sym typeface="Arial"/>
            </a:endParaRPr>
          </a:p>
          <a:p>
            <a:pPr indent="-308610" lvl="0" marL="457200" marR="0" rtl="0" algn="just">
              <a:lnSpc>
                <a:spcPct val="115000"/>
              </a:lnSpc>
              <a:spcBef>
                <a:spcPts val="1200"/>
              </a:spcBef>
              <a:spcAft>
                <a:spcPts val="0"/>
              </a:spcAft>
              <a:buClr>
                <a:schemeClr val="accent1"/>
              </a:buClr>
              <a:buSzPct val="100000"/>
              <a:buFont typeface="Arial"/>
              <a:buChar char="-"/>
            </a:pPr>
            <a:r>
              <a:rPr lang="it" sz="1800">
                <a:solidFill>
                  <a:schemeClr val="accent1"/>
                </a:solidFill>
                <a:latin typeface="Arial"/>
                <a:ea typeface="Arial"/>
                <a:cs typeface="Arial"/>
                <a:sym typeface="Arial"/>
              </a:rPr>
              <a:t>You can state the reasons if re-use of any existing data has been considered but discarded.</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types and </a:t>
            </a:r>
            <a:r>
              <a:rPr lang="it" sz="1800">
                <a:solidFill>
                  <a:schemeClr val="lt1"/>
                </a:solidFill>
                <a:highlight>
                  <a:schemeClr val="dk1"/>
                </a:highlight>
                <a:latin typeface="Arial"/>
                <a:ea typeface="Arial"/>
                <a:cs typeface="Arial"/>
                <a:sym typeface="Arial"/>
              </a:rPr>
              <a:t>formats</a:t>
            </a:r>
            <a:r>
              <a:rPr lang="it" sz="1800">
                <a:solidFill>
                  <a:schemeClr val="accent1"/>
                </a:solidFill>
                <a:latin typeface="Arial"/>
                <a:ea typeface="Arial"/>
                <a:cs typeface="Arial"/>
                <a:sym typeface="Arial"/>
              </a:rPr>
              <a:t> of data will the project generate or re-use?</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is the </a:t>
            </a:r>
            <a:r>
              <a:rPr lang="it" sz="1800">
                <a:solidFill>
                  <a:schemeClr val="lt1"/>
                </a:solidFill>
                <a:highlight>
                  <a:schemeClr val="dk1"/>
                </a:highlight>
                <a:latin typeface="Arial"/>
                <a:ea typeface="Arial"/>
                <a:cs typeface="Arial"/>
                <a:sym typeface="Arial"/>
              </a:rPr>
              <a:t>purpose</a:t>
            </a:r>
            <a:r>
              <a:rPr lang="it" sz="1800">
                <a:solidFill>
                  <a:schemeClr val="accent1"/>
                </a:solidFill>
                <a:latin typeface="Arial"/>
                <a:ea typeface="Arial"/>
                <a:cs typeface="Arial"/>
                <a:sym typeface="Arial"/>
              </a:rPr>
              <a:t> of the data generation or re-use and its relation to the objectives of the project?</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is the</a:t>
            </a:r>
            <a:r>
              <a:rPr lang="it" sz="1800">
                <a:solidFill>
                  <a:schemeClr val="lt1"/>
                </a:solidFill>
                <a:highlight>
                  <a:schemeClr val="dk1"/>
                </a:highlight>
                <a:latin typeface="Arial"/>
                <a:ea typeface="Arial"/>
                <a:cs typeface="Arial"/>
                <a:sym typeface="Arial"/>
              </a:rPr>
              <a:t> expected size</a:t>
            </a:r>
            <a:r>
              <a:rPr lang="it" sz="1800">
                <a:solidFill>
                  <a:schemeClr val="accent1"/>
                </a:solidFill>
                <a:latin typeface="Arial"/>
                <a:ea typeface="Arial"/>
                <a:cs typeface="Arial"/>
                <a:sym typeface="Arial"/>
              </a:rPr>
              <a:t> of the data that you intend to generate or re-use?</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What is the </a:t>
            </a:r>
            <a:r>
              <a:rPr lang="it" sz="1800">
                <a:solidFill>
                  <a:schemeClr val="lt1"/>
                </a:solidFill>
                <a:highlight>
                  <a:schemeClr val="dk1"/>
                </a:highlight>
                <a:latin typeface="Arial"/>
                <a:ea typeface="Arial"/>
                <a:cs typeface="Arial"/>
                <a:sym typeface="Arial"/>
              </a:rPr>
              <a:t>origin/provenance</a:t>
            </a:r>
            <a:r>
              <a:rPr lang="it" sz="1800">
                <a:solidFill>
                  <a:schemeClr val="accent1"/>
                </a:solidFill>
                <a:latin typeface="Arial"/>
                <a:ea typeface="Arial"/>
                <a:cs typeface="Arial"/>
                <a:sym typeface="Arial"/>
              </a:rPr>
              <a:t> of the data, either generated or re-used?</a:t>
            </a:r>
            <a:endParaRPr sz="18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800">
                <a:solidFill>
                  <a:schemeClr val="accent1"/>
                </a:solidFill>
                <a:latin typeface="Arial"/>
                <a:ea typeface="Arial"/>
                <a:cs typeface="Arial"/>
                <a:sym typeface="Arial"/>
              </a:rPr>
              <a:t>To whom might your data be useful ('data utility'), outside your project?</a:t>
            </a:r>
            <a:endParaRPr sz="18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sp>
        <p:nvSpPr>
          <p:cNvPr id="136" name="Google Shape;136;p22"/>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Data summary</a:t>
            </a:r>
            <a:endParaRPr/>
          </a:p>
        </p:txBody>
      </p:sp>
      <p:pic>
        <p:nvPicPr>
          <p:cNvPr id="137" name="Google Shape;137;p22"/>
          <p:cNvPicPr preferRelativeResize="0"/>
          <p:nvPr>
            <p:ph idx="2" type="pic"/>
          </p:nvPr>
        </p:nvPicPr>
        <p:blipFill rotWithShape="1">
          <a:blip r:embed="rId3">
            <a:alphaModFix/>
          </a:blip>
          <a:srcRect b="0" l="19913" r="19907" t="0"/>
          <a:stretch/>
        </p:blipFill>
        <p:spPr>
          <a:xfrm>
            <a:off x="5723830" y="1084144"/>
            <a:ext cx="3168599" cy="3509401"/>
          </a:xfrm>
          <a:prstGeom prst="rect">
            <a:avLst/>
          </a:prstGeom>
        </p:spPr>
      </p:pic>
      <p:sp>
        <p:nvSpPr>
          <p:cNvPr id="138" name="Google Shape;138;p22"/>
          <p:cNvSpPr txBox="1"/>
          <p:nvPr/>
        </p:nvSpPr>
        <p:spPr>
          <a:xfrm>
            <a:off x="5773200" y="4659550"/>
            <a:ext cx="334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rgbClr val="111111"/>
                </a:solidFill>
                <a:highlight>
                  <a:srgbClr val="F5F5F5"/>
                </a:highlight>
                <a:latin typeface="Helvetica Neue"/>
                <a:ea typeface="Helvetica Neue"/>
                <a:cs typeface="Helvetica Neue"/>
                <a:sym typeface="Helvetica Neue"/>
              </a:rPr>
              <a:t>Photo by </a:t>
            </a:r>
            <a:r>
              <a:rPr lang="it" sz="1000" u="sng">
                <a:solidFill>
                  <a:srgbClr val="767676"/>
                </a:solidFill>
                <a:highlight>
                  <a:srgbClr val="F5F5F5"/>
                </a:highlight>
                <a:latin typeface="Helvetica Neue"/>
                <a:ea typeface="Helvetica Neue"/>
                <a:cs typeface="Helvetica Neue"/>
                <a:sym typeface="Helvetica Neue"/>
                <a:hlinkClick r:id="rId4">
                  <a:extLst>
                    <a:ext uri="{A12FA001-AC4F-418D-AE19-62706E023703}">
                      <ahyp:hlinkClr val="tx"/>
                    </a:ext>
                  </a:extLst>
                </a:hlinkClick>
              </a:rPr>
              <a:t>Markus Spiske</a:t>
            </a:r>
            <a:r>
              <a:rPr lang="it" sz="1000">
                <a:solidFill>
                  <a:srgbClr val="111111"/>
                </a:solidFill>
                <a:highlight>
                  <a:srgbClr val="F5F5F5"/>
                </a:highlight>
                <a:latin typeface="Helvetica Neue"/>
                <a:ea typeface="Helvetica Neue"/>
                <a:cs typeface="Helvetica Neue"/>
                <a:sym typeface="Helvetica Neue"/>
              </a:rPr>
              <a:t> on </a:t>
            </a:r>
            <a:r>
              <a:rPr lang="it" sz="1000" u="sng">
                <a:solidFill>
                  <a:srgbClr val="767676"/>
                </a:solidFill>
                <a:highlight>
                  <a:srgbClr val="F5F5F5"/>
                </a:highlight>
                <a:latin typeface="Helvetica Neue"/>
                <a:ea typeface="Helvetica Neue"/>
                <a:cs typeface="Helvetica Neue"/>
                <a:sym typeface="Helvetica Neue"/>
                <a:hlinkClick r:id="rId5">
                  <a:extLst>
                    <a:ext uri="{A12FA001-AC4F-418D-AE19-62706E023703}">
                      <ahyp:hlinkClr val="tx"/>
                    </a:ext>
                  </a:extLst>
                </a:hlinkClick>
              </a:rPr>
              <a:t>Unsplash</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idx="2" type="body"/>
          </p:nvPr>
        </p:nvSpPr>
        <p:spPr>
          <a:xfrm>
            <a:off x="5174225" y="819225"/>
            <a:ext cx="3374400" cy="3437100"/>
          </a:xfrm>
          <a:prstGeom prst="rect">
            <a:avLst/>
          </a:prstGeom>
        </p:spPr>
        <p:txBody>
          <a:bodyPr anchorCtr="0" anchor="t" bIns="91425" lIns="91425" spcFirstLastPara="1" rIns="91425" wrap="square" tIns="91425">
            <a:normAutofit fontScale="62500" lnSpcReduction="10000"/>
          </a:bodyPr>
          <a:lstStyle/>
          <a:p>
            <a:pPr indent="0" lvl="0" marL="0" marR="0" rtl="0" algn="just">
              <a:lnSpc>
                <a:spcPct val="115000"/>
              </a:lnSpc>
              <a:spcBef>
                <a:spcPts val="0"/>
              </a:spcBef>
              <a:spcAft>
                <a:spcPts val="0"/>
              </a:spcAft>
              <a:buNone/>
            </a:pPr>
            <a:r>
              <a:rPr lang="it" sz="1800">
                <a:latin typeface="Arial"/>
                <a:ea typeface="Arial"/>
                <a:cs typeface="Arial"/>
                <a:sym typeface="Arial"/>
              </a:rPr>
              <a:t>Will data be identified by a </a:t>
            </a:r>
            <a:r>
              <a:rPr lang="it" sz="1800">
                <a:solidFill>
                  <a:schemeClr val="lt1"/>
                </a:solidFill>
                <a:highlight>
                  <a:schemeClr val="dk1"/>
                </a:highlight>
                <a:latin typeface="Arial"/>
                <a:ea typeface="Arial"/>
                <a:cs typeface="Arial"/>
                <a:sym typeface="Arial"/>
              </a:rPr>
              <a:t>persistent identifier</a:t>
            </a:r>
            <a:r>
              <a:rPr lang="it" sz="1800">
                <a:latin typeface="Arial"/>
                <a:ea typeface="Arial"/>
                <a:cs typeface="Arial"/>
                <a:sym typeface="Arial"/>
              </a:rPr>
              <a:t>?</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Will rich </a:t>
            </a:r>
            <a:r>
              <a:rPr lang="it" sz="1800">
                <a:solidFill>
                  <a:schemeClr val="lt1"/>
                </a:solidFill>
                <a:highlight>
                  <a:schemeClr val="dk1"/>
                </a:highlight>
                <a:latin typeface="Arial"/>
                <a:ea typeface="Arial"/>
                <a:cs typeface="Arial"/>
                <a:sym typeface="Arial"/>
              </a:rPr>
              <a:t>metadata</a:t>
            </a:r>
            <a:r>
              <a:rPr lang="it" sz="1800">
                <a:latin typeface="Arial"/>
                <a:ea typeface="Arial"/>
                <a:cs typeface="Arial"/>
                <a:sym typeface="Arial"/>
              </a:rPr>
              <a:t> be provided to allow discovery? </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What metadata will be created? What disciplinary or general </a:t>
            </a:r>
            <a:r>
              <a:rPr lang="it" sz="1800">
                <a:solidFill>
                  <a:schemeClr val="lt1"/>
                </a:solidFill>
                <a:highlight>
                  <a:schemeClr val="dk1"/>
                </a:highlight>
                <a:latin typeface="Arial"/>
                <a:ea typeface="Arial"/>
                <a:cs typeface="Arial"/>
                <a:sym typeface="Arial"/>
              </a:rPr>
              <a:t>standards</a:t>
            </a:r>
            <a:r>
              <a:rPr lang="it" sz="1800">
                <a:latin typeface="Arial"/>
                <a:ea typeface="Arial"/>
                <a:cs typeface="Arial"/>
                <a:sym typeface="Arial"/>
              </a:rPr>
              <a:t> will be followed? </a:t>
            </a:r>
            <a:endParaRPr sz="1800">
              <a:latin typeface="Arial"/>
              <a:ea typeface="Arial"/>
              <a:cs typeface="Arial"/>
              <a:sym typeface="Arial"/>
            </a:endParaRPr>
          </a:p>
          <a:p>
            <a:pPr indent="-300037" lvl="0" marL="457200" marR="0" rtl="0" algn="just">
              <a:lnSpc>
                <a:spcPct val="115000"/>
              </a:lnSpc>
              <a:spcBef>
                <a:spcPts val="1200"/>
              </a:spcBef>
              <a:spcAft>
                <a:spcPts val="0"/>
              </a:spcAft>
              <a:buSzPct val="100000"/>
              <a:buFont typeface="Arial"/>
              <a:buChar char="-"/>
            </a:pPr>
            <a:r>
              <a:rPr lang="it" sz="1800">
                <a:latin typeface="Arial"/>
                <a:ea typeface="Arial"/>
                <a:cs typeface="Arial"/>
                <a:sym typeface="Arial"/>
              </a:rPr>
              <a:t>In case metadata standards do not exist in your discipline, you outline what type of metadata will be created and how.</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Will search </a:t>
            </a:r>
            <a:r>
              <a:rPr lang="it" sz="1800">
                <a:solidFill>
                  <a:schemeClr val="lt1"/>
                </a:solidFill>
                <a:highlight>
                  <a:schemeClr val="dk1"/>
                </a:highlight>
                <a:latin typeface="Arial"/>
                <a:ea typeface="Arial"/>
                <a:cs typeface="Arial"/>
                <a:sym typeface="Arial"/>
              </a:rPr>
              <a:t>keywords</a:t>
            </a:r>
            <a:r>
              <a:rPr lang="it" sz="1800">
                <a:latin typeface="Arial"/>
                <a:ea typeface="Arial"/>
                <a:cs typeface="Arial"/>
                <a:sym typeface="Arial"/>
              </a:rPr>
              <a:t> be provided in the metadata to optimize the possibility for discovery and then potential re-use?</a:t>
            </a:r>
            <a:endParaRPr sz="1800">
              <a:latin typeface="Arial"/>
              <a:ea typeface="Arial"/>
              <a:cs typeface="Arial"/>
              <a:sym typeface="Arial"/>
            </a:endParaRPr>
          </a:p>
          <a:p>
            <a:pPr indent="0" lvl="0" marL="0" marR="0" rtl="0" algn="just">
              <a:lnSpc>
                <a:spcPct val="115000"/>
              </a:lnSpc>
              <a:spcBef>
                <a:spcPts val="1200"/>
              </a:spcBef>
              <a:spcAft>
                <a:spcPts val="0"/>
              </a:spcAft>
              <a:buNone/>
            </a:pPr>
            <a:r>
              <a:rPr lang="it" sz="1800">
                <a:latin typeface="Arial"/>
                <a:ea typeface="Arial"/>
                <a:cs typeface="Arial"/>
                <a:sym typeface="Arial"/>
              </a:rPr>
              <a:t>Will metadata be offered in such a way that it can be</a:t>
            </a:r>
            <a:r>
              <a:rPr lang="it" sz="1800">
                <a:solidFill>
                  <a:schemeClr val="lt1"/>
                </a:solidFill>
                <a:highlight>
                  <a:schemeClr val="dk1"/>
                </a:highlight>
                <a:latin typeface="Arial"/>
                <a:ea typeface="Arial"/>
                <a:cs typeface="Arial"/>
                <a:sym typeface="Arial"/>
              </a:rPr>
              <a:t> harvested and indexed</a:t>
            </a:r>
            <a:r>
              <a:rPr lang="it" sz="1800">
                <a:latin typeface="Arial"/>
                <a:ea typeface="Arial"/>
                <a:cs typeface="Arial"/>
                <a:sym typeface="Arial"/>
              </a:rPr>
              <a:t>?</a:t>
            </a:r>
            <a:endParaRPr sz="900">
              <a:solidFill>
                <a:srgbClr val="4AA55B"/>
              </a:solidFill>
              <a:latin typeface="Arial"/>
              <a:ea typeface="Arial"/>
              <a:cs typeface="Arial"/>
              <a:sym typeface="Arial"/>
            </a:endParaRPr>
          </a:p>
          <a:p>
            <a:pPr indent="0" lvl="0" marL="0" rtl="0" algn="l">
              <a:spcBef>
                <a:spcPts val="1200"/>
              </a:spcBef>
              <a:spcAft>
                <a:spcPts val="1200"/>
              </a:spcAft>
              <a:buNone/>
            </a:pPr>
            <a:r>
              <a:t/>
            </a:r>
            <a:endParaRPr/>
          </a:p>
        </p:txBody>
      </p:sp>
      <p:sp>
        <p:nvSpPr>
          <p:cNvPr id="144" name="Google Shape;144;p23"/>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FAIR data - Findability</a:t>
            </a:r>
            <a:endParaRPr/>
          </a:p>
        </p:txBody>
      </p:sp>
      <p:sp>
        <p:nvSpPr>
          <p:cNvPr id="145" name="Google Shape;145;p23"/>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Making data findable, including provisions for metadata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FAIR data - Accessibility part 1</a:t>
            </a:r>
            <a:endParaRPr/>
          </a:p>
        </p:txBody>
      </p:sp>
      <p:pic>
        <p:nvPicPr>
          <p:cNvPr id="151" name="Google Shape;151;p24"/>
          <p:cNvPicPr preferRelativeResize="0"/>
          <p:nvPr>
            <p:ph idx="2" type="pic"/>
          </p:nvPr>
        </p:nvPicPr>
        <p:blipFill rotWithShape="1">
          <a:blip r:embed="rId3">
            <a:alphaModFix/>
          </a:blip>
          <a:srcRect b="0" l="20819" r="20813" t="0"/>
          <a:stretch/>
        </p:blipFill>
        <p:spPr>
          <a:xfrm>
            <a:off x="6300192" y="1914586"/>
            <a:ext cx="2589002" cy="2217901"/>
          </a:xfrm>
          <a:prstGeom prst="rect">
            <a:avLst/>
          </a:prstGeom>
        </p:spPr>
      </p:pic>
      <p:sp>
        <p:nvSpPr>
          <p:cNvPr id="152" name="Google Shape;152;p24"/>
          <p:cNvSpPr txBox="1"/>
          <p:nvPr/>
        </p:nvSpPr>
        <p:spPr>
          <a:xfrm>
            <a:off x="259525" y="1953850"/>
            <a:ext cx="2589000" cy="1746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900">
                <a:solidFill>
                  <a:schemeClr val="dk2"/>
                </a:solidFill>
              </a:rPr>
              <a:t>Will the data be deposited in a </a:t>
            </a:r>
            <a:r>
              <a:rPr lang="it" sz="900">
                <a:solidFill>
                  <a:schemeClr val="lt1"/>
                </a:solidFill>
                <a:highlight>
                  <a:schemeClr val="dk1"/>
                </a:highlight>
              </a:rPr>
              <a:t>trusted repository</a:t>
            </a:r>
            <a:r>
              <a:rPr lang="it" sz="900">
                <a:solidFill>
                  <a:schemeClr val="dk2"/>
                </a:solidFill>
              </a:rPr>
              <a:t>?</a:t>
            </a:r>
            <a:endParaRPr sz="900">
              <a:solidFill>
                <a:schemeClr val="dk2"/>
              </a:solidFill>
            </a:endParaRPr>
          </a:p>
          <a:p>
            <a:pPr indent="0" lvl="0" marL="0" marR="0" rtl="0" algn="just">
              <a:lnSpc>
                <a:spcPct val="115000"/>
              </a:lnSpc>
              <a:spcBef>
                <a:spcPts val="1200"/>
              </a:spcBef>
              <a:spcAft>
                <a:spcPts val="0"/>
              </a:spcAft>
              <a:buNone/>
            </a:pPr>
            <a:r>
              <a:rPr lang="it" sz="900">
                <a:solidFill>
                  <a:schemeClr val="dk2"/>
                </a:solidFill>
              </a:rPr>
              <a:t>Have you explored appropriate arrangements with the identified repository where your data will be deposited?</a:t>
            </a:r>
            <a:endParaRPr sz="900">
              <a:solidFill>
                <a:schemeClr val="dk2"/>
              </a:solidFill>
            </a:endParaRPr>
          </a:p>
          <a:p>
            <a:pPr indent="0" lvl="0" marL="0" marR="0" rtl="0" algn="just">
              <a:lnSpc>
                <a:spcPct val="115000"/>
              </a:lnSpc>
              <a:spcBef>
                <a:spcPts val="1200"/>
              </a:spcBef>
              <a:spcAft>
                <a:spcPts val="1200"/>
              </a:spcAft>
              <a:buNone/>
            </a:pPr>
            <a:r>
              <a:rPr lang="it" sz="900">
                <a:solidFill>
                  <a:schemeClr val="dk2"/>
                </a:solidFill>
              </a:rPr>
              <a:t>Does the repository ensure that the data is assigned an </a:t>
            </a:r>
            <a:r>
              <a:rPr lang="it" sz="900">
                <a:solidFill>
                  <a:schemeClr val="lt1"/>
                </a:solidFill>
                <a:highlight>
                  <a:schemeClr val="dk1"/>
                </a:highlight>
              </a:rPr>
              <a:t>identifier</a:t>
            </a:r>
            <a:r>
              <a:rPr lang="it" sz="900">
                <a:solidFill>
                  <a:schemeClr val="dk2"/>
                </a:solidFill>
              </a:rPr>
              <a:t>? Will the repository resolve the identifier to a digital object?</a:t>
            </a:r>
            <a:endParaRPr sz="900">
              <a:solidFill>
                <a:schemeClr val="dk2"/>
              </a:solidFill>
            </a:endParaRPr>
          </a:p>
        </p:txBody>
      </p:sp>
      <p:sp>
        <p:nvSpPr>
          <p:cNvPr id="153" name="Google Shape;153;p24"/>
          <p:cNvSpPr txBox="1"/>
          <p:nvPr/>
        </p:nvSpPr>
        <p:spPr>
          <a:xfrm>
            <a:off x="3196050" y="1953850"/>
            <a:ext cx="2589000" cy="3009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None/>
            </a:pPr>
            <a:r>
              <a:rPr lang="it" sz="900">
                <a:solidFill>
                  <a:schemeClr val="dk2"/>
                </a:solidFill>
              </a:rPr>
              <a:t>Will metadata be made openly </a:t>
            </a:r>
            <a:r>
              <a:rPr lang="it" sz="900">
                <a:solidFill>
                  <a:schemeClr val="lt1"/>
                </a:solidFill>
                <a:highlight>
                  <a:schemeClr val="dk1"/>
                </a:highlight>
              </a:rPr>
              <a:t>available</a:t>
            </a:r>
            <a:r>
              <a:rPr lang="it" sz="900">
                <a:solidFill>
                  <a:schemeClr val="dk2"/>
                </a:solidFill>
              </a:rPr>
              <a:t> and licenced under a public domain dedication CC0, as per the Grant Agreement? </a:t>
            </a:r>
            <a:endParaRPr sz="900">
              <a:solidFill>
                <a:schemeClr val="dk2"/>
              </a:solidFill>
            </a:endParaRPr>
          </a:p>
          <a:p>
            <a:pPr indent="-285750" lvl="0" marL="457200" marR="0" rtl="0" algn="just">
              <a:lnSpc>
                <a:spcPct val="115000"/>
              </a:lnSpc>
              <a:spcBef>
                <a:spcPts val="1200"/>
              </a:spcBef>
              <a:spcAft>
                <a:spcPts val="0"/>
              </a:spcAft>
              <a:buClr>
                <a:schemeClr val="dk2"/>
              </a:buClr>
              <a:buSzPts val="900"/>
              <a:buChar char="-"/>
            </a:pPr>
            <a:r>
              <a:rPr lang="it" sz="900">
                <a:solidFill>
                  <a:schemeClr val="dk2"/>
                </a:solidFill>
              </a:rPr>
              <a:t>If not, clarify why! </a:t>
            </a:r>
            <a:endParaRPr sz="900">
              <a:solidFill>
                <a:schemeClr val="dk2"/>
              </a:solidFill>
            </a:endParaRPr>
          </a:p>
          <a:p>
            <a:pPr indent="0" lvl="0" marL="0" marR="0" rtl="0" algn="just">
              <a:lnSpc>
                <a:spcPct val="115000"/>
              </a:lnSpc>
              <a:spcBef>
                <a:spcPts val="1200"/>
              </a:spcBef>
              <a:spcAft>
                <a:spcPts val="0"/>
              </a:spcAft>
              <a:buNone/>
            </a:pPr>
            <a:r>
              <a:rPr lang="it" sz="900">
                <a:solidFill>
                  <a:schemeClr val="dk2"/>
                </a:solidFill>
              </a:rPr>
              <a:t>Will metadata contain information to enable the user to </a:t>
            </a:r>
            <a:r>
              <a:rPr lang="it" sz="900">
                <a:solidFill>
                  <a:schemeClr val="lt1"/>
                </a:solidFill>
                <a:highlight>
                  <a:schemeClr val="dk1"/>
                </a:highlight>
              </a:rPr>
              <a:t>access</a:t>
            </a:r>
            <a:r>
              <a:rPr lang="it" sz="900">
                <a:solidFill>
                  <a:schemeClr val="dk2"/>
                </a:solidFill>
              </a:rPr>
              <a:t> the data?</a:t>
            </a:r>
            <a:endParaRPr sz="900">
              <a:solidFill>
                <a:schemeClr val="dk2"/>
              </a:solidFill>
            </a:endParaRPr>
          </a:p>
          <a:p>
            <a:pPr indent="0" lvl="0" marL="0" marR="0" rtl="0" algn="just">
              <a:lnSpc>
                <a:spcPct val="115000"/>
              </a:lnSpc>
              <a:spcBef>
                <a:spcPts val="1200"/>
              </a:spcBef>
              <a:spcAft>
                <a:spcPts val="0"/>
              </a:spcAft>
              <a:buNone/>
            </a:pPr>
            <a:r>
              <a:rPr lang="it" sz="900">
                <a:solidFill>
                  <a:schemeClr val="lt1"/>
                </a:solidFill>
                <a:highlight>
                  <a:schemeClr val="dk1"/>
                </a:highlight>
              </a:rPr>
              <a:t>How long</a:t>
            </a:r>
            <a:r>
              <a:rPr lang="it" sz="900">
                <a:solidFill>
                  <a:schemeClr val="dk2"/>
                </a:solidFill>
              </a:rPr>
              <a:t> will the data remain available and findable? Will metadata be guaranteed to remain available after data is no longer available?</a:t>
            </a:r>
            <a:endParaRPr sz="900">
              <a:solidFill>
                <a:schemeClr val="dk2"/>
              </a:solidFill>
            </a:endParaRPr>
          </a:p>
          <a:p>
            <a:pPr indent="0" lvl="0" marL="0" marR="0" rtl="0" algn="just">
              <a:lnSpc>
                <a:spcPct val="115000"/>
              </a:lnSpc>
              <a:spcBef>
                <a:spcPts val="1200"/>
              </a:spcBef>
              <a:spcAft>
                <a:spcPts val="1200"/>
              </a:spcAft>
              <a:buNone/>
            </a:pPr>
            <a:r>
              <a:rPr lang="it" sz="900">
                <a:solidFill>
                  <a:schemeClr val="dk2"/>
                </a:solidFill>
              </a:rPr>
              <a:t>Will </a:t>
            </a:r>
            <a:r>
              <a:rPr lang="it" sz="900">
                <a:solidFill>
                  <a:schemeClr val="lt1"/>
                </a:solidFill>
                <a:highlight>
                  <a:schemeClr val="dk1"/>
                </a:highlight>
              </a:rPr>
              <a:t>documentation</a:t>
            </a:r>
            <a:r>
              <a:rPr lang="it" sz="900">
                <a:solidFill>
                  <a:schemeClr val="dk2"/>
                </a:solidFill>
              </a:rPr>
              <a:t> or reference about any software be needed to access or read the data be included? Will it be possible to include the relevant software (e.g. in open source code)?</a:t>
            </a:r>
            <a:endParaRPr sz="900">
              <a:solidFill>
                <a:schemeClr val="dk2"/>
              </a:solidFill>
            </a:endParaRPr>
          </a:p>
        </p:txBody>
      </p:sp>
      <p:sp>
        <p:nvSpPr>
          <p:cNvPr id="154" name="Google Shape;154;p24"/>
          <p:cNvSpPr txBox="1"/>
          <p:nvPr/>
        </p:nvSpPr>
        <p:spPr>
          <a:xfrm>
            <a:off x="230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REPOSITORY</a:t>
            </a:r>
            <a:endParaRPr>
              <a:latin typeface="Lato"/>
              <a:ea typeface="Lato"/>
              <a:cs typeface="Lato"/>
              <a:sym typeface="Lato"/>
            </a:endParaRPr>
          </a:p>
        </p:txBody>
      </p:sp>
      <p:sp>
        <p:nvSpPr>
          <p:cNvPr id="155" name="Google Shape;155;p24"/>
          <p:cNvSpPr txBox="1"/>
          <p:nvPr/>
        </p:nvSpPr>
        <p:spPr>
          <a:xfrm>
            <a:off x="3278525" y="1442125"/>
            <a:ext cx="2477400" cy="369300"/>
          </a:xfrm>
          <a:prstGeom prst="rect">
            <a:avLst/>
          </a:prstGeom>
          <a:no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1200"/>
              </a:spcAft>
              <a:buNone/>
            </a:pPr>
            <a:r>
              <a:rPr b="1" lang="it" sz="1200">
                <a:solidFill>
                  <a:schemeClr val="dk2"/>
                </a:solidFill>
              </a:rPr>
              <a:t>METADATA</a:t>
            </a:r>
            <a:endParaRPr>
              <a:latin typeface="Lato"/>
              <a:ea typeface="Lato"/>
              <a:cs typeface="Lato"/>
              <a:sym typeface="Lato"/>
            </a:endParaRPr>
          </a:p>
        </p:txBody>
      </p:sp>
      <p:sp>
        <p:nvSpPr>
          <p:cNvPr id="156" name="Google Shape;156;p24"/>
          <p:cNvSpPr txBox="1"/>
          <p:nvPr/>
        </p:nvSpPr>
        <p:spPr>
          <a:xfrm>
            <a:off x="6405775" y="4529100"/>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rPr>
              <a:t>Image by </a:t>
            </a:r>
            <a:r>
              <a:rPr lang="it" sz="800" u="sng">
                <a:solidFill>
                  <a:schemeClr val="accent1"/>
                </a:solidFill>
                <a:hlinkClick r:id="rId4">
                  <a:extLst>
                    <a:ext uri="{A12FA001-AC4F-418D-AE19-62706E023703}">
                      <ahyp:hlinkClr val="tx"/>
                    </a:ext>
                  </a:extLst>
                </a:hlinkClick>
              </a:rPr>
              <a:t>Manfred Steger</a:t>
            </a:r>
            <a:r>
              <a:rPr lang="it" sz="800">
                <a:solidFill>
                  <a:schemeClr val="accent1"/>
                </a:solidFill>
              </a:rPr>
              <a:t> from </a:t>
            </a:r>
            <a:r>
              <a:rPr lang="it" sz="800" u="sng">
                <a:solidFill>
                  <a:schemeClr val="accent1"/>
                </a:solidFill>
                <a:hlinkClick r:id="rId5">
                  <a:extLst>
                    <a:ext uri="{A12FA001-AC4F-418D-AE19-62706E023703}">
                      <ahyp:hlinkClr val="tx"/>
                    </a:ext>
                  </a:extLst>
                </a:hlinkClick>
              </a:rPr>
              <a:t>Pixabay</a:t>
            </a:r>
            <a:r>
              <a:rPr lang="it" sz="800">
                <a:solidFill>
                  <a:schemeClr val="accent1"/>
                </a:solidFill>
              </a:rPr>
              <a:t> </a:t>
            </a:r>
            <a:endParaRPr sz="800">
              <a:solidFill>
                <a:schemeClr val="accen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txBox="1"/>
          <p:nvPr>
            <p:ph idx="1" type="body"/>
          </p:nvPr>
        </p:nvSpPr>
        <p:spPr>
          <a:xfrm>
            <a:off x="251525" y="1084150"/>
            <a:ext cx="5221200" cy="3509400"/>
          </a:xfrm>
          <a:prstGeom prst="rect">
            <a:avLst/>
          </a:prstGeom>
        </p:spPr>
        <p:txBody>
          <a:bodyPr anchorCtr="0" anchor="t" bIns="45700" lIns="91425" spcFirstLastPara="1" rIns="91425" wrap="square" tIns="45700">
            <a:normAutofit fontScale="77500" lnSpcReduction="20000"/>
          </a:bodyPr>
          <a:lstStyle/>
          <a:p>
            <a:pPr indent="0" lvl="0" marL="0" marR="0" rtl="0" algn="just">
              <a:lnSpc>
                <a:spcPct val="115000"/>
              </a:lnSpc>
              <a:spcBef>
                <a:spcPts val="0"/>
              </a:spcBef>
              <a:spcAft>
                <a:spcPts val="0"/>
              </a:spcAft>
              <a:buNone/>
            </a:pPr>
            <a:r>
              <a:rPr b="1" lang="it" sz="1200">
                <a:solidFill>
                  <a:schemeClr val="dk2"/>
                </a:solidFill>
                <a:latin typeface="Arial"/>
                <a:ea typeface="Arial"/>
                <a:cs typeface="Arial"/>
                <a:sym typeface="Arial"/>
              </a:rPr>
              <a:t>DATA</a:t>
            </a:r>
            <a:endParaRPr b="1" sz="120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Will all data be made </a:t>
            </a:r>
            <a:r>
              <a:rPr lang="it" sz="1250">
                <a:solidFill>
                  <a:schemeClr val="lt1"/>
                </a:solidFill>
                <a:highlight>
                  <a:schemeClr val="dk1"/>
                </a:highlight>
                <a:latin typeface="Arial"/>
                <a:ea typeface="Arial"/>
                <a:cs typeface="Arial"/>
                <a:sym typeface="Arial"/>
              </a:rPr>
              <a:t>openly available</a:t>
            </a:r>
            <a:r>
              <a:rPr lang="it" sz="1250">
                <a:solidFill>
                  <a:schemeClr val="dk2"/>
                </a:solidFill>
                <a:latin typeface="Arial"/>
                <a:ea typeface="Arial"/>
                <a:cs typeface="Arial"/>
                <a:sym typeface="Arial"/>
              </a:rPr>
              <a:t>?</a:t>
            </a:r>
            <a:endParaRPr sz="1250">
              <a:solidFill>
                <a:schemeClr val="dk2"/>
              </a:solidFill>
              <a:latin typeface="Arial"/>
              <a:ea typeface="Arial"/>
              <a:cs typeface="Arial"/>
              <a:sym typeface="Arial"/>
            </a:endParaRPr>
          </a:p>
          <a:p>
            <a:pPr indent="-290115" lvl="0" marL="457200" marR="0" rtl="0" algn="just">
              <a:lnSpc>
                <a:spcPct val="115000"/>
              </a:lnSpc>
              <a:spcBef>
                <a:spcPts val="1200"/>
              </a:spcBef>
              <a:spcAft>
                <a:spcPts val="0"/>
              </a:spcAft>
              <a:buClr>
                <a:schemeClr val="dk2"/>
              </a:buClr>
              <a:buSzPct val="100000"/>
              <a:buFont typeface="Arial"/>
              <a:buChar char="-"/>
            </a:pPr>
            <a:r>
              <a:rPr lang="it" sz="1250">
                <a:solidFill>
                  <a:schemeClr val="dk2"/>
                </a:solidFill>
                <a:latin typeface="Arial"/>
                <a:ea typeface="Arial"/>
                <a:cs typeface="Arial"/>
                <a:sym typeface="Arial"/>
              </a:rPr>
              <a:t> If certain datasets cannot be shared (or need to be shared under restricted access conditions), explain why, clearly separating legal and contractual reasons from intentional restrictions. Note that in multi-beneficiary projects it is also possible for specific beneficiaries to keep their data closed if opening their data goes against their legitimate interests or other constraints as per the Grant Agreement.</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If an </a:t>
            </a:r>
            <a:r>
              <a:rPr lang="it" sz="1250">
                <a:solidFill>
                  <a:schemeClr val="lt1"/>
                </a:solidFill>
                <a:highlight>
                  <a:schemeClr val="dk1"/>
                </a:highlight>
                <a:latin typeface="Arial"/>
                <a:ea typeface="Arial"/>
                <a:cs typeface="Arial"/>
                <a:sym typeface="Arial"/>
              </a:rPr>
              <a:t>embargo</a:t>
            </a:r>
            <a:r>
              <a:rPr lang="it" sz="1250">
                <a:solidFill>
                  <a:schemeClr val="dk2"/>
                </a:solidFill>
                <a:latin typeface="Arial"/>
                <a:ea typeface="Arial"/>
                <a:cs typeface="Arial"/>
                <a:sym typeface="Arial"/>
              </a:rPr>
              <a:t> is applied to give time to publish or seek protection of the intellectual property (e.g. patents), specify why and how long this will apply, bearing in mind that research data should be made available as soon as possible.</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Will the data be accessible through a free and standardized</a:t>
            </a:r>
            <a:r>
              <a:rPr lang="it" sz="1250">
                <a:solidFill>
                  <a:schemeClr val="lt1"/>
                </a:solidFill>
                <a:latin typeface="Arial"/>
                <a:ea typeface="Arial"/>
                <a:cs typeface="Arial"/>
                <a:sym typeface="Arial"/>
              </a:rPr>
              <a:t> </a:t>
            </a:r>
            <a:r>
              <a:rPr lang="it" sz="1250">
                <a:solidFill>
                  <a:schemeClr val="lt1"/>
                </a:solidFill>
                <a:highlight>
                  <a:schemeClr val="dk1"/>
                </a:highlight>
                <a:latin typeface="Arial"/>
                <a:ea typeface="Arial"/>
                <a:cs typeface="Arial"/>
                <a:sym typeface="Arial"/>
              </a:rPr>
              <a:t>access protocol</a:t>
            </a:r>
            <a:r>
              <a:rPr lang="it" sz="1250">
                <a:solidFill>
                  <a:schemeClr val="dk2"/>
                </a:solidFill>
                <a:latin typeface="Arial"/>
                <a:ea typeface="Arial"/>
                <a:cs typeface="Arial"/>
                <a:sym typeface="Arial"/>
              </a:rPr>
              <a:t>?</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If there are </a:t>
            </a:r>
            <a:r>
              <a:rPr lang="it" sz="1250">
                <a:solidFill>
                  <a:schemeClr val="lt1"/>
                </a:solidFill>
                <a:highlight>
                  <a:schemeClr val="dk1"/>
                </a:highlight>
                <a:latin typeface="Arial"/>
                <a:ea typeface="Arial"/>
                <a:cs typeface="Arial"/>
                <a:sym typeface="Arial"/>
              </a:rPr>
              <a:t>restrictions</a:t>
            </a:r>
            <a:r>
              <a:rPr lang="it" sz="1250">
                <a:solidFill>
                  <a:schemeClr val="dk2"/>
                </a:solidFill>
                <a:latin typeface="Arial"/>
                <a:ea typeface="Arial"/>
                <a:cs typeface="Arial"/>
                <a:sym typeface="Arial"/>
              </a:rPr>
              <a:t> on use, how will access be provided to the data, both during and after the end of the project?</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0"/>
              </a:spcAft>
              <a:buNone/>
            </a:pPr>
            <a:r>
              <a:rPr lang="it" sz="1250">
                <a:solidFill>
                  <a:schemeClr val="dk2"/>
                </a:solidFill>
                <a:latin typeface="Arial"/>
                <a:ea typeface="Arial"/>
                <a:cs typeface="Arial"/>
                <a:sym typeface="Arial"/>
              </a:rPr>
              <a:t>How will the identity of the person accessing the data be ascertained?</a:t>
            </a:r>
            <a:endParaRPr sz="1250">
              <a:solidFill>
                <a:schemeClr val="dk2"/>
              </a:solidFill>
              <a:latin typeface="Arial"/>
              <a:ea typeface="Arial"/>
              <a:cs typeface="Arial"/>
              <a:sym typeface="Arial"/>
            </a:endParaRPr>
          </a:p>
          <a:p>
            <a:pPr indent="0" lvl="0" marL="0" marR="0" rtl="0" algn="just">
              <a:lnSpc>
                <a:spcPct val="115000"/>
              </a:lnSpc>
              <a:spcBef>
                <a:spcPts val="1200"/>
              </a:spcBef>
              <a:spcAft>
                <a:spcPts val="1200"/>
              </a:spcAft>
              <a:buNone/>
            </a:pPr>
            <a:r>
              <a:rPr lang="it" sz="1250">
                <a:solidFill>
                  <a:schemeClr val="dk2"/>
                </a:solidFill>
                <a:latin typeface="Arial"/>
                <a:ea typeface="Arial"/>
                <a:cs typeface="Arial"/>
                <a:sym typeface="Arial"/>
              </a:rPr>
              <a:t>Is there a need for a data access committee (e.g. to evaluate/approve access requests to personal/sensitive data)?</a:t>
            </a:r>
            <a:endParaRPr/>
          </a:p>
        </p:txBody>
      </p:sp>
      <p:sp>
        <p:nvSpPr>
          <p:cNvPr id="162" name="Google Shape;162;p25"/>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FAIR data - Accessibility part 2</a:t>
            </a:r>
            <a:endParaRPr/>
          </a:p>
        </p:txBody>
      </p:sp>
      <p:pic>
        <p:nvPicPr>
          <p:cNvPr id="163" name="Google Shape;163;p25"/>
          <p:cNvPicPr preferRelativeResize="0"/>
          <p:nvPr>
            <p:ph idx="2" type="pic"/>
          </p:nvPr>
        </p:nvPicPr>
        <p:blipFill rotWithShape="1">
          <a:blip r:embed="rId3">
            <a:alphaModFix/>
          </a:blip>
          <a:srcRect b="0" l="23804" r="23809" t="0"/>
          <a:stretch/>
        </p:blipFill>
        <p:spPr>
          <a:xfrm>
            <a:off x="5723830" y="1084144"/>
            <a:ext cx="3168600" cy="3509401"/>
          </a:xfrm>
          <a:prstGeom prst="rect">
            <a:avLst/>
          </a:prstGeom>
        </p:spPr>
      </p:pic>
      <p:sp>
        <p:nvSpPr>
          <p:cNvPr id="164" name="Google Shape;164;p25"/>
          <p:cNvSpPr txBox="1"/>
          <p:nvPr/>
        </p:nvSpPr>
        <p:spPr>
          <a:xfrm>
            <a:off x="5723825" y="4683400"/>
            <a:ext cx="2923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700">
                <a:solidFill>
                  <a:schemeClr val="accent1"/>
                </a:solidFill>
              </a:rPr>
              <a:t>Image by </a:t>
            </a:r>
            <a:r>
              <a:rPr lang="it" sz="700" u="sng">
                <a:solidFill>
                  <a:schemeClr val="accent1"/>
                </a:solidFill>
                <a:hlinkClick r:id="rId4">
                  <a:extLst>
                    <a:ext uri="{A12FA001-AC4F-418D-AE19-62706E023703}">
                      <ahyp:hlinkClr val="tx"/>
                    </a:ext>
                  </a:extLst>
                </a:hlinkClick>
              </a:rPr>
              <a:t>mohamed Hassan</a:t>
            </a:r>
            <a:r>
              <a:rPr lang="it" sz="700">
                <a:solidFill>
                  <a:schemeClr val="accent1"/>
                </a:solidFill>
              </a:rPr>
              <a:t> from </a:t>
            </a:r>
            <a:r>
              <a:rPr lang="it" sz="700" u="sng">
                <a:solidFill>
                  <a:schemeClr val="accent1"/>
                </a:solidFill>
                <a:hlinkClick r:id="rId5">
                  <a:extLst>
                    <a:ext uri="{A12FA001-AC4F-418D-AE19-62706E023703}">
                      <ahyp:hlinkClr val="tx"/>
                    </a:ext>
                  </a:extLst>
                </a:hlinkClick>
              </a:rPr>
              <a:t>Pixabay</a:t>
            </a:r>
            <a:r>
              <a:rPr lang="it" sz="700">
                <a:solidFill>
                  <a:schemeClr val="accent1"/>
                </a:solidFill>
              </a:rPr>
              <a:t> </a:t>
            </a:r>
            <a:endParaRPr sz="700">
              <a:solidFill>
                <a:schemeClr val="accen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6"/>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FAIR data -</a:t>
            </a:r>
            <a:endParaRPr/>
          </a:p>
          <a:p>
            <a:pPr indent="0" lvl="0" marL="0" rtl="0" algn="l">
              <a:spcBef>
                <a:spcPts val="0"/>
              </a:spcBef>
              <a:spcAft>
                <a:spcPts val="0"/>
              </a:spcAft>
              <a:buNone/>
            </a:pPr>
            <a:r>
              <a:rPr lang="it"/>
              <a:t>Interoperability</a:t>
            </a:r>
            <a:endParaRPr/>
          </a:p>
        </p:txBody>
      </p:sp>
      <p:sp>
        <p:nvSpPr>
          <p:cNvPr id="170" name="Google Shape;170;p26"/>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Making data interoperable</a:t>
            </a:r>
            <a:endParaRPr/>
          </a:p>
        </p:txBody>
      </p:sp>
      <p:sp>
        <p:nvSpPr>
          <p:cNvPr id="171" name="Google Shape;171;p26"/>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marR="0" rtl="0" algn="just">
              <a:spcBef>
                <a:spcPts val="0"/>
              </a:spcBef>
              <a:spcAft>
                <a:spcPts val="0"/>
              </a:spcAft>
              <a:buNone/>
            </a:pPr>
            <a:r>
              <a:rPr lang="it" sz="1100">
                <a:latin typeface="Arial"/>
                <a:ea typeface="Arial"/>
                <a:cs typeface="Arial"/>
                <a:sym typeface="Arial"/>
              </a:rPr>
              <a:t>What data and metadata vocabularies, standards, formats or methodologies will you follow to make your data </a:t>
            </a:r>
            <a:r>
              <a:rPr lang="it" sz="1100">
                <a:solidFill>
                  <a:schemeClr val="lt1"/>
                </a:solidFill>
                <a:highlight>
                  <a:schemeClr val="dk1"/>
                </a:highlight>
                <a:latin typeface="Arial"/>
                <a:ea typeface="Arial"/>
                <a:cs typeface="Arial"/>
                <a:sym typeface="Arial"/>
              </a:rPr>
              <a:t>interoperable to allow data exchange </a:t>
            </a:r>
            <a:r>
              <a:rPr lang="it" sz="1100">
                <a:latin typeface="Arial"/>
                <a:ea typeface="Arial"/>
                <a:cs typeface="Arial"/>
                <a:sym typeface="Arial"/>
              </a:rPr>
              <a:t>and re-use within and across disciplines? Will you follow community-endorsed interoperability best practices? Which ones?</a:t>
            </a:r>
            <a:endParaRPr sz="1100">
              <a:latin typeface="Arial"/>
              <a:ea typeface="Arial"/>
              <a:cs typeface="Arial"/>
              <a:sym typeface="Arial"/>
            </a:endParaRPr>
          </a:p>
          <a:p>
            <a:pPr indent="0" lvl="0" marL="0" marR="0" rtl="0" algn="just">
              <a:lnSpc>
                <a:spcPct val="115000"/>
              </a:lnSpc>
              <a:spcBef>
                <a:spcPts val="1200"/>
              </a:spcBef>
              <a:spcAft>
                <a:spcPts val="0"/>
              </a:spcAft>
              <a:buNone/>
            </a:pPr>
            <a:r>
              <a:rPr lang="it" sz="1100">
                <a:latin typeface="Arial"/>
                <a:ea typeface="Arial"/>
                <a:cs typeface="Arial"/>
                <a:sym typeface="Arial"/>
              </a:rPr>
              <a:t>In case it is unavoidable that you use uncommon or generate project specific ontologies or vocabularies, will you provide </a:t>
            </a:r>
            <a:r>
              <a:rPr lang="it" sz="1100">
                <a:solidFill>
                  <a:schemeClr val="lt1"/>
                </a:solidFill>
                <a:highlight>
                  <a:schemeClr val="dk1"/>
                </a:highlight>
                <a:latin typeface="Arial"/>
                <a:ea typeface="Arial"/>
                <a:cs typeface="Arial"/>
                <a:sym typeface="Arial"/>
              </a:rPr>
              <a:t>mappings</a:t>
            </a:r>
            <a:r>
              <a:rPr lang="it" sz="1100">
                <a:latin typeface="Arial"/>
                <a:ea typeface="Arial"/>
                <a:cs typeface="Arial"/>
                <a:sym typeface="Arial"/>
              </a:rPr>
              <a:t> to more commonly used ontologies? Will you openly publish the generated ontologies or vocabularies to allow reusing, refining or extending them?</a:t>
            </a:r>
            <a:endParaRPr sz="1100">
              <a:latin typeface="Arial"/>
              <a:ea typeface="Arial"/>
              <a:cs typeface="Arial"/>
              <a:sym typeface="Arial"/>
            </a:endParaRPr>
          </a:p>
          <a:p>
            <a:pPr indent="0" lvl="0" marL="0" marR="0" rtl="0" algn="just">
              <a:lnSpc>
                <a:spcPct val="115000"/>
              </a:lnSpc>
              <a:spcBef>
                <a:spcPts val="1200"/>
              </a:spcBef>
              <a:spcAft>
                <a:spcPts val="0"/>
              </a:spcAft>
              <a:buNone/>
            </a:pPr>
            <a:r>
              <a:rPr lang="it" sz="1100">
                <a:latin typeface="Arial"/>
                <a:ea typeface="Arial"/>
                <a:cs typeface="Arial"/>
                <a:sym typeface="Arial"/>
              </a:rPr>
              <a:t>Will your data include qualified </a:t>
            </a:r>
            <a:r>
              <a:rPr lang="it" sz="1100">
                <a:solidFill>
                  <a:schemeClr val="lt1"/>
                </a:solidFill>
                <a:highlight>
                  <a:schemeClr val="dk1"/>
                </a:highlight>
                <a:latin typeface="Arial"/>
                <a:ea typeface="Arial"/>
                <a:cs typeface="Arial"/>
                <a:sym typeface="Arial"/>
              </a:rPr>
              <a:t>references</a:t>
            </a:r>
            <a:r>
              <a:rPr lang="it" sz="1100">
                <a:latin typeface="Arial"/>
                <a:ea typeface="Arial"/>
                <a:cs typeface="Arial"/>
                <a:sym typeface="Arial"/>
              </a:rPr>
              <a:t> to other data (e.g. other data from your project, or datasets from previous research)?</a:t>
            </a:r>
            <a:endParaRPr sz="1100">
              <a:latin typeface="Arial"/>
              <a:ea typeface="Arial"/>
              <a:cs typeface="Arial"/>
              <a:sym typeface="Arial"/>
            </a:endParaRPr>
          </a:p>
          <a:p>
            <a:pPr indent="0" lvl="0" marL="0" rtl="0" algn="l">
              <a:spcBef>
                <a:spcPts val="120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just">
              <a:spcBef>
                <a:spcPts val="1200"/>
              </a:spcBef>
              <a:spcAft>
                <a:spcPts val="0"/>
              </a:spcAft>
              <a:buNone/>
            </a:pPr>
            <a:r>
              <a:rPr baseline="30000" lang="it" sz="1100">
                <a:solidFill>
                  <a:srgbClr val="0088CC"/>
                </a:solidFill>
                <a:latin typeface="Calibri"/>
                <a:ea typeface="Calibri"/>
                <a:cs typeface="Calibri"/>
                <a:sym typeface="Calibri"/>
              </a:rPr>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7"/>
          <p:cNvSpPr txBox="1"/>
          <p:nvPr>
            <p:ph idx="1" type="body"/>
          </p:nvPr>
        </p:nvSpPr>
        <p:spPr>
          <a:xfrm>
            <a:off x="251520" y="1084144"/>
            <a:ext cx="5221200" cy="3499200"/>
          </a:xfrm>
          <a:prstGeom prst="rect">
            <a:avLst/>
          </a:prstGeom>
        </p:spPr>
        <p:txBody>
          <a:bodyPr anchorCtr="0" anchor="t" bIns="45700" lIns="91425" spcFirstLastPara="1" rIns="91425" wrap="square" tIns="45700">
            <a:normAutofit fontScale="85000" lnSpcReduction="10000"/>
          </a:bodyPr>
          <a:lstStyle/>
          <a:p>
            <a:pPr indent="0" lvl="0" marL="0" marR="0" rtl="0" algn="just">
              <a:lnSpc>
                <a:spcPct val="115000"/>
              </a:lnSpc>
              <a:spcBef>
                <a:spcPts val="0"/>
              </a:spcBef>
              <a:spcAft>
                <a:spcPts val="0"/>
              </a:spcAft>
              <a:buNone/>
            </a:pPr>
            <a:r>
              <a:rPr lang="it" sz="1200">
                <a:solidFill>
                  <a:schemeClr val="accent1"/>
                </a:solidFill>
                <a:latin typeface="Arial"/>
                <a:ea typeface="Arial"/>
                <a:cs typeface="Arial"/>
                <a:sym typeface="Arial"/>
              </a:rPr>
              <a:t>How will you provide </a:t>
            </a:r>
            <a:r>
              <a:rPr lang="it" sz="1200">
                <a:solidFill>
                  <a:schemeClr val="lt1"/>
                </a:solidFill>
                <a:highlight>
                  <a:schemeClr val="dk1"/>
                </a:highlight>
                <a:latin typeface="Arial"/>
                <a:ea typeface="Arial"/>
                <a:cs typeface="Arial"/>
                <a:sym typeface="Arial"/>
              </a:rPr>
              <a:t>documentation</a:t>
            </a:r>
            <a:r>
              <a:rPr lang="it" sz="1200">
                <a:solidFill>
                  <a:schemeClr val="accent1"/>
                </a:solidFill>
                <a:latin typeface="Arial"/>
                <a:ea typeface="Arial"/>
                <a:cs typeface="Arial"/>
                <a:sym typeface="Arial"/>
              </a:rPr>
              <a:t> needed to validate data analysis and facilitate data re-use (e.g. readme files with information on methodology, codebooks, data cleaning, analyses, variable definitions, units of measurement, etc.)?</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Will your data be made freely available in the </a:t>
            </a:r>
            <a:r>
              <a:rPr lang="it" sz="1200">
                <a:solidFill>
                  <a:schemeClr val="lt1"/>
                </a:solidFill>
                <a:highlight>
                  <a:schemeClr val="dk1"/>
                </a:highlight>
                <a:latin typeface="Arial"/>
                <a:ea typeface="Arial"/>
                <a:cs typeface="Arial"/>
                <a:sym typeface="Arial"/>
              </a:rPr>
              <a:t>public domain</a:t>
            </a:r>
            <a:r>
              <a:rPr lang="it" sz="1200">
                <a:solidFill>
                  <a:schemeClr val="accent1"/>
                </a:solidFill>
                <a:latin typeface="Arial"/>
                <a:ea typeface="Arial"/>
                <a:cs typeface="Arial"/>
                <a:sym typeface="Arial"/>
              </a:rPr>
              <a:t> to permit the widest re-use possible? Will your data be licensed using standard reuse licenses, in line with the obligations set out in the Grant Agreement?</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Will the data produced in the project be useable by third parties, in particular after the </a:t>
            </a:r>
            <a:r>
              <a:rPr lang="it" sz="1200">
                <a:solidFill>
                  <a:schemeClr val="lt1"/>
                </a:solidFill>
                <a:highlight>
                  <a:schemeClr val="dk1"/>
                </a:highlight>
                <a:latin typeface="Arial"/>
                <a:ea typeface="Arial"/>
                <a:cs typeface="Arial"/>
                <a:sym typeface="Arial"/>
              </a:rPr>
              <a:t>end of the projec</a:t>
            </a:r>
            <a:r>
              <a:rPr lang="it" sz="1200">
                <a:solidFill>
                  <a:schemeClr val="accent1"/>
                </a:solidFill>
                <a:latin typeface="Arial"/>
                <a:ea typeface="Arial"/>
                <a:cs typeface="Arial"/>
                <a:sym typeface="Arial"/>
              </a:rPr>
              <a:t>t?</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Will the </a:t>
            </a:r>
            <a:r>
              <a:rPr lang="it" sz="1200">
                <a:solidFill>
                  <a:schemeClr val="lt1"/>
                </a:solidFill>
                <a:highlight>
                  <a:schemeClr val="dk1"/>
                </a:highlight>
                <a:latin typeface="Arial"/>
                <a:ea typeface="Arial"/>
                <a:cs typeface="Arial"/>
                <a:sym typeface="Arial"/>
              </a:rPr>
              <a:t>provenance</a:t>
            </a:r>
            <a:r>
              <a:rPr lang="it" sz="1200">
                <a:solidFill>
                  <a:schemeClr val="accent1"/>
                </a:solidFill>
                <a:latin typeface="Arial"/>
                <a:ea typeface="Arial"/>
                <a:cs typeface="Arial"/>
                <a:sym typeface="Arial"/>
              </a:rPr>
              <a:t> of the data be thoroughly documented using the appropriate standards?</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Describe all relevant data quality assurance processes.</a:t>
            </a:r>
            <a:endParaRPr sz="12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200">
                <a:solidFill>
                  <a:schemeClr val="accent1"/>
                </a:solidFill>
                <a:latin typeface="Arial"/>
                <a:ea typeface="Arial"/>
                <a:cs typeface="Arial"/>
                <a:sym typeface="Arial"/>
              </a:rPr>
              <a:t>Further to the FAIR principles, DMPs should also address </a:t>
            </a:r>
            <a:r>
              <a:rPr lang="it" sz="1200">
                <a:solidFill>
                  <a:schemeClr val="lt1"/>
                </a:solidFill>
                <a:highlight>
                  <a:schemeClr val="dk1"/>
                </a:highlight>
                <a:latin typeface="Arial"/>
                <a:ea typeface="Arial"/>
                <a:cs typeface="Arial"/>
                <a:sym typeface="Arial"/>
              </a:rPr>
              <a:t>research outputs other than data,</a:t>
            </a:r>
            <a:r>
              <a:rPr lang="it" sz="1200">
                <a:solidFill>
                  <a:schemeClr val="accent1"/>
                </a:solidFill>
                <a:latin typeface="Arial"/>
                <a:ea typeface="Arial"/>
                <a:cs typeface="Arial"/>
                <a:sym typeface="Arial"/>
              </a:rPr>
              <a:t> and should carefully consider aspects related to the allocation of resources, data security and ethical aspects.</a:t>
            </a:r>
            <a:endParaRPr sz="12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sp>
        <p:nvSpPr>
          <p:cNvPr id="177" name="Google Shape;177;p27"/>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FAIR data - reusability</a:t>
            </a:r>
            <a:endParaRPr/>
          </a:p>
        </p:txBody>
      </p:sp>
      <p:pic>
        <p:nvPicPr>
          <p:cNvPr id="178" name="Google Shape;178;p27"/>
          <p:cNvPicPr preferRelativeResize="0"/>
          <p:nvPr>
            <p:ph idx="2" type="pic"/>
          </p:nvPr>
        </p:nvPicPr>
        <p:blipFill rotWithShape="1">
          <a:blip r:embed="rId3">
            <a:alphaModFix/>
          </a:blip>
          <a:srcRect b="0" l="8386" r="12191" t="0"/>
          <a:stretch/>
        </p:blipFill>
        <p:spPr>
          <a:xfrm>
            <a:off x="5723830" y="1084144"/>
            <a:ext cx="3168599" cy="35093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251520" y="3311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Other research outputs</a:t>
            </a:r>
            <a:endParaRPr/>
          </a:p>
        </p:txBody>
      </p:sp>
      <p:sp>
        <p:nvSpPr>
          <p:cNvPr id="184" name="Google Shape;184;p28"/>
          <p:cNvSpPr txBox="1"/>
          <p:nvPr>
            <p:ph idx="1" type="body"/>
          </p:nvPr>
        </p:nvSpPr>
        <p:spPr>
          <a:xfrm>
            <a:off x="3672285" y="1084144"/>
            <a:ext cx="5221200" cy="3499200"/>
          </a:xfrm>
          <a:prstGeom prst="rect">
            <a:avLst/>
          </a:prstGeom>
        </p:spPr>
        <p:txBody>
          <a:bodyPr anchorCtr="0" anchor="t" bIns="45700" lIns="91425" spcFirstLastPara="1" rIns="91425" wrap="square" tIns="45700">
            <a:normAutofit/>
          </a:bodyPr>
          <a:lstStyle/>
          <a:p>
            <a:pPr indent="0" lvl="0" marL="0" marR="0" rtl="0" algn="just">
              <a:lnSpc>
                <a:spcPct val="115000"/>
              </a:lnSpc>
              <a:spcBef>
                <a:spcPts val="0"/>
              </a:spcBef>
              <a:spcAft>
                <a:spcPts val="0"/>
              </a:spcAft>
              <a:buNone/>
            </a:pPr>
            <a:r>
              <a:rPr lang="it" sz="1400">
                <a:solidFill>
                  <a:schemeClr val="accent1"/>
                </a:solidFill>
                <a:latin typeface="Arial"/>
                <a:ea typeface="Arial"/>
                <a:cs typeface="Arial"/>
                <a:sym typeface="Arial"/>
              </a:rPr>
              <a:t>Consider and plan for the management of other research outputs that may be generated or re-used throughout the projects. Be they either </a:t>
            </a:r>
            <a:r>
              <a:rPr lang="it" sz="1400">
                <a:solidFill>
                  <a:schemeClr val="lt1"/>
                </a:solidFill>
                <a:highlight>
                  <a:schemeClr val="dk1"/>
                </a:highlight>
                <a:latin typeface="Arial"/>
                <a:ea typeface="Arial"/>
                <a:cs typeface="Arial"/>
                <a:sym typeface="Arial"/>
              </a:rPr>
              <a:t>digital</a:t>
            </a:r>
            <a:r>
              <a:rPr lang="it" sz="1400">
                <a:solidFill>
                  <a:schemeClr val="accent1"/>
                </a:solidFill>
                <a:latin typeface="Arial"/>
                <a:ea typeface="Arial"/>
                <a:cs typeface="Arial"/>
                <a:sym typeface="Arial"/>
              </a:rPr>
              <a:t> (e.g. software, workflows, protocols, models, etc.) or </a:t>
            </a:r>
            <a:r>
              <a:rPr lang="it" sz="1400">
                <a:solidFill>
                  <a:schemeClr val="lt1"/>
                </a:solidFill>
                <a:highlight>
                  <a:schemeClr val="dk1"/>
                </a:highlight>
                <a:latin typeface="Arial"/>
                <a:ea typeface="Arial"/>
                <a:cs typeface="Arial"/>
                <a:sym typeface="Arial"/>
              </a:rPr>
              <a:t>physical</a:t>
            </a:r>
            <a:r>
              <a:rPr lang="it" sz="1400">
                <a:solidFill>
                  <a:schemeClr val="accent1"/>
                </a:solidFill>
                <a:latin typeface="Arial"/>
                <a:ea typeface="Arial"/>
                <a:cs typeface="Arial"/>
                <a:sym typeface="Arial"/>
              </a:rPr>
              <a:t> (e.g. new materials, antibodies, reagents, samples, etc.).</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Consider which of the FAIR principles can apply to the management of other research outputs.</a:t>
            </a:r>
            <a:endParaRPr sz="1400">
              <a:solidFill>
                <a:schemeClr val="accent1"/>
              </a:solidFill>
              <a:latin typeface="Arial"/>
              <a:ea typeface="Arial"/>
              <a:cs typeface="Arial"/>
              <a:sym typeface="Arial"/>
            </a:endParaRPr>
          </a:p>
          <a:p>
            <a:pPr indent="0" lvl="0" marL="0" marR="0" rtl="0" algn="just">
              <a:lnSpc>
                <a:spcPct val="115000"/>
              </a:lnSpc>
              <a:spcBef>
                <a:spcPts val="1200"/>
              </a:spcBef>
              <a:spcAft>
                <a:spcPts val="0"/>
              </a:spcAft>
              <a:buNone/>
            </a:pPr>
            <a:r>
              <a:rPr lang="it" sz="1400">
                <a:solidFill>
                  <a:schemeClr val="accent1"/>
                </a:solidFill>
                <a:latin typeface="Arial"/>
                <a:ea typeface="Arial"/>
                <a:cs typeface="Arial"/>
                <a:sym typeface="Arial"/>
              </a:rPr>
              <a:t>Strive to provide sufficient detail on how their research outputs will be managed and </a:t>
            </a:r>
            <a:r>
              <a:rPr lang="it" sz="1400">
                <a:solidFill>
                  <a:schemeClr val="lt1"/>
                </a:solidFill>
                <a:highlight>
                  <a:schemeClr val="dk1"/>
                </a:highlight>
                <a:latin typeface="Arial"/>
                <a:ea typeface="Arial"/>
                <a:cs typeface="Arial"/>
                <a:sym typeface="Arial"/>
              </a:rPr>
              <a:t>shared</a:t>
            </a:r>
            <a:r>
              <a:rPr lang="it" sz="1400">
                <a:solidFill>
                  <a:schemeClr val="accent1"/>
                </a:solidFill>
                <a:latin typeface="Arial"/>
                <a:ea typeface="Arial"/>
                <a:cs typeface="Arial"/>
                <a:sym typeface="Arial"/>
              </a:rPr>
              <a:t>, or made available for </a:t>
            </a:r>
            <a:r>
              <a:rPr lang="it" sz="1400">
                <a:solidFill>
                  <a:schemeClr val="lt1"/>
                </a:solidFill>
                <a:highlight>
                  <a:schemeClr val="dk1"/>
                </a:highlight>
                <a:latin typeface="Arial"/>
                <a:ea typeface="Arial"/>
                <a:cs typeface="Arial"/>
                <a:sym typeface="Arial"/>
              </a:rPr>
              <a:t>re-use</a:t>
            </a:r>
            <a:r>
              <a:rPr lang="it" sz="1400">
                <a:solidFill>
                  <a:schemeClr val="accent1"/>
                </a:solidFill>
                <a:latin typeface="Arial"/>
                <a:ea typeface="Arial"/>
                <a:cs typeface="Arial"/>
                <a:sym typeface="Arial"/>
              </a:rPr>
              <a:t>, in line with the FAIR principles.</a:t>
            </a:r>
            <a:endParaRPr sz="1400">
              <a:solidFill>
                <a:schemeClr val="accent1"/>
              </a:solidFill>
              <a:latin typeface="Arial"/>
              <a:ea typeface="Arial"/>
              <a:cs typeface="Arial"/>
              <a:sym typeface="Arial"/>
            </a:endParaRPr>
          </a:p>
          <a:p>
            <a:pPr indent="0" lvl="0" marL="0" rtl="0" algn="just">
              <a:spcBef>
                <a:spcPts val="1200"/>
              </a:spcBef>
              <a:spcAft>
                <a:spcPts val="1200"/>
              </a:spcAft>
              <a:buNone/>
            </a:pPr>
            <a:r>
              <a:t/>
            </a:r>
            <a:endParaRPr/>
          </a:p>
        </p:txBody>
      </p:sp>
      <p:pic>
        <p:nvPicPr>
          <p:cNvPr id="185" name="Google Shape;185;p28"/>
          <p:cNvPicPr preferRelativeResize="0"/>
          <p:nvPr>
            <p:ph idx="2" type="pic"/>
          </p:nvPr>
        </p:nvPicPr>
        <p:blipFill rotWithShape="1">
          <a:blip r:embed="rId3">
            <a:alphaModFix/>
          </a:blip>
          <a:srcRect b="0" l="24606" r="24606" t="0"/>
          <a:stretch/>
        </p:blipFill>
        <p:spPr>
          <a:xfrm>
            <a:off x="253008" y="1084144"/>
            <a:ext cx="3168600" cy="3509401"/>
          </a:xfrm>
          <a:prstGeom prst="rect">
            <a:avLst/>
          </a:prstGeom>
        </p:spPr>
      </p:pic>
      <p:sp>
        <p:nvSpPr>
          <p:cNvPr id="186" name="Google Shape;186;p28"/>
          <p:cNvSpPr txBox="1"/>
          <p:nvPr/>
        </p:nvSpPr>
        <p:spPr>
          <a:xfrm>
            <a:off x="254125" y="4667175"/>
            <a:ext cx="679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rPr>
              <a:t>Image by </a:t>
            </a:r>
            <a:r>
              <a:rPr lang="it" sz="800" u="sng">
                <a:solidFill>
                  <a:schemeClr val="accent1"/>
                </a:solidFill>
                <a:hlinkClick r:id="rId4">
                  <a:extLst>
                    <a:ext uri="{A12FA001-AC4F-418D-AE19-62706E023703}">
                      <ahyp:hlinkClr val="tx"/>
                    </a:ext>
                  </a:extLst>
                </a:hlinkClick>
              </a:rPr>
              <a:t>Phe Schlay</a:t>
            </a:r>
            <a:r>
              <a:rPr lang="it" sz="800">
                <a:solidFill>
                  <a:schemeClr val="accent1"/>
                </a:solidFill>
              </a:rPr>
              <a:t> from </a:t>
            </a:r>
            <a:r>
              <a:rPr lang="it" sz="800" u="sng">
                <a:solidFill>
                  <a:schemeClr val="accent1"/>
                </a:solidFill>
                <a:hlinkClick r:id="rId5">
                  <a:extLst>
                    <a:ext uri="{A12FA001-AC4F-418D-AE19-62706E023703}">
                      <ahyp:hlinkClr val="tx"/>
                    </a:ext>
                  </a:extLst>
                </a:hlinkClick>
              </a:rPr>
              <a:t>Pixabay</a:t>
            </a:r>
            <a:endParaRPr sz="8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