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Roboto"/>
      <p:regular r:id="rId34"/>
      <p:bold r:id="rId35"/>
      <p:italic r:id="rId36"/>
      <p:boldItalic r:id="rId37"/>
    </p:embeddedFont>
    <p:embeddedFont>
      <p:font typeface="Playfair Display"/>
      <p:regular r:id="rId38"/>
      <p:bold r:id="rId39"/>
      <p:italic r:id="rId40"/>
      <p:boldItalic r:id="rId41"/>
    </p:embeddedFont>
    <p:embeddedFont>
      <p:font typeface="Lato"/>
      <p:regular r:id="rId42"/>
      <p:bold r:id="rId43"/>
      <p:italic r:id="rId44"/>
      <p:boldItalic r:id="rId45"/>
    </p:embeddedFont>
    <p:embeddedFont>
      <p:font typeface="Poppins"/>
      <p:regular r:id="rId46"/>
      <p:bold r:id="rId47"/>
      <p:italic r:id="rId48"/>
      <p:boldItalic r:id="rId49"/>
    </p:embeddedFont>
    <p:embeddedFont>
      <p:font typeface="Helvetica Neue"/>
      <p:regular r:id="rId50"/>
      <p:bold r:id="rId51"/>
      <p:italic r:id="rId52"/>
      <p:boldItalic r:id="rId53"/>
    </p:embeddedFont>
    <p:embeddedFont>
      <p:font typeface="Oswald"/>
      <p:regular r:id="rId54"/>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42" Type="http://schemas.openxmlformats.org/officeDocument/2006/relationships/font" Target="fonts/Lato-regular.fntdata"/><Relationship Id="rId41" Type="http://schemas.openxmlformats.org/officeDocument/2006/relationships/font" Target="fonts/PlayfairDisplay-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Poppins-regular.fntdata"/><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italic.fntdata"/><Relationship Id="rId47" Type="http://schemas.openxmlformats.org/officeDocument/2006/relationships/font" Target="fonts/Poppins-bold.fntdata"/><Relationship Id="rId49"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33" Type="http://schemas.openxmlformats.org/officeDocument/2006/relationships/font" Target="fonts/Raleway-boldItalic.fntdata"/><Relationship Id="rId32" Type="http://schemas.openxmlformats.org/officeDocument/2006/relationships/font" Target="fonts/Raleway-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PlayfairDisplay-bold.fntdata"/><Relationship Id="rId38" Type="http://schemas.openxmlformats.org/officeDocument/2006/relationships/font" Target="fonts/PlayfairDispla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6.xml"/><Relationship Id="rId55" Type="http://schemas.openxmlformats.org/officeDocument/2006/relationships/font" Target="fonts/Oswald-bold.fntdata"/><Relationship Id="rId10" Type="http://schemas.openxmlformats.org/officeDocument/2006/relationships/slide" Target="slides/slide5.xml"/><Relationship Id="rId54"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0c56d53d8_2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0c56d53d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15070d75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15070d75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15070d75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15070d75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015070d75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015070d75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Please note that this question does not refer to outreach actions that may be planned as part of communication, dissemination and exploitation activities. These aspects should instead be described below under ‘Impact’.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015070d75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015070d75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15070d75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015070d75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15070d75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15070d75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15070d75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15070d75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15070d75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15070d75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15070d75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015070d75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15070d75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015070d75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15070d7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015070d7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15070d755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15070d755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15070d75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15070d75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015070d755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015070d75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15070d75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015070d75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15070d755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15070d755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a5c61b8a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a5c61b8a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1050">
                <a:solidFill>
                  <a:srgbClr val="5F6368"/>
                </a:solidFill>
                <a:highlight>
                  <a:srgbClr val="FFFFFF"/>
                </a:highlight>
              </a:rPr>
              <a:t>Horizon Europe</a:t>
            </a:r>
            <a:r>
              <a:rPr lang="it" sz="1050">
                <a:solidFill>
                  <a:srgbClr val="4D5156"/>
                </a:solidFill>
                <a:highlight>
                  <a:srgbClr val="FFFFFF"/>
                </a:highlight>
              </a:rPr>
              <a:t> is the EU's funding programme for research and innovation, it covers the years from 2021 to 2027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15070d755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15070d755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a5c61b8ad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a5c61b8a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a5c61b8ad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a5c61b8ad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a5c61b8a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fa5c61b8a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a5c61b8a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a5c61b8a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15070d75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15070d7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82" name="Shape 82"/>
        <p:cNvGrpSpPr/>
        <p:nvPr/>
      </p:nvGrpSpPr>
      <p:grpSpPr>
        <a:xfrm>
          <a:off x="0" y="0"/>
          <a:ext cx="0" cy="0"/>
          <a:chOff x="0" y="0"/>
          <a:chExt cx="0" cy="0"/>
        </a:xfrm>
      </p:grpSpPr>
      <p:sp>
        <p:nvSpPr>
          <p:cNvPr id="83" name="Google Shape;83;p13"/>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3"/>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85" name="Google Shape;85;p13"/>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3"/>
          <p:cNvSpPr/>
          <p:nvPr>
            <p:ph idx="2" type="pic"/>
          </p:nvPr>
        </p:nvSpPr>
        <p:spPr>
          <a:xfrm>
            <a:off x="6300192" y="2143186"/>
            <a:ext cx="2589000" cy="2217900"/>
          </a:xfrm>
          <a:prstGeom prst="rect">
            <a:avLst/>
          </a:prstGeom>
          <a:solidFill>
            <a:srgbClr val="D8D8D8"/>
          </a:solidFill>
          <a:ln>
            <a:noFill/>
          </a:ln>
        </p:spPr>
      </p:sp>
      <p:sp>
        <p:nvSpPr>
          <p:cNvPr id="87" name="Google Shape;87;p13"/>
          <p:cNvSpPr/>
          <p:nvPr>
            <p:ph idx="3" type="pic"/>
          </p:nvPr>
        </p:nvSpPr>
        <p:spPr>
          <a:xfrm>
            <a:off x="3270335" y="2143186"/>
            <a:ext cx="2589000" cy="2217900"/>
          </a:xfrm>
          <a:prstGeom prst="rect">
            <a:avLst/>
          </a:prstGeom>
          <a:solidFill>
            <a:srgbClr val="D8D8D8"/>
          </a:solidFill>
          <a:ln>
            <a:noFill/>
          </a:ln>
        </p:spPr>
      </p:sp>
      <p:sp>
        <p:nvSpPr>
          <p:cNvPr id="88" name="Google Shape;88;p13"/>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89" name="Shape 89"/>
        <p:cNvGrpSpPr/>
        <p:nvPr/>
      </p:nvGrpSpPr>
      <p:grpSpPr>
        <a:xfrm>
          <a:off x="0" y="0"/>
          <a:ext cx="0" cy="0"/>
          <a:chOff x="0" y="0"/>
          <a:chExt cx="0" cy="0"/>
        </a:xfrm>
      </p:grpSpPr>
      <p:sp>
        <p:nvSpPr>
          <p:cNvPr id="90" name="Google Shape;90;p1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 name="Google Shape;91;p14"/>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92" name="Shape 92"/>
        <p:cNvGrpSpPr/>
        <p:nvPr/>
      </p:nvGrpSpPr>
      <p:grpSpPr>
        <a:xfrm>
          <a:off x="0" y="0"/>
          <a:ext cx="0" cy="0"/>
          <a:chOff x="0" y="0"/>
          <a:chExt cx="0" cy="0"/>
        </a:xfrm>
      </p:grpSpPr>
      <p:sp>
        <p:nvSpPr>
          <p:cNvPr id="93" name="Google Shape;93;p15"/>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95" name="Google Shape;95;p1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1">
  <p:cSld name="CUSTOM">
    <p:spTree>
      <p:nvGrpSpPr>
        <p:cNvPr id="97" name="Shape 97"/>
        <p:cNvGrpSpPr/>
        <p:nvPr/>
      </p:nvGrpSpPr>
      <p:grpSpPr>
        <a:xfrm>
          <a:off x="0" y="0"/>
          <a:ext cx="0" cy="0"/>
          <a:chOff x="0" y="0"/>
          <a:chExt cx="0" cy="0"/>
        </a:xfrm>
      </p:grpSpPr>
      <p:sp>
        <p:nvSpPr>
          <p:cNvPr id="98" name="Google Shape;98;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99" name="Shape 99"/>
        <p:cNvGrpSpPr/>
        <p:nvPr/>
      </p:nvGrpSpPr>
      <p:grpSpPr>
        <a:xfrm>
          <a:off x="0" y="0"/>
          <a:ext cx="0" cy="0"/>
          <a:chOff x="0" y="0"/>
          <a:chExt cx="0" cy="0"/>
        </a:xfrm>
      </p:grpSpPr>
      <p:sp>
        <p:nvSpPr>
          <p:cNvPr id="100" name="Google Shape;100;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101" name="Shape 101"/>
        <p:cNvGrpSpPr/>
        <p:nvPr/>
      </p:nvGrpSpPr>
      <p:grpSpPr>
        <a:xfrm>
          <a:off x="0" y="0"/>
          <a:ext cx="0" cy="0"/>
          <a:chOff x="0" y="0"/>
          <a:chExt cx="0" cy="0"/>
        </a:xfrm>
      </p:grpSpPr>
      <p:sp>
        <p:nvSpPr>
          <p:cNvPr id="102" name="Google Shape;102;p18"/>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8"/>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04" name="Google Shape;104;p1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 name="Google Shape;105;p18"/>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rea science park">
  <p:cSld name="7_area science park">
    <p:spTree>
      <p:nvGrpSpPr>
        <p:cNvPr id="106" name="Shape 106"/>
        <p:cNvGrpSpPr/>
        <p:nvPr/>
      </p:nvGrpSpPr>
      <p:grpSpPr>
        <a:xfrm>
          <a:off x="0" y="0"/>
          <a:ext cx="0" cy="0"/>
          <a:chOff x="0" y="0"/>
          <a:chExt cx="0" cy="0"/>
        </a:xfrm>
      </p:grpSpPr>
      <p:sp>
        <p:nvSpPr>
          <p:cNvPr id="107" name="Google Shape;107;p19"/>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19"/>
          <p:cNvSpPr/>
          <p:nvPr>
            <p:ph idx="2" type="pic"/>
          </p:nvPr>
        </p:nvSpPr>
        <p:spPr>
          <a:xfrm>
            <a:off x="4355976" y="2859782"/>
            <a:ext cx="4508100" cy="1501500"/>
          </a:xfrm>
          <a:prstGeom prst="rect">
            <a:avLst/>
          </a:prstGeom>
          <a:solidFill>
            <a:srgbClr val="D8D8D8"/>
          </a:solidFill>
          <a:ln>
            <a:noFill/>
          </a:ln>
        </p:spPr>
      </p:sp>
      <p:sp>
        <p:nvSpPr>
          <p:cNvPr id="110" name="Google Shape;110;p19"/>
          <p:cNvSpPr/>
          <p:nvPr>
            <p:ph idx="3" type="pic"/>
          </p:nvPr>
        </p:nvSpPr>
        <p:spPr>
          <a:xfrm>
            <a:off x="4355976" y="1327873"/>
            <a:ext cx="1437900" cy="1433100"/>
          </a:xfrm>
          <a:prstGeom prst="rect">
            <a:avLst/>
          </a:prstGeom>
          <a:solidFill>
            <a:srgbClr val="D8D8D8"/>
          </a:solidFill>
          <a:ln>
            <a:noFill/>
          </a:ln>
        </p:spPr>
      </p:sp>
      <p:sp>
        <p:nvSpPr>
          <p:cNvPr id="111" name="Google Shape;111;p19"/>
          <p:cNvSpPr/>
          <p:nvPr>
            <p:ph idx="4" type="pic"/>
          </p:nvPr>
        </p:nvSpPr>
        <p:spPr>
          <a:xfrm>
            <a:off x="240478" y="1327873"/>
            <a:ext cx="4004700" cy="3033300"/>
          </a:xfrm>
          <a:prstGeom prst="rect">
            <a:avLst/>
          </a:prstGeom>
          <a:solidFill>
            <a:srgbClr val="D8D8D8"/>
          </a:solidFill>
          <a:ln>
            <a:noFill/>
          </a:ln>
        </p:spPr>
      </p:sp>
      <p:sp>
        <p:nvSpPr>
          <p:cNvPr id="112" name="Google Shape;112;p19"/>
          <p:cNvSpPr/>
          <p:nvPr>
            <p:ph idx="5" type="pic"/>
          </p:nvPr>
        </p:nvSpPr>
        <p:spPr>
          <a:xfrm>
            <a:off x="5891044" y="1327873"/>
            <a:ext cx="1437900" cy="1433100"/>
          </a:xfrm>
          <a:prstGeom prst="rect">
            <a:avLst/>
          </a:prstGeom>
          <a:solidFill>
            <a:srgbClr val="D8D8D8"/>
          </a:solidFill>
          <a:ln>
            <a:noFill/>
          </a:ln>
        </p:spPr>
      </p:sp>
      <p:sp>
        <p:nvSpPr>
          <p:cNvPr id="113" name="Google Shape;113;p19"/>
          <p:cNvSpPr/>
          <p:nvPr>
            <p:ph idx="6" type="pic"/>
          </p:nvPr>
        </p:nvSpPr>
        <p:spPr>
          <a:xfrm>
            <a:off x="7426112" y="1327873"/>
            <a:ext cx="1437900" cy="14331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ec.europa.eu/info/funding-tenders/opportunities/docs/2021-2027/horizon/guidance/programme-guide_horizon_en.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hyperlink" Target="https://unsplash.com/@wesley_armstrong?utm_source=unsplash&amp;utm_medium=referral&amp;utm_content=creditCopyText" TargetMode="External"/><Relationship Id="rId6" Type="http://schemas.openxmlformats.org/officeDocument/2006/relationships/hyperlink" Target="https://unsplash.com/s/photos/traffic-light?utm_source=unsplash&amp;utm_medium=referral&amp;utm_content=creditCopyText" TargetMode="External"/><Relationship Id="rId7" Type="http://schemas.openxmlformats.org/officeDocument/2006/relationships/hyperlink" Target="https://pixabay.com/users/uglowp-182108/?utm_source=link-attribution&amp;utm_medium=referral&amp;utm_campaign=image&amp;utm_content=282735" TargetMode="External"/><Relationship Id="rId8" Type="http://schemas.openxmlformats.org/officeDocument/2006/relationships/hyperlink" Target="https://pixabay.com/?utm_source=link-attribution&amp;utm_medium=referral&amp;utm_campaign=image&amp;utm_content=28273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ec.europa.eu/info/funding-tenders/opportunities/docs/2021-2027/horizon/guidance/programme-guide_horizon_e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ec.europa.eu/info/funding-tenders/opportunities/docs/2021-2027/horizon/guidance/programme-guide_horizon_e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ec.europa.eu/info/funding-tenders/opportunities/docs/2021-2027/horizon/guidance/programme-guide_horizon_e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hyperlink" Target="https://doi.org/10.5281/zenodo.554952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ec.europa.eu/info/funding-tenders/opportunities/docs/2021-2027/common/guidance/aga_en.pdf" TargetMode="External"/><Relationship Id="rId4" Type="http://schemas.openxmlformats.org/officeDocument/2006/relationships/hyperlink" Target="https://ec.europa.eu/info/funding-tenders/opportunities/docs/2021-2027/horizon/temp-form/af/af_he-ria-ia_en.pdf" TargetMode="External"/><Relationship Id="rId5" Type="http://schemas.openxmlformats.org/officeDocument/2006/relationships/hyperlink" Target="https://ec.europa.eu/info/funding-tenders/opportunities/docs/2021-2027/horizon/guidance/programme-guide_horizon_e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ec.europa.eu/research/participants/docs/h2020-funding-guide/other/event210324.htm" TargetMode="External"/><Relationship Id="rId4" Type="http://schemas.openxmlformats.org/officeDocument/2006/relationships/hyperlink" Target="https://ec.europa.eu/research/participants/docs/h2020-funding-guide/other/event210421.htm" TargetMode="External"/><Relationship Id="rId5" Type="http://schemas.openxmlformats.org/officeDocument/2006/relationships/hyperlink" Target="https://ec.europa.eu/info/funding-tenders/opportunities/docs/2021-2027/horizon/other/events/20210421/open-science_en.ppt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hyperlink" Target="https://unsplash.com/@alexas_fotos?utm_source=unsplash&amp;utm_medium=referral&amp;utm_content=creditCopyText" TargetMode="External"/><Relationship Id="rId5" Type="http://schemas.openxmlformats.org/officeDocument/2006/relationships/hyperlink" Target="https://unsplash.com/s/photos/pause?utm_source=unsplash&amp;utm_medium=referral&amp;utm_content=creditCopy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52425" y="-510450"/>
            <a:ext cx="9196426" cy="5653949"/>
          </a:xfrm>
          <a:prstGeom prst="rect">
            <a:avLst/>
          </a:prstGeom>
          <a:noFill/>
          <a:ln>
            <a:noFill/>
          </a:ln>
        </p:spPr>
      </p:pic>
      <p:sp>
        <p:nvSpPr>
          <p:cNvPr id="119" name="Google Shape;119;p20"/>
          <p:cNvSpPr txBox="1"/>
          <p:nvPr>
            <p:ph type="ctrTitle"/>
          </p:nvPr>
        </p:nvSpPr>
        <p:spPr>
          <a:xfrm>
            <a:off x="727950" y="150820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chemeClr val="accent3"/>
                </a:solidFill>
                <a:highlight>
                  <a:schemeClr val="lt1"/>
                </a:highlight>
              </a:rPr>
              <a:t>Open Science </a:t>
            </a:r>
            <a:endParaRPr>
              <a:solidFill>
                <a:schemeClr val="accent3"/>
              </a:solidFill>
              <a:highlight>
                <a:schemeClr val="lt1"/>
              </a:highlight>
            </a:endParaRPr>
          </a:p>
          <a:p>
            <a:pPr indent="0" lvl="0" marL="0" rtl="0" algn="l">
              <a:spcBef>
                <a:spcPts val="0"/>
              </a:spcBef>
              <a:spcAft>
                <a:spcPts val="0"/>
              </a:spcAft>
              <a:buNone/>
            </a:pPr>
            <a:r>
              <a:rPr lang="it">
                <a:solidFill>
                  <a:schemeClr val="accent3"/>
                </a:solidFill>
                <a:highlight>
                  <a:schemeClr val="lt1"/>
                </a:highlight>
              </a:rPr>
              <a:t>in research projects</a:t>
            </a:r>
            <a:endParaRPr>
              <a:solidFill>
                <a:schemeClr val="accent3"/>
              </a:solidFill>
              <a:highlight>
                <a:schemeClr val="lt1"/>
              </a:highlight>
            </a:endParaRPr>
          </a:p>
        </p:txBody>
      </p:sp>
      <p:sp>
        <p:nvSpPr>
          <p:cNvPr id="120" name="Google Shape;120;p20"/>
          <p:cNvSpPr txBox="1"/>
          <p:nvPr>
            <p:ph idx="1" type="subTitle"/>
          </p:nvPr>
        </p:nvSpPr>
        <p:spPr>
          <a:xfrm>
            <a:off x="805825" y="3325300"/>
            <a:ext cx="7688100" cy="14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850">
                <a:solidFill>
                  <a:schemeClr val="accent3"/>
                </a:solidFill>
                <a:highlight>
                  <a:schemeClr val="lt1"/>
                </a:highlight>
              </a:rPr>
              <a:t>More better, Open Science</a:t>
            </a:r>
            <a:endParaRPr sz="1850">
              <a:solidFill>
                <a:schemeClr val="accent3"/>
              </a:solidFill>
              <a:highlight>
                <a:schemeClr val="lt1"/>
              </a:highlight>
            </a:endParaRPr>
          </a:p>
          <a:p>
            <a:pPr indent="0" lvl="0" marL="0" rtl="0" algn="l">
              <a:spcBef>
                <a:spcPts val="0"/>
              </a:spcBef>
              <a:spcAft>
                <a:spcPts val="0"/>
              </a:spcAft>
              <a:buNone/>
            </a:pPr>
            <a:r>
              <a:t/>
            </a:r>
            <a:endParaRPr sz="1850">
              <a:solidFill>
                <a:schemeClr val="accent3"/>
              </a:solidFill>
              <a:highlight>
                <a:schemeClr val="lt1"/>
              </a:highlight>
            </a:endParaRPr>
          </a:p>
          <a:p>
            <a:pPr indent="0" lvl="0" marL="0" rtl="0" algn="l">
              <a:spcBef>
                <a:spcPts val="0"/>
              </a:spcBef>
              <a:spcAft>
                <a:spcPts val="0"/>
              </a:spcAft>
              <a:buNone/>
            </a:pPr>
            <a:r>
              <a:rPr lang="it" sz="1850">
                <a:solidFill>
                  <a:schemeClr val="accent3"/>
                </a:solidFill>
                <a:highlight>
                  <a:schemeClr val="lt1"/>
                </a:highlight>
              </a:rPr>
              <a:t>module 3.3</a:t>
            </a:r>
            <a:endParaRPr sz="1850">
              <a:solidFill>
                <a:schemeClr val="accent3"/>
              </a:solidFill>
              <a:highlight>
                <a:schemeClr val="lt1"/>
              </a:highlight>
            </a:endParaRPr>
          </a:p>
          <a:p>
            <a:pPr indent="0" lvl="0" marL="0" rtl="0" algn="l">
              <a:spcBef>
                <a:spcPts val="0"/>
              </a:spcBef>
              <a:spcAft>
                <a:spcPts val="0"/>
              </a:spcAft>
              <a:buNone/>
            </a:pPr>
            <a:r>
              <a:t/>
            </a:r>
            <a:endParaRPr/>
          </a:p>
        </p:txBody>
      </p:sp>
      <p:sp>
        <p:nvSpPr>
          <p:cNvPr id="121" name="Google Shape;121;p20"/>
          <p:cNvSpPr txBox="1"/>
          <p:nvPr/>
        </p:nvSpPr>
        <p:spPr>
          <a:xfrm>
            <a:off x="3151500" y="4132500"/>
            <a:ext cx="6419100" cy="63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t" sz="1500">
                <a:solidFill>
                  <a:srgbClr val="313131"/>
                </a:solidFill>
                <a:highlight>
                  <a:srgbClr val="FFFFFF"/>
                </a:highlight>
                <a:latin typeface="Poppins"/>
                <a:ea typeface="Poppins"/>
                <a:cs typeface="Poppins"/>
                <a:sym typeface="Poppins"/>
              </a:rPr>
              <a:t>Gina Pavone        </a:t>
            </a:r>
            <a:r>
              <a:rPr lang="it" sz="1200">
                <a:solidFill>
                  <a:srgbClr val="313131"/>
                </a:solidFill>
                <a:highlight>
                  <a:srgbClr val="FFFFFF"/>
                </a:highlight>
                <a:latin typeface="Poppins"/>
                <a:ea typeface="Poppins"/>
                <a:cs typeface="Poppins"/>
                <a:sym typeface="Poppins"/>
              </a:rPr>
              <a:t>0000-0003-0087-2151</a:t>
            </a:r>
            <a:endParaRPr sz="1200">
              <a:solidFill>
                <a:srgbClr val="31313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None/>
            </a:pPr>
            <a:r>
              <a:rPr lang="it" sz="1500">
                <a:solidFill>
                  <a:srgbClr val="313131"/>
                </a:solidFill>
                <a:highlight>
                  <a:srgbClr val="FFFFFF"/>
                </a:highlight>
                <a:latin typeface="Poppins"/>
                <a:ea typeface="Poppins"/>
                <a:cs typeface="Poppins"/>
                <a:sym typeface="Poppins"/>
              </a:rPr>
              <a:t>Emma Lazzeri      </a:t>
            </a:r>
            <a:r>
              <a:rPr lang="it" sz="1200">
                <a:solidFill>
                  <a:srgbClr val="313131"/>
                </a:solidFill>
                <a:highlight>
                  <a:srgbClr val="FFFFFF"/>
                </a:highlight>
                <a:latin typeface="Poppins"/>
                <a:ea typeface="Poppins"/>
                <a:cs typeface="Poppins"/>
                <a:sym typeface="Poppins"/>
              </a:rPr>
              <a:t> 0000-0003-0506-046X </a:t>
            </a:r>
            <a:endParaRPr sz="1200">
              <a:solidFill>
                <a:srgbClr val="31313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None/>
            </a:pPr>
            <a:r>
              <a:rPr lang="it" sz="1200">
                <a:solidFill>
                  <a:srgbClr val="313131"/>
                </a:solidFill>
                <a:highlight>
                  <a:srgbClr val="FFFFFF"/>
                </a:highlight>
                <a:latin typeface="Poppins"/>
                <a:ea typeface="Poppins"/>
                <a:cs typeface="Poppins"/>
                <a:sym typeface="Poppins"/>
              </a:rPr>
              <a:t>12 November 2021</a:t>
            </a:r>
            <a:endParaRPr sz="1500">
              <a:solidFill>
                <a:srgbClr val="313131"/>
              </a:solidFill>
              <a:highlight>
                <a:srgbClr val="FFFFFF"/>
              </a:highlight>
              <a:latin typeface="Poppins"/>
              <a:ea typeface="Poppins"/>
              <a:cs typeface="Poppins"/>
              <a:sym typeface="Poppins"/>
            </a:endParaRPr>
          </a:p>
        </p:txBody>
      </p:sp>
      <p:pic>
        <p:nvPicPr>
          <p:cNvPr id="122" name="Google Shape;122;p20"/>
          <p:cNvPicPr preferRelativeResize="0"/>
          <p:nvPr/>
        </p:nvPicPr>
        <p:blipFill>
          <a:blip r:embed="rId4">
            <a:alphaModFix/>
          </a:blip>
          <a:stretch>
            <a:fillRect/>
          </a:stretch>
        </p:blipFill>
        <p:spPr>
          <a:xfrm>
            <a:off x="6065026" y="4148725"/>
            <a:ext cx="214326" cy="214326"/>
          </a:xfrm>
          <a:prstGeom prst="rect">
            <a:avLst/>
          </a:prstGeom>
          <a:noFill/>
          <a:ln>
            <a:noFill/>
          </a:ln>
        </p:spPr>
      </p:pic>
      <p:pic>
        <p:nvPicPr>
          <p:cNvPr id="123" name="Google Shape;123;p20"/>
          <p:cNvPicPr preferRelativeResize="0"/>
          <p:nvPr/>
        </p:nvPicPr>
        <p:blipFill>
          <a:blip r:embed="rId4">
            <a:alphaModFix/>
          </a:blip>
          <a:stretch>
            <a:fillRect/>
          </a:stretch>
        </p:blipFill>
        <p:spPr>
          <a:xfrm>
            <a:off x="5988826" y="4377325"/>
            <a:ext cx="214326" cy="214326"/>
          </a:xfrm>
          <a:prstGeom prst="rect">
            <a:avLst/>
          </a:prstGeom>
          <a:noFill/>
          <a:ln>
            <a:noFill/>
          </a:ln>
        </p:spPr>
      </p:pic>
      <p:pic>
        <p:nvPicPr>
          <p:cNvPr id="124" name="Google Shape;124;p20"/>
          <p:cNvPicPr preferRelativeResize="0"/>
          <p:nvPr/>
        </p:nvPicPr>
        <p:blipFill>
          <a:blip r:embed="rId5">
            <a:alphaModFix/>
          </a:blip>
          <a:stretch>
            <a:fillRect/>
          </a:stretch>
        </p:blipFill>
        <p:spPr>
          <a:xfrm>
            <a:off x="-52425" y="4636400"/>
            <a:ext cx="1410375" cy="50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Os in excellence and </a:t>
            </a:r>
            <a:endParaRPr/>
          </a:p>
          <a:p>
            <a:pPr indent="0" lvl="0" marL="0" rtl="0" algn="l">
              <a:spcBef>
                <a:spcPts val="0"/>
              </a:spcBef>
              <a:spcAft>
                <a:spcPts val="0"/>
              </a:spcAft>
              <a:buNone/>
            </a:pPr>
            <a:r>
              <a:rPr lang="it"/>
              <a:t>quality of implementation sections</a:t>
            </a:r>
            <a:endParaRPr/>
          </a:p>
        </p:txBody>
      </p:sp>
      <p:sp>
        <p:nvSpPr>
          <p:cNvPr id="186" name="Google Shape;186;p2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Horizon Europe moves beyond open access to open science</a:t>
            </a:r>
            <a:endParaRPr/>
          </a:p>
        </p:txBody>
      </p:sp>
      <p:sp>
        <p:nvSpPr>
          <p:cNvPr id="187" name="Google Shape;187;p29"/>
          <p:cNvSpPr txBox="1"/>
          <p:nvPr>
            <p:ph idx="2" type="body"/>
          </p:nvPr>
        </p:nvSpPr>
        <p:spPr>
          <a:xfrm>
            <a:off x="5174225" y="1352625"/>
            <a:ext cx="3374400" cy="3342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sz="1400"/>
              <a:t>“In Horizon Europe, open science practices are considered in the evaluation of proposals, under </a:t>
            </a:r>
            <a:r>
              <a:rPr lang="it" sz="1400">
                <a:solidFill>
                  <a:schemeClr val="lt1"/>
                </a:solidFill>
                <a:highlight>
                  <a:schemeClr val="dk1"/>
                </a:highlight>
              </a:rPr>
              <a:t>‘excellence’</a:t>
            </a:r>
            <a:r>
              <a:rPr lang="it" sz="1400"/>
              <a:t> in particular under methodology and under the ‘</a:t>
            </a:r>
            <a:r>
              <a:rPr lang="it" sz="1400">
                <a:solidFill>
                  <a:schemeClr val="lt1"/>
                </a:solidFill>
                <a:highlight>
                  <a:schemeClr val="dk1"/>
                </a:highlight>
              </a:rPr>
              <a:t>quality and efficiency of implementation</a:t>
            </a:r>
            <a:r>
              <a:rPr lang="it" sz="1400"/>
              <a:t>’ award criterion. Proposers should address open science practices in the relevant section on open science under methodology.</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it" sz="1200"/>
              <a:t>See Horizon Europe programme guide: </a:t>
            </a:r>
            <a:r>
              <a:rPr lang="it" sz="1200" u="sng">
                <a:solidFill>
                  <a:schemeClr val="hlink"/>
                </a:solidFill>
                <a:hlinkClick r:id="rId3"/>
              </a:rPr>
              <a:t>https://ec.europa.eu/info/funding-tenders/opportunities/docs/2021-2027/horizon/guidance/programme-guide_horizon_en.pdf</a:t>
            </a:r>
            <a:r>
              <a:rPr lang="it" sz="1200"/>
              <a:t>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Mandatory</a:t>
            </a:r>
            <a:r>
              <a:rPr lang="it"/>
              <a:t> and recommended OS practices</a:t>
            </a:r>
            <a:endParaRPr/>
          </a:p>
        </p:txBody>
      </p:sp>
      <p:sp>
        <p:nvSpPr>
          <p:cNvPr id="193" name="Google Shape;193;p30"/>
          <p:cNvSpPr txBox="1"/>
          <p:nvPr>
            <p:ph idx="1" type="body"/>
          </p:nvPr>
        </p:nvSpPr>
        <p:spPr>
          <a:xfrm>
            <a:off x="251520" y="1084145"/>
            <a:ext cx="8640900" cy="839400"/>
          </a:xfrm>
          <a:prstGeom prst="rect">
            <a:avLst/>
          </a:prstGeom>
        </p:spPr>
        <p:txBody>
          <a:bodyPr anchorCtr="0" anchor="t" bIns="45700" lIns="91425" spcFirstLastPara="1" rIns="91425" wrap="square" tIns="45700">
            <a:normAutofit/>
          </a:bodyPr>
          <a:lstStyle/>
          <a:p>
            <a:pPr indent="0" lvl="0" marL="0" rtl="0" algn="just">
              <a:spcBef>
                <a:spcPts val="1000"/>
              </a:spcBef>
              <a:spcAft>
                <a:spcPts val="1200"/>
              </a:spcAft>
              <a:buNone/>
            </a:pPr>
            <a:r>
              <a:rPr lang="it" sz="1800"/>
              <a:t>In HE both mandatory and recommended OS practices will be evaluated in the project proposal phase. </a:t>
            </a:r>
            <a:endParaRPr sz="1800"/>
          </a:p>
        </p:txBody>
      </p:sp>
      <p:pic>
        <p:nvPicPr>
          <p:cNvPr id="194" name="Google Shape;194;p30"/>
          <p:cNvPicPr preferRelativeResize="0"/>
          <p:nvPr>
            <p:ph idx="3" type="pic"/>
          </p:nvPr>
        </p:nvPicPr>
        <p:blipFill rotWithShape="1">
          <a:blip r:embed="rId3">
            <a:alphaModFix/>
          </a:blip>
          <a:srcRect b="7161" l="0" r="0" t="7170"/>
          <a:stretch/>
        </p:blipFill>
        <p:spPr>
          <a:xfrm>
            <a:off x="3270335" y="2143186"/>
            <a:ext cx="2588998" cy="2217901"/>
          </a:xfrm>
          <a:prstGeom prst="rect">
            <a:avLst/>
          </a:prstGeom>
        </p:spPr>
      </p:pic>
      <p:pic>
        <p:nvPicPr>
          <p:cNvPr id="195" name="Google Shape;195;p30"/>
          <p:cNvPicPr preferRelativeResize="0"/>
          <p:nvPr>
            <p:ph idx="4" type="pic"/>
          </p:nvPr>
        </p:nvPicPr>
        <p:blipFill rotWithShape="1">
          <a:blip r:embed="rId4">
            <a:alphaModFix/>
          </a:blip>
          <a:srcRect b="21427" l="0" r="0" t="21433"/>
          <a:stretch/>
        </p:blipFill>
        <p:spPr>
          <a:xfrm>
            <a:off x="240478" y="2143186"/>
            <a:ext cx="2589000" cy="2217902"/>
          </a:xfrm>
          <a:prstGeom prst="rect">
            <a:avLst/>
          </a:prstGeom>
        </p:spPr>
      </p:pic>
      <p:sp>
        <p:nvSpPr>
          <p:cNvPr id="196" name="Google Shape;196;p30"/>
          <p:cNvSpPr txBox="1"/>
          <p:nvPr/>
        </p:nvSpPr>
        <p:spPr>
          <a:xfrm>
            <a:off x="6300175" y="2066975"/>
            <a:ext cx="2589000" cy="26658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1000"/>
              </a:spcBef>
              <a:spcAft>
                <a:spcPts val="0"/>
              </a:spcAft>
              <a:buNone/>
            </a:pPr>
            <a:r>
              <a:rPr lang="it">
                <a:solidFill>
                  <a:srgbClr val="3F3F3F"/>
                </a:solidFill>
                <a:latin typeface="Lato"/>
                <a:ea typeface="Lato"/>
                <a:cs typeface="Lato"/>
                <a:sym typeface="Lato"/>
              </a:rPr>
              <a:t>“Proposers will have to provide concrete information on how they plan to comply with the mandatory open science practices. Failure to sufficiently address this, will result in a lower evaluation score. </a:t>
            </a:r>
            <a:endParaRPr>
              <a:solidFill>
                <a:srgbClr val="3F3F3F"/>
              </a:solidFill>
              <a:latin typeface="Lato"/>
              <a:ea typeface="Lato"/>
              <a:cs typeface="Lato"/>
              <a:sym typeface="Lato"/>
            </a:endParaRPr>
          </a:p>
          <a:p>
            <a:pPr indent="0" lvl="0" marL="0" rtl="0" algn="just">
              <a:lnSpc>
                <a:spcPct val="90000"/>
              </a:lnSpc>
              <a:spcBef>
                <a:spcPts val="1200"/>
              </a:spcBef>
              <a:spcAft>
                <a:spcPts val="1200"/>
              </a:spcAft>
              <a:buNone/>
            </a:pPr>
            <a:r>
              <a:rPr lang="it">
                <a:solidFill>
                  <a:schemeClr val="lt1"/>
                </a:solidFill>
                <a:highlight>
                  <a:schemeClr val="dk1"/>
                </a:highlight>
                <a:latin typeface="Lato"/>
                <a:ea typeface="Lato"/>
                <a:cs typeface="Lato"/>
                <a:sym typeface="Lato"/>
              </a:rPr>
              <a:t>Recommended open science practices are incentivised through their evaluation at the proposal stage. </a:t>
            </a:r>
            <a:endParaRPr>
              <a:solidFill>
                <a:schemeClr val="lt1"/>
              </a:solidFill>
              <a:highlight>
                <a:schemeClr val="dk1"/>
              </a:highlight>
              <a:latin typeface="Lato"/>
              <a:ea typeface="Lato"/>
              <a:cs typeface="Lato"/>
              <a:sym typeface="Lato"/>
            </a:endParaRPr>
          </a:p>
        </p:txBody>
      </p:sp>
      <p:sp>
        <p:nvSpPr>
          <p:cNvPr id="197" name="Google Shape;197;p30"/>
          <p:cNvSpPr txBox="1"/>
          <p:nvPr/>
        </p:nvSpPr>
        <p:spPr>
          <a:xfrm>
            <a:off x="206925" y="4436650"/>
            <a:ext cx="2394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accent1"/>
                </a:solidFill>
                <a:latin typeface="Helvetica Neue"/>
                <a:ea typeface="Helvetica Neue"/>
                <a:cs typeface="Helvetica Neue"/>
                <a:sym typeface="Helvetica Neue"/>
              </a:rPr>
              <a:t>Photo by </a:t>
            </a:r>
            <a:r>
              <a:rPr lang="it" sz="700" u="sng">
                <a:solidFill>
                  <a:schemeClr val="accent1"/>
                </a:solidFill>
                <a:latin typeface="Helvetica Neue"/>
                <a:ea typeface="Helvetica Neue"/>
                <a:cs typeface="Helvetica Neue"/>
                <a:sym typeface="Helvetica Neue"/>
                <a:hlinkClick r:id="rId5">
                  <a:extLst>
                    <a:ext uri="{A12FA001-AC4F-418D-AE19-62706E023703}">
                      <ahyp:hlinkClr val="tx"/>
                    </a:ext>
                  </a:extLst>
                </a:hlinkClick>
              </a:rPr>
              <a:t>Wesley Armstrong</a:t>
            </a:r>
            <a:r>
              <a:rPr lang="it" sz="700">
                <a:solidFill>
                  <a:schemeClr val="accent1"/>
                </a:solidFill>
                <a:latin typeface="Helvetica Neue"/>
                <a:ea typeface="Helvetica Neue"/>
                <a:cs typeface="Helvetica Neue"/>
                <a:sym typeface="Helvetica Neue"/>
              </a:rPr>
              <a:t> on </a:t>
            </a:r>
            <a:r>
              <a:rPr lang="it" sz="700" u="sng">
                <a:solidFill>
                  <a:schemeClr val="accent1"/>
                </a:solidFill>
                <a:latin typeface="Helvetica Neue"/>
                <a:ea typeface="Helvetica Neue"/>
                <a:cs typeface="Helvetica Neue"/>
                <a:sym typeface="Helvetica Neue"/>
                <a:hlinkClick r:id="rId6">
                  <a:extLst>
                    <a:ext uri="{A12FA001-AC4F-418D-AE19-62706E023703}">
                      <ahyp:hlinkClr val="tx"/>
                    </a:ext>
                  </a:extLst>
                </a:hlinkClick>
              </a:rPr>
              <a:t>Unsplash</a:t>
            </a:r>
            <a:endParaRPr sz="700">
              <a:solidFill>
                <a:schemeClr val="accent1"/>
              </a:solidFill>
              <a:latin typeface="Lato"/>
              <a:ea typeface="Lato"/>
              <a:cs typeface="Lato"/>
              <a:sym typeface="Lato"/>
            </a:endParaRPr>
          </a:p>
        </p:txBody>
      </p:sp>
      <p:sp>
        <p:nvSpPr>
          <p:cNvPr id="198" name="Google Shape;198;p30"/>
          <p:cNvSpPr txBox="1"/>
          <p:nvPr/>
        </p:nvSpPr>
        <p:spPr>
          <a:xfrm>
            <a:off x="3245150" y="4401250"/>
            <a:ext cx="679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accent1"/>
                </a:solidFill>
              </a:rPr>
              <a:t>Image by </a:t>
            </a:r>
            <a:r>
              <a:rPr lang="it" sz="700" u="sng">
                <a:solidFill>
                  <a:schemeClr val="accent1"/>
                </a:solidFill>
                <a:hlinkClick r:id="rId7">
                  <a:extLst>
                    <a:ext uri="{A12FA001-AC4F-418D-AE19-62706E023703}">
                      <ahyp:hlinkClr val="tx"/>
                    </a:ext>
                  </a:extLst>
                </a:hlinkClick>
              </a:rPr>
              <a:t>Philip Uglow</a:t>
            </a:r>
            <a:r>
              <a:rPr lang="it" sz="700">
                <a:solidFill>
                  <a:schemeClr val="accent1"/>
                </a:solidFill>
              </a:rPr>
              <a:t> from </a:t>
            </a:r>
            <a:r>
              <a:rPr lang="it" sz="700" u="sng">
                <a:solidFill>
                  <a:schemeClr val="accent1"/>
                </a:solidFill>
                <a:hlinkClick r:id="rId8">
                  <a:extLst>
                    <a:ext uri="{A12FA001-AC4F-418D-AE19-62706E023703}">
                      <ahyp:hlinkClr val="tx"/>
                    </a:ext>
                  </a:extLst>
                </a:hlinkClick>
              </a:rPr>
              <a:t>Pixabay</a:t>
            </a:r>
            <a:r>
              <a:rPr lang="it" sz="700">
                <a:solidFill>
                  <a:schemeClr val="accent1"/>
                </a:solidFill>
              </a:rPr>
              <a:t> </a:t>
            </a:r>
            <a:endParaRPr sz="700">
              <a:solidFill>
                <a:schemeClr val="accen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‘Excellence’, part B (Project proposal – Technical description)</a:t>
            </a:r>
            <a:endParaRPr/>
          </a:p>
        </p:txBody>
      </p:sp>
      <p:sp>
        <p:nvSpPr>
          <p:cNvPr id="204" name="Google Shape;204;p3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What to describe in the </a:t>
            </a:r>
            <a:r>
              <a:rPr b="1" lang="it"/>
              <a:t>methodology</a:t>
            </a:r>
            <a:r>
              <a:rPr lang="it"/>
              <a:t> section</a:t>
            </a:r>
            <a:endParaRPr/>
          </a:p>
        </p:txBody>
      </p:sp>
      <p:sp>
        <p:nvSpPr>
          <p:cNvPr id="205" name="Google Shape;205;p31"/>
          <p:cNvSpPr txBox="1"/>
          <p:nvPr>
            <p:ph idx="2" type="body"/>
          </p:nvPr>
        </p:nvSpPr>
        <p:spPr>
          <a:xfrm>
            <a:off x="5174225" y="215225"/>
            <a:ext cx="3374400" cy="410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400"/>
              <a:t>“proposers should describe how open science practices (mandatory and recommended, as appropriate) are </a:t>
            </a:r>
            <a:r>
              <a:rPr lang="it" sz="1400">
                <a:solidFill>
                  <a:schemeClr val="lt1"/>
                </a:solidFill>
                <a:highlight>
                  <a:schemeClr val="dk1"/>
                </a:highlight>
              </a:rPr>
              <a:t>implemented</a:t>
            </a:r>
            <a:r>
              <a:rPr lang="it" sz="1400"/>
              <a:t> as an integral part of the methodology and show how their implementation is </a:t>
            </a:r>
            <a:r>
              <a:rPr lang="it" sz="1400">
                <a:solidFill>
                  <a:schemeClr val="lt1"/>
                </a:solidFill>
                <a:highlight>
                  <a:schemeClr val="dk1"/>
                </a:highlight>
              </a:rPr>
              <a:t>adapted to the nature of their work</a:t>
            </a:r>
            <a:r>
              <a:rPr lang="it" sz="1400"/>
              <a:t>, therefore increasing the chances of the project delivering on its objectives.</a:t>
            </a:r>
            <a:endParaRPr sz="1400"/>
          </a:p>
          <a:p>
            <a:pPr indent="0" lvl="0" marL="0" rtl="0" algn="l">
              <a:spcBef>
                <a:spcPts val="1200"/>
              </a:spcBef>
              <a:spcAft>
                <a:spcPts val="1200"/>
              </a:spcAft>
              <a:buNone/>
            </a:pPr>
            <a:r>
              <a:rPr lang="it" sz="1400"/>
              <a:t>If open science practices are not applicable to the proposal, justifications should be provided  sp that, if evaluators agree, open science will not be taken into consideration in the evaluation.</a:t>
            </a:r>
            <a:endParaRPr sz="1400"/>
          </a:p>
        </p:txBody>
      </p:sp>
      <p:sp>
        <p:nvSpPr>
          <p:cNvPr id="206" name="Google Shape;206;p31"/>
          <p:cNvSpPr txBox="1"/>
          <p:nvPr/>
        </p:nvSpPr>
        <p:spPr>
          <a:xfrm>
            <a:off x="4630975" y="4400100"/>
            <a:ext cx="4435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1000">
                <a:solidFill>
                  <a:schemeClr val="accent1"/>
                </a:solidFill>
                <a:latin typeface="Lato"/>
                <a:ea typeface="Lato"/>
                <a:cs typeface="Lato"/>
                <a:sym typeface="Lato"/>
              </a:rPr>
              <a:t>See Horizon Europe programme guide: </a:t>
            </a:r>
            <a:r>
              <a:rPr lang="it" sz="1000" u="sng">
                <a:solidFill>
                  <a:schemeClr val="accent5"/>
                </a:solidFill>
                <a:latin typeface="Lato"/>
                <a:ea typeface="Lato"/>
                <a:cs typeface="Lato"/>
                <a:sym typeface="Lato"/>
                <a:hlinkClick r:id="rId3">
                  <a:extLst>
                    <a:ext uri="{A12FA001-AC4F-418D-AE19-62706E023703}">
                      <ahyp:hlinkClr val="tx"/>
                    </a:ext>
                  </a:extLst>
                </a:hlinkClick>
              </a:rPr>
              <a:t>https://ec.europa.eu/info/funding-tenders/opportunities/docs/2021-2027/horizon/guidance/programme-guide_horizon_en.pdf</a:t>
            </a:r>
            <a:r>
              <a:rPr lang="it" sz="1000">
                <a:solidFill>
                  <a:schemeClr val="accent1"/>
                </a:solidFill>
                <a:latin typeface="Lato"/>
                <a:ea typeface="Lato"/>
                <a:cs typeface="Lato"/>
                <a:sym typeface="Lato"/>
              </a:rPr>
              <a:t> </a:t>
            </a:r>
            <a:endParaRPr sz="10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What to include in the methodology section</a:t>
            </a:r>
            <a:endParaRPr/>
          </a:p>
        </p:txBody>
      </p:sp>
      <p:sp>
        <p:nvSpPr>
          <p:cNvPr id="212" name="Google Shape;212;p32"/>
          <p:cNvSpPr txBox="1"/>
          <p:nvPr/>
        </p:nvSpPr>
        <p:spPr>
          <a:xfrm>
            <a:off x="660625" y="2135250"/>
            <a:ext cx="67950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Lato"/>
              <a:ea typeface="Lato"/>
              <a:cs typeface="Lato"/>
              <a:sym typeface="Lato"/>
            </a:endParaRPr>
          </a:p>
        </p:txBody>
      </p:sp>
      <p:sp>
        <p:nvSpPr>
          <p:cNvPr id="213" name="Google Shape;213;p32"/>
          <p:cNvSpPr txBox="1"/>
          <p:nvPr>
            <p:ph idx="1" type="body"/>
          </p:nvPr>
        </p:nvSpPr>
        <p:spPr>
          <a:xfrm>
            <a:off x="251520" y="1084144"/>
            <a:ext cx="5221200" cy="3499200"/>
          </a:xfrm>
          <a:prstGeom prst="rect">
            <a:avLst/>
          </a:prstGeom>
        </p:spPr>
        <p:txBody>
          <a:bodyPr anchorCtr="0" anchor="t" bIns="45700" lIns="91425" spcFirstLastPara="1" rIns="91425" wrap="square" tIns="45700">
            <a:normAutofit/>
          </a:bodyPr>
          <a:lstStyle/>
          <a:p>
            <a:pPr indent="0" lvl="0" marL="45720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0" lvl="0" marL="45720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Open Science Practices</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Research data Management and management of other research outputs </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lt1"/>
                </a:solidFill>
                <a:highlight>
                  <a:schemeClr val="dk1"/>
                </a:highlight>
                <a:latin typeface="Lato"/>
                <a:ea typeface="Lato"/>
                <a:cs typeface="Lato"/>
                <a:sym typeface="Lato"/>
              </a:rPr>
              <a:t>FAIR</a:t>
            </a:r>
            <a:r>
              <a:rPr lang="it" sz="1800">
                <a:solidFill>
                  <a:schemeClr val="accent1"/>
                </a:solidFill>
                <a:latin typeface="Lato"/>
                <a:ea typeface="Lato"/>
                <a:cs typeface="Lato"/>
                <a:sym typeface="Lato"/>
              </a:rPr>
              <a:t> aspects of RDM</a:t>
            </a:r>
            <a:endParaRPr sz="1800">
              <a:solidFill>
                <a:schemeClr val="accent1"/>
              </a:solidFill>
              <a:latin typeface="Lato"/>
              <a:ea typeface="Lato"/>
              <a:cs typeface="Lato"/>
              <a:sym typeface="Lato"/>
            </a:endParaRPr>
          </a:p>
          <a:p>
            <a:pPr indent="-342900" lvl="0" marL="45720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Curation and storage/preservation </a:t>
            </a:r>
            <a:r>
              <a:rPr lang="it" sz="1800">
                <a:solidFill>
                  <a:schemeClr val="lt1"/>
                </a:solidFill>
                <a:highlight>
                  <a:schemeClr val="dk1"/>
                </a:highlight>
                <a:latin typeface="Lato"/>
                <a:ea typeface="Lato"/>
                <a:cs typeface="Lato"/>
                <a:sym typeface="Lato"/>
              </a:rPr>
              <a:t>costs</a:t>
            </a:r>
            <a:r>
              <a:rPr lang="it" sz="1800">
                <a:solidFill>
                  <a:schemeClr val="accent1"/>
                </a:solidFill>
                <a:latin typeface="Lato"/>
                <a:ea typeface="Lato"/>
                <a:cs typeface="Lato"/>
                <a:sym typeface="Lato"/>
              </a:rPr>
              <a:t>; person/team responsible for data management and quality assurance. </a:t>
            </a:r>
            <a:endParaRPr sz="1800">
              <a:solidFill>
                <a:schemeClr val="accent1"/>
              </a:solidFill>
            </a:endParaRPr>
          </a:p>
        </p:txBody>
      </p:sp>
      <p:pic>
        <p:nvPicPr>
          <p:cNvPr id="214" name="Google Shape;214;p32"/>
          <p:cNvPicPr preferRelativeResize="0"/>
          <p:nvPr>
            <p:ph idx="2" type="pic"/>
          </p:nvPr>
        </p:nvPicPr>
        <p:blipFill rotWithShape="1">
          <a:blip r:embed="rId3">
            <a:alphaModFix/>
          </a:blip>
          <a:srcRect b="0" l="37618" r="22174" t="0"/>
          <a:stretch/>
        </p:blipFill>
        <p:spPr>
          <a:xfrm>
            <a:off x="5723830" y="1084144"/>
            <a:ext cx="3168600" cy="35094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t>
            </a:r>
            <a:r>
              <a:rPr lang="it"/>
              <a:t>apacity of participants and consortium as a whole’ , part B</a:t>
            </a:r>
            <a:endParaRPr/>
          </a:p>
        </p:txBody>
      </p:sp>
      <p:sp>
        <p:nvSpPr>
          <p:cNvPr id="220" name="Google Shape;220;p33"/>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Os in the description of the consortium</a:t>
            </a:r>
            <a:endParaRPr/>
          </a:p>
        </p:txBody>
      </p:sp>
      <p:sp>
        <p:nvSpPr>
          <p:cNvPr id="221" name="Google Shape;221;p33"/>
          <p:cNvSpPr txBox="1"/>
          <p:nvPr>
            <p:ph idx="2" type="body"/>
          </p:nvPr>
        </p:nvSpPr>
        <p:spPr>
          <a:xfrm>
            <a:off x="5174225" y="11240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400"/>
              <a:t> “Proposers should describe how the consortium brings together the necessary </a:t>
            </a:r>
            <a:r>
              <a:rPr lang="it" sz="1400">
                <a:solidFill>
                  <a:schemeClr val="lt1"/>
                </a:solidFill>
                <a:highlight>
                  <a:schemeClr val="dk1"/>
                </a:highlight>
              </a:rPr>
              <a:t>disciplinary and interdisciplinary knowledge</a:t>
            </a:r>
            <a:r>
              <a:rPr lang="it" sz="1400"/>
              <a:t>. </a:t>
            </a:r>
            <a:endParaRPr sz="1400"/>
          </a:p>
          <a:p>
            <a:pPr indent="0" lvl="0" marL="0" rtl="0" algn="l">
              <a:spcBef>
                <a:spcPts val="1200"/>
              </a:spcBef>
              <a:spcAft>
                <a:spcPts val="1200"/>
              </a:spcAft>
              <a:buNone/>
            </a:pPr>
            <a:r>
              <a:rPr lang="it" sz="1400"/>
              <a:t>Proposers should show how this includes </a:t>
            </a:r>
            <a:r>
              <a:rPr lang="it" sz="1400">
                <a:solidFill>
                  <a:schemeClr val="lt1"/>
                </a:solidFill>
                <a:highlight>
                  <a:schemeClr val="dk1"/>
                </a:highlight>
              </a:rPr>
              <a:t>expertise</a:t>
            </a:r>
            <a:r>
              <a:rPr lang="it" sz="1400"/>
              <a:t> and/or track record in open science practices, relevant to what is planned for the project. </a:t>
            </a:r>
            <a:endParaRPr sz="1400"/>
          </a:p>
        </p:txBody>
      </p:sp>
      <p:sp>
        <p:nvSpPr>
          <p:cNvPr id="222" name="Google Shape;222;p33"/>
          <p:cNvSpPr txBox="1"/>
          <p:nvPr/>
        </p:nvSpPr>
        <p:spPr>
          <a:xfrm>
            <a:off x="4630975" y="4400100"/>
            <a:ext cx="4435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1000">
                <a:solidFill>
                  <a:schemeClr val="accent1"/>
                </a:solidFill>
                <a:latin typeface="Lato"/>
                <a:ea typeface="Lato"/>
                <a:cs typeface="Lato"/>
                <a:sym typeface="Lato"/>
              </a:rPr>
              <a:t>See Horizon Europe programme guide: </a:t>
            </a:r>
            <a:r>
              <a:rPr lang="it" sz="1000" u="sng">
                <a:solidFill>
                  <a:schemeClr val="accent5"/>
                </a:solidFill>
                <a:latin typeface="Lato"/>
                <a:ea typeface="Lato"/>
                <a:cs typeface="Lato"/>
                <a:sym typeface="Lato"/>
                <a:hlinkClick r:id="rId3">
                  <a:extLst>
                    <a:ext uri="{A12FA001-AC4F-418D-AE19-62706E023703}">
                      <ahyp:hlinkClr val="tx"/>
                    </a:ext>
                  </a:extLst>
                </a:hlinkClick>
              </a:rPr>
              <a:t>https://ec.europa.eu/info/funding-tenders/opportunities/docs/2021-2027/horizon/guidance/programme-guide_horizon_en.pdf</a:t>
            </a:r>
            <a:r>
              <a:rPr lang="it" sz="1000">
                <a:solidFill>
                  <a:schemeClr val="accent1"/>
                </a:solidFill>
                <a:latin typeface="Lato"/>
                <a:ea typeface="Lato"/>
                <a:cs typeface="Lato"/>
                <a:sym typeface="Lato"/>
              </a:rPr>
              <a:t> </a:t>
            </a:r>
            <a:endParaRPr sz="10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Part A of the proposal</a:t>
            </a:r>
            <a:endParaRPr/>
          </a:p>
        </p:txBody>
      </p:sp>
      <p:sp>
        <p:nvSpPr>
          <p:cNvPr id="228" name="Google Shape;228;p34"/>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Os in the application form of the proposal</a:t>
            </a:r>
            <a:endParaRPr/>
          </a:p>
        </p:txBody>
      </p:sp>
      <p:sp>
        <p:nvSpPr>
          <p:cNvPr id="229" name="Google Shape;229;p34"/>
          <p:cNvSpPr txBox="1"/>
          <p:nvPr>
            <p:ph idx="2" type="body"/>
          </p:nvPr>
        </p:nvSpPr>
        <p:spPr>
          <a:xfrm>
            <a:off x="5174225" y="601650"/>
            <a:ext cx="3374400" cy="377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t>“P</a:t>
            </a:r>
            <a:r>
              <a:rPr lang="it"/>
              <a:t>roposers are asked to list up to five relevant publications, widely used datasets or other achievements of consortium members that they consider significant for the action proposed.</a:t>
            </a:r>
            <a:endParaRPr/>
          </a:p>
          <a:p>
            <a:pPr indent="0" lvl="0" marL="0" rtl="0" algn="l">
              <a:spcBef>
                <a:spcPts val="1200"/>
              </a:spcBef>
              <a:spcAft>
                <a:spcPts val="0"/>
              </a:spcAft>
              <a:buNone/>
            </a:pPr>
            <a:r>
              <a:rPr lang="it"/>
              <a:t>Publication  should be OA (if they are not, deposit them retroactively) and data should be FAIR and ‘as open as possible, as closed as necessary’.</a:t>
            </a:r>
            <a:endParaRPr/>
          </a:p>
          <a:p>
            <a:pPr indent="0" lvl="0" marL="0" rtl="0" algn="l">
              <a:spcBef>
                <a:spcPts val="1200"/>
              </a:spcBef>
              <a:spcAft>
                <a:spcPts val="1200"/>
              </a:spcAft>
              <a:buNone/>
            </a:pPr>
            <a:r>
              <a:rPr lang="it"/>
              <a:t>The significance of publications </a:t>
            </a:r>
            <a:r>
              <a:rPr lang="it">
                <a:solidFill>
                  <a:schemeClr val="lt1"/>
                </a:solidFill>
                <a:highlight>
                  <a:schemeClr val="dk1"/>
                </a:highlight>
              </a:rPr>
              <a:t>will not be evaluated on the basis of the Journal Impact Factor of the venue </a:t>
            </a:r>
            <a:r>
              <a:rPr lang="it"/>
              <a:t>they are published in, but on the basis of a qualitative assessment provided by the proposers for each publication.</a:t>
            </a:r>
            <a:endParaRPr/>
          </a:p>
        </p:txBody>
      </p:sp>
      <p:sp>
        <p:nvSpPr>
          <p:cNvPr id="230" name="Google Shape;230;p34"/>
          <p:cNvSpPr txBox="1"/>
          <p:nvPr/>
        </p:nvSpPr>
        <p:spPr>
          <a:xfrm>
            <a:off x="4630975" y="4400100"/>
            <a:ext cx="4435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1000">
                <a:solidFill>
                  <a:schemeClr val="accent1"/>
                </a:solidFill>
                <a:latin typeface="Lato"/>
                <a:ea typeface="Lato"/>
                <a:cs typeface="Lato"/>
                <a:sym typeface="Lato"/>
              </a:rPr>
              <a:t>See Horizon Europe programme guide: </a:t>
            </a:r>
            <a:r>
              <a:rPr lang="it" sz="1000" u="sng">
                <a:solidFill>
                  <a:schemeClr val="accent5"/>
                </a:solidFill>
                <a:latin typeface="Lato"/>
                <a:ea typeface="Lato"/>
                <a:cs typeface="Lato"/>
                <a:sym typeface="Lato"/>
                <a:hlinkClick r:id="rId3">
                  <a:extLst>
                    <a:ext uri="{A12FA001-AC4F-418D-AE19-62706E023703}">
                      <ahyp:hlinkClr val="tx"/>
                    </a:ext>
                  </a:extLst>
                </a:hlinkClick>
              </a:rPr>
              <a:t>https://ec.europa.eu/info/funding-tenders/opportunities/docs/2021-2027/horizon/guidance/programme-guide_horizon_en.pdf</a:t>
            </a:r>
            <a:r>
              <a:rPr lang="it" sz="1000">
                <a:solidFill>
                  <a:schemeClr val="accent1"/>
                </a:solidFill>
                <a:latin typeface="Lato"/>
                <a:ea typeface="Lato"/>
                <a:cs typeface="Lato"/>
                <a:sym typeface="Lato"/>
              </a:rPr>
              <a:t> </a:t>
            </a:r>
            <a:endParaRPr sz="10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5"/>
          <p:cNvPicPr preferRelativeResize="0"/>
          <p:nvPr/>
        </p:nvPicPr>
        <p:blipFill>
          <a:blip r:embed="rId3">
            <a:alphaModFix/>
          </a:blip>
          <a:stretch>
            <a:fillRect/>
          </a:stretch>
        </p:blipFill>
        <p:spPr>
          <a:xfrm>
            <a:off x="152400" y="0"/>
            <a:ext cx="8754352" cy="5226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Open Science and Horizon Europe at the European Research Council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idx="1" type="body"/>
          </p:nvPr>
        </p:nvSpPr>
        <p:spPr>
          <a:xfrm>
            <a:off x="251520" y="1084144"/>
            <a:ext cx="5221200" cy="3499200"/>
          </a:xfrm>
          <a:prstGeom prst="rect">
            <a:avLst/>
          </a:prstGeom>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chemeClr val="accent1"/>
              </a:buClr>
              <a:buSzPts val="1200"/>
              <a:buFont typeface="Lato"/>
              <a:buChar char="●"/>
            </a:pPr>
            <a:r>
              <a:rPr lang="it" sz="1200">
                <a:solidFill>
                  <a:schemeClr val="accent1"/>
                </a:solidFill>
                <a:highlight>
                  <a:srgbClr val="FFFFFF"/>
                </a:highlight>
                <a:latin typeface="Lato"/>
                <a:ea typeface="Lato"/>
                <a:cs typeface="Lato"/>
                <a:sym typeface="Lato"/>
              </a:rPr>
              <a:t>No explicit evaluation of open science practices;</a:t>
            </a:r>
            <a:endParaRPr sz="1200">
              <a:solidFill>
                <a:schemeClr val="accent1"/>
              </a:solidFill>
              <a:highlight>
                <a:srgbClr val="FFFFFF"/>
              </a:highlight>
              <a:latin typeface="Lato"/>
              <a:ea typeface="Lato"/>
              <a:cs typeface="Lato"/>
              <a:sym typeface="Lato"/>
            </a:endParaRPr>
          </a:p>
          <a:p>
            <a:pPr indent="0" lvl="0" marL="457200" rtl="0" algn="l">
              <a:lnSpc>
                <a:spcPct val="100000"/>
              </a:lnSpc>
              <a:spcBef>
                <a:spcPts val="0"/>
              </a:spcBef>
              <a:spcAft>
                <a:spcPts val="0"/>
              </a:spcAft>
              <a:buNone/>
            </a:pPr>
            <a:r>
              <a:t/>
            </a:r>
            <a:endParaRPr sz="1200">
              <a:solidFill>
                <a:schemeClr val="accent1"/>
              </a:solidFill>
              <a:highlight>
                <a:srgbClr val="FFFFFF"/>
              </a:highlight>
              <a:latin typeface="Lato"/>
              <a:ea typeface="Lato"/>
              <a:cs typeface="Lato"/>
              <a:sym typeface="Lato"/>
            </a:endParaRPr>
          </a:p>
          <a:p>
            <a:pPr indent="-304800" lvl="0" marL="457200" rtl="0" algn="l">
              <a:lnSpc>
                <a:spcPct val="100000"/>
              </a:lnSpc>
              <a:spcBef>
                <a:spcPts val="0"/>
              </a:spcBef>
              <a:spcAft>
                <a:spcPts val="0"/>
              </a:spcAft>
              <a:buClr>
                <a:schemeClr val="accent1"/>
              </a:buClr>
              <a:buSzPts val="1200"/>
              <a:buFont typeface="Lato"/>
              <a:buChar char="●"/>
            </a:pPr>
            <a:r>
              <a:rPr lang="it" sz="1200">
                <a:solidFill>
                  <a:schemeClr val="accent1"/>
                </a:solidFill>
                <a:highlight>
                  <a:srgbClr val="FFFFFF"/>
                </a:highlight>
                <a:latin typeface="Lato"/>
                <a:ea typeface="Lato"/>
                <a:cs typeface="Lato"/>
                <a:sym typeface="Lato"/>
              </a:rPr>
              <a:t>No requirement to describe open science practices explicitly / separately in the proposal.</a:t>
            </a:r>
            <a:endParaRPr sz="1200">
              <a:solidFill>
                <a:schemeClr val="accent1"/>
              </a:solidFill>
              <a:highlight>
                <a:srgbClr val="FFFFFF"/>
              </a:highlight>
              <a:latin typeface="Lato"/>
              <a:ea typeface="Lato"/>
              <a:cs typeface="Lato"/>
              <a:sym typeface="Lato"/>
            </a:endParaRPr>
          </a:p>
          <a:p>
            <a:pPr indent="0" lvl="0" marL="457200" rtl="0" algn="l">
              <a:lnSpc>
                <a:spcPct val="100000"/>
              </a:lnSpc>
              <a:spcBef>
                <a:spcPts val="0"/>
              </a:spcBef>
              <a:spcAft>
                <a:spcPts val="0"/>
              </a:spcAft>
              <a:buNone/>
            </a:pPr>
            <a:r>
              <a:t/>
            </a:r>
            <a:endParaRPr sz="1200">
              <a:solidFill>
                <a:schemeClr val="accent1"/>
              </a:solidFill>
              <a:highlight>
                <a:srgbClr val="FFFFFF"/>
              </a:highlight>
              <a:latin typeface="Lato"/>
              <a:ea typeface="Lato"/>
              <a:cs typeface="Lato"/>
              <a:sym typeface="Lato"/>
            </a:endParaRPr>
          </a:p>
          <a:p>
            <a:pPr indent="-304800" lvl="0" marL="457200" rtl="0" algn="l">
              <a:lnSpc>
                <a:spcPct val="100000"/>
              </a:lnSpc>
              <a:spcBef>
                <a:spcPts val="0"/>
              </a:spcBef>
              <a:spcAft>
                <a:spcPts val="0"/>
              </a:spcAft>
              <a:buClr>
                <a:schemeClr val="accent1"/>
              </a:buClr>
              <a:buSzPts val="1200"/>
              <a:buFont typeface="Lato"/>
              <a:buChar char="●"/>
            </a:pPr>
            <a:r>
              <a:rPr lang="it" sz="1200">
                <a:solidFill>
                  <a:schemeClr val="accent1"/>
                </a:solidFill>
                <a:highlight>
                  <a:srgbClr val="FFFFFF"/>
                </a:highlight>
                <a:latin typeface="Lato"/>
                <a:ea typeface="Lato"/>
                <a:cs typeface="Lato"/>
                <a:sym typeface="Lato"/>
              </a:rPr>
              <a:t>Where open science practices improve the quality of the research design and methodology, their use will (implicitly) positively affect assessment of ‘scientific excellence’.</a:t>
            </a:r>
            <a:endParaRPr sz="1200">
              <a:solidFill>
                <a:schemeClr val="accent1"/>
              </a:solidFill>
              <a:highlight>
                <a:srgbClr val="FFFFFF"/>
              </a:highlight>
              <a:latin typeface="Lato"/>
              <a:ea typeface="Lato"/>
              <a:cs typeface="Lato"/>
              <a:sym typeface="Lato"/>
            </a:endParaRPr>
          </a:p>
          <a:p>
            <a:pPr indent="0" lvl="0" marL="457200" rtl="0" algn="l">
              <a:lnSpc>
                <a:spcPct val="100000"/>
              </a:lnSpc>
              <a:spcBef>
                <a:spcPts val="0"/>
              </a:spcBef>
              <a:spcAft>
                <a:spcPts val="0"/>
              </a:spcAft>
              <a:buNone/>
            </a:pPr>
            <a:r>
              <a:t/>
            </a:r>
            <a:endParaRPr sz="1200">
              <a:solidFill>
                <a:schemeClr val="accent1"/>
              </a:solidFill>
              <a:highlight>
                <a:srgbClr val="FFFFFF"/>
              </a:highlight>
              <a:latin typeface="Lato"/>
              <a:ea typeface="Lato"/>
              <a:cs typeface="Lato"/>
              <a:sym typeface="Lato"/>
            </a:endParaRPr>
          </a:p>
          <a:p>
            <a:pPr indent="0" lvl="0" marL="457200" rtl="0" algn="l">
              <a:lnSpc>
                <a:spcPct val="100000"/>
              </a:lnSpc>
              <a:spcBef>
                <a:spcPts val="0"/>
              </a:spcBef>
              <a:spcAft>
                <a:spcPts val="0"/>
              </a:spcAft>
              <a:buNone/>
            </a:pPr>
            <a:r>
              <a:rPr lang="it" sz="1200">
                <a:solidFill>
                  <a:schemeClr val="accent1"/>
                </a:solidFill>
                <a:highlight>
                  <a:srgbClr val="FFFFFF"/>
                </a:highlight>
                <a:latin typeface="Lato"/>
                <a:ea typeface="Lato"/>
                <a:cs typeface="Lato"/>
                <a:sym typeface="Lato"/>
              </a:rPr>
              <a:t>--</a:t>
            </a:r>
            <a:endParaRPr sz="1200">
              <a:solidFill>
                <a:schemeClr val="accent1"/>
              </a:solidFill>
              <a:highlight>
                <a:srgbClr val="FFFFFF"/>
              </a:highlight>
              <a:latin typeface="Lato"/>
              <a:ea typeface="Lato"/>
              <a:cs typeface="Lato"/>
              <a:sym typeface="Lato"/>
            </a:endParaRPr>
          </a:p>
          <a:p>
            <a:pPr indent="0" lvl="0" marL="457200" rtl="0" algn="l">
              <a:lnSpc>
                <a:spcPct val="100000"/>
              </a:lnSpc>
              <a:spcBef>
                <a:spcPts val="0"/>
              </a:spcBef>
              <a:spcAft>
                <a:spcPts val="0"/>
              </a:spcAft>
              <a:buNone/>
            </a:pPr>
            <a:r>
              <a:t/>
            </a:r>
            <a:endParaRPr sz="1200">
              <a:solidFill>
                <a:schemeClr val="accent1"/>
              </a:solidFill>
              <a:highlight>
                <a:srgbClr val="FFFFFF"/>
              </a:highlight>
              <a:latin typeface="Lato"/>
              <a:ea typeface="Lato"/>
              <a:cs typeface="Lato"/>
              <a:sym typeface="Lato"/>
            </a:endParaRPr>
          </a:p>
          <a:p>
            <a:pPr indent="0" lvl="0" marL="0" rtl="0" algn="l">
              <a:lnSpc>
                <a:spcPct val="100000"/>
              </a:lnSpc>
              <a:spcBef>
                <a:spcPts val="0"/>
              </a:spcBef>
              <a:spcAft>
                <a:spcPts val="0"/>
              </a:spcAft>
              <a:buNone/>
            </a:pPr>
            <a:r>
              <a:rPr lang="it" sz="1200">
                <a:solidFill>
                  <a:schemeClr val="lt1"/>
                </a:solidFill>
                <a:highlight>
                  <a:schemeClr val="dk1"/>
                </a:highlight>
                <a:latin typeface="Lato"/>
                <a:ea typeface="Lato"/>
                <a:cs typeface="Lato"/>
                <a:sym typeface="Lato"/>
              </a:rPr>
              <a:t>In July 2021, ERC formally endorsed the San Francisco Declaration on Research Assessment</a:t>
            </a:r>
            <a:r>
              <a:rPr lang="it" sz="1200">
                <a:solidFill>
                  <a:schemeClr val="accent1"/>
                </a:solidFill>
                <a:highlight>
                  <a:srgbClr val="FFFFFF"/>
                </a:highlight>
                <a:latin typeface="Lato"/>
                <a:ea typeface="Lato"/>
                <a:cs typeface="Lato"/>
                <a:sym typeface="Lato"/>
              </a:rPr>
              <a:t> (</a:t>
            </a:r>
            <a:r>
              <a:rPr lang="it" sz="1200">
                <a:solidFill>
                  <a:schemeClr val="accent1"/>
                </a:solidFill>
                <a:latin typeface="Lato"/>
                <a:ea typeface="Lato"/>
                <a:cs typeface="Lato"/>
                <a:sym typeface="Lato"/>
              </a:rPr>
              <a:t>DORA</a:t>
            </a:r>
            <a:r>
              <a:rPr lang="it" sz="1200">
                <a:solidFill>
                  <a:schemeClr val="accent1"/>
                </a:solidFill>
                <a:highlight>
                  <a:srgbClr val="FFFFFF"/>
                </a:highlight>
                <a:latin typeface="Lato"/>
                <a:ea typeface="Lato"/>
                <a:cs typeface="Lato"/>
                <a:sym typeface="Lato"/>
              </a:rPr>
              <a:t>), in line with the ERC’s commitment to research assessment principles </a:t>
            </a:r>
            <a:r>
              <a:rPr lang="it" sz="1200">
                <a:solidFill>
                  <a:schemeClr val="accent1"/>
                </a:solidFill>
                <a:highlight>
                  <a:srgbClr val="FFFFFF"/>
                </a:highlight>
                <a:latin typeface="Lato"/>
                <a:ea typeface="Lato"/>
                <a:cs typeface="Lato"/>
                <a:sym typeface="Lato"/>
              </a:rPr>
              <a:t>t</a:t>
            </a:r>
            <a:r>
              <a:rPr lang="it" sz="1200">
                <a:solidFill>
                  <a:schemeClr val="accent1"/>
                </a:solidFill>
                <a:highlight>
                  <a:srgbClr val="FFFFFF"/>
                </a:highlight>
                <a:latin typeface="Lato"/>
                <a:ea typeface="Lato"/>
                <a:cs typeface="Lato"/>
                <a:sym typeface="Lato"/>
              </a:rPr>
              <a:t>hat recognize the intrinsic quality of researchers’ work and the value and impact of all research outputs.</a:t>
            </a:r>
            <a:endParaRPr sz="1200">
              <a:solidFill>
                <a:schemeClr val="accent1"/>
              </a:solidFill>
              <a:highlight>
                <a:srgbClr val="FFFFFF"/>
              </a:highlight>
              <a:latin typeface="Lato"/>
              <a:ea typeface="Lato"/>
              <a:cs typeface="Lato"/>
              <a:sym typeface="Lato"/>
            </a:endParaRPr>
          </a:p>
          <a:p>
            <a:pPr indent="0" lvl="0" marL="0" rtl="0" algn="l">
              <a:lnSpc>
                <a:spcPct val="100000"/>
              </a:lnSpc>
              <a:spcBef>
                <a:spcPts val="0"/>
              </a:spcBef>
              <a:spcAft>
                <a:spcPts val="0"/>
              </a:spcAft>
              <a:buNone/>
            </a:pPr>
            <a:r>
              <a:rPr lang="it" sz="1200">
                <a:solidFill>
                  <a:srgbClr val="000000"/>
                </a:solidFill>
                <a:highlight>
                  <a:srgbClr val="FFFFFF"/>
                </a:highlight>
                <a:latin typeface="Arial"/>
                <a:ea typeface="Arial"/>
                <a:cs typeface="Arial"/>
                <a:sym typeface="Arial"/>
              </a:rPr>
              <a:t>.</a:t>
            </a:r>
            <a:endParaRPr sz="1200">
              <a:solidFill>
                <a:srgbClr val="000000"/>
              </a:solidFill>
              <a:highlight>
                <a:srgbClr val="FFFFFF"/>
              </a:highlight>
              <a:latin typeface="Arial"/>
              <a:ea typeface="Arial"/>
              <a:cs typeface="Arial"/>
              <a:sym typeface="Arial"/>
            </a:endParaRPr>
          </a:p>
          <a:p>
            <a:pPr indent="0" lvl="0" marL="0" rtl="0" algn="just">
              <a:spcBef>
                <a:spcPts val="1000"/>
              </a:spcBef>
              <a:spcAft>
                <a:spcPts val="1200"/>
              </a:spcAft>
              <a:buNone/>
            </a:pPr>
            <a:r>
              <a:t/>
            </a:r>
            <a:endParaRPr/>
          </a:p>
        </p:txBody>
      </p:sp>
      <p:sp>
        <p:nvSpPr>
          <p:cNvPr id="246" name="Google Shape;246;p37"/>
          <p:cNvSpPr txBox="1"/>
          <p:nvPr>
            <p:ph type="title"/>
          </p:nvPr>
        </p:nvSpPr>
        <p:spPr>
          <a:xfrm>
            <a:off x="251520" y="2549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OS in the ERC proposal </a:t>
            </a:r>
            <a:endParaRPr/>
          </a:p>
        </p:txBody>
      </p:sp>
      <p:pic>
        <p:nvPicPr>
          <p:cNvPr id="247" name="Google Shape;247;p37"/>
          <p:cNvPicPr preferRelativeResize="0"/>
          <p:nvPr>
            <p:ph idx="2" type="pic"/>
          </p:nvPr>
        </p:nvPicPr>
        <p:blipFill rotWithShape="1">
          <a:blip r:embed="rId3">
            <a:alphaModFix/>
          </a:blip>
          <a:srcRect b="5729" l="1124" r="1133" t="-5730"/>
          <a:stretch/>
        </p:blipFill>
        <p:spPr>
          <a:xfrm>
            <a:off x="5723663" y="426400"/>
            <a:ext cx="3168599" cy="3499226"/>
          </a:xfrm>
          <a:prstGeom prst="rect">
            <a:avLst/>
          </a:prstGeom>
        </p:spPr>
      </p:pic>
      <p:sp>
        <p:nvSpPr>
          <p:cNvPr id="248" name="Google Shape;248;p37"/>
          <p:cNvSpPr txBox="1"/>
          <p:nvPr/>
        </p:nvSpPr>
        <p:spPr>
          <a:xfrm>
            <a:off x="224150" y="4459275"/>
            <a:ext cx="679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solidFill>
                  <a:srgbClr val="333333"/>
                </a:solidFill>
                <a:latin typeface="Roboto"/>
                <a:ea typeface="Roboto"/>
                <a:cs typeface="Roboto"/>
                <a:sym typeface="Roboto"/>
              </a:rPr>
              <a:t>Alea Lopez de San Roman, Dagmar Meyer, Emilie Hermans, &amp; Ellen Leenarts. (2021, September 22). Horizon Europe train-the-trainer workshop. Open Science Fair 2021 (OSFair2021). Zenodo. </a:t>
            </a:r>
            <a:r>
              <a:rPr lang="it" sz="1000" u="sng">
                <a:solidFill>
                  <a:schemeClr val="hlink"/>
                </a:solidFill>
                <a:latin typeface="Roboto"/>
                <a:ea typeface="Roboto"/>
                <a:cs typeface="Roboto"/>
                <a:sym typeface="Roboto"/>
                <a:hlinkClick r:id="rId4"/>
              </a:rPr>
              <a:t>https://doi.org/10.5281/zenodo.5549524</a:t>
            </a:r>
            <a:r>
              <a:rPr lang="it" sz="1000">
                <a:solidFill>
                  <a:srgbClr val="333333"/>
                </a:solidFill>
                <a:latin typeface="Roboto"/>
                <a:ea typeface="Roboto"/>
                <a:cs typeface="Roboto"/>
                <a:sym typeface="Roboto"/>
              </a:rPr>
              <a:t> </a:t>
            </a:r>
            <a:endParaRPr sz="10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Horizon Europe: what is required for ERC grantees?</a:t>
            </a:r>
            <a:endParaRPr/>
          </a:p>
        </p:txBody>
      </p:sp>
      <p:sp>
        <p:nvSpPr>
          <p:cNvPr id="254" name="Google Shape;254;p38"/>
          <p:cNvSpPr txBox="1"/>
          <p:nvPr>
            <p:ph idx="1" type="body"/>
          </p:nvPr>
        </p:nvSpPr>
        <p:spPr>
          <a:xfrm>
            <a:off x="250825" y="1216025"/>
            <a:ext cx="8642400" cy="3560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it" sz="1800">
                <a:solidFill>
                  <a:srgbClr val="666666"/>
                </a:solidFill>
                <a:highlight>
                  <a:srgbClr val="FFFFFF"/>
                </a:highlight>
                <a:latin typeface="Arial"/>
                <a:ea typeface="Arial"/>
                <a:cs typeface="Arial"/>
                <a:sym typeface="Arial"/>
              </a:rPr>
              <a:t>open access to peer-reviewed scientific publications</a:t>
            </a:r>
            <a:endParaRPr b="1" sz="1800">
              <a:solidFill>
                <a:srgbClr val="666666"/>
              </a:solidFill>
              <a:highlight>
                <a:srgbClr val="FFFFFF"/>
              </a:highlight>
              <a:latin typeface="Arial"/>
              <a:ea typeface="Arial"/>
              <a:cs typeface="Arial"/>
              <a:sym typeface="Arial"/>
            </a:endParaRPr>
          </a:p>
          <a:p>
            <a:pPr indent="-317500" lvl="0" marL="457200" rtl="0" algn="l">
              <a:lnSpc>
                <a:spcPct val="140000"/>
              </a:lnSpc>
              <a:spcBef>
                <a:spcPts val="1200"/>
              </a:spcBef>
              <a:spcAft>
                <a:spcPts val="0"/>
              </a:spcAft>
              <a:buClr>
                <a:srgbClr val="666666"/>
              </a:buClr>
              <a:buSzPts val="1400"/>
              <a:buFont typeface="Arial"/>
              <a:buChar char="●"/>
            </a:pPr>
            <a:r>
              <a:rPr lang="it" sz="1400">
                <a:solidFill>
                  <a:srgbClr val="666666"/>
                </a:solidFill>
                <a:highlight>
                  <a:srgbClr val="FFFFFF"/>
                </a:highlight>
              </a:rPr>
              <a:t>At the latest at the time of publication, a machine-readable electronic copy of the published version (VoR), or the final peer-reviewed manuscript accepted for publication (AAM), must be deposited in a </a:t>
            </a:r>
            <a:r>
              <a:rPr b="1" lang="it" sz="1400">
                <a:solidFill>
                  <a:srgbClr val="666666"/>
                </a:solidFill>
                <a:highlight>
                  <a:srgbClr val="FFFFFF"/>
                </a:highlight>
              </a:rPr>
              <a:t>trusted repository </a:t>
            </a:r>
            <a:r>
              <a:rPr lang="it" sz="1400">
                <a:solidFill>
                  <a:srgbClr val="666666"/>
                </a:solidFill>
                <a:highlight>
                  <a:srgbClr val="FFFFFF"/>
                </a:highlight>
              </a:rPr>
              <a:t>for scientific publications.</a:t>
            </a:r>
            <a:endParaRPr sz="1400">
              <a:solidFill>
                <a:srgbClr val="666666"/>
              </a:solidFill>
              <a:highlight>
                <a:srgbClr val="FFFFFF"/>
              </a:highlight>
            </a:endParaRPr>
          </a:p>
          <a:p>
            <a:pPr indent="-317500" lvl="0" marL="457200" rtl="0" algn="l">
              <a:lnSpc>
                <a:spcPct val="140000"/>
              </a:lnSpc>
              <a:spcBef>
                <a:spcPts val="0"/>
              </a:spcBef>
              <a:spcAft>
                <a:spcPts val="0"/>
              </a:spcAft>
              <a:buClr>
                <a:srgbClr val="666666"/>
              </a:buClr>
              <a:buSzPts val="1400"/>
              <a:buFont typeface="Lato"/>
              <a:buChar char="●"/>
            </a:pPr>
            <a:r>
              <a:rPr lang="it" sz="1400">
                <a:solidFill>
                  <a:srgbClr val="666666"/>
                </a:solidFill>
                <a:highlight>
                  <a:srgbClr val="FFFFFF"/>
                </a:highlight>
              </a:rPr>
              <a:t>Immediate OA through a repository and CC licence (CC-BY) or equivalent.  Exclusion of commercial uses and/or derivative works possible only for book and monographs (but not book chapters).</a:t>
            </a:r>
            <a:endParaRPr sz="1400">
              <a:solidFill>
                <a:srgbClr val="666666"/>
              </a:solidFill>
              <a:highlight>
                <a:srgbClr val="FFFFFF"/>
              </a:highlight>
            </a:endParaRPr>
          </a:p>
          <a:p>
            <a:pPr indent="-317500" lvl="0" marL="457200" rtl="0" algn="l">
              <a:lnSpc>
                <a:spcPct val="140000"/>
              </a:lnSpc>
              <a:spcBef>
                <a:spcPts val="0"/>
              </a:spcBef>
              <a:spcAft>
                <a:spcPts val="0"/>
              </a:spcAft>
              <a:buClr>
                <a:srgbClr val="666666"/>
              </a:buClr>
              <a:buSzPts val="1400"/>
              <a:buFont typeface="Lato"/>
              <a:buChar char="●"/>
            </a:pPr>
            <a:r>
              <a:rPr lang="it" sz="1400">
                <a:solidFill>
                  <a:srgbClr val="666666"/>
                </a:solidFill>
                <a:highlight>
                  <a:srgbClr val="FFFFFF"/>
                </a:highlight>
              </a:rPr>
              <a:t>The authors of the publication must retain sufficient intellectual property rights to allow compliance with the requirements of the grant agreement.</a:t>
            </a:r>
            <a:endParaRPr sz="1400">
              <a:solidFill>
                <a:srgbClr val="666666"/>
              </a:solidFill>
              <a:highlight>
                <a:srgbClr val="FFFFFF"/>
              </a:highlight>
            </a:endParaRPr>
          </a:p>
          <a:p>
            <a:pPr indent="-317500" lvl="0" marL="457200" rtl="0" algn="l">
              <a:lnSpc>
                <a:spcPct val="140000"/>
              </a:lnSpc>
              <a:spcBef>
                <a:spcPts val="0"/>
              </a:spcBef>
              <a:spcAft>
                <a:spcPts val="0"/>
              </a:spcAft>
              <a:buClr>
                <a:srgbClr val="666666"/>
              </a:buClr>
              <a:buSzPts val="1400"/>
              <a:buFont typeface="Arial"/>
              <a:buChar char="●"/>
            </a:pPr>
            <a:r>
              <a:rPr lang="it" sz="1400">
                <a:solidFill>
                  <a:srgbClr val="666666"/>
                </a:solidFill>
                <a:highlight>
                  <a:srgbClr val="FFFFFF"/>
                </a:highlight>
              </a:rPr>
              <a:t>Information must be provided via the repository about any </a:t>
            </a:r>
            <a:r>
              <a:rPr b="1" lang="it" sz="1400">
                <a:solidFill>
                  <a:srgbClr val="666666"/>
                </a:solidFill>
                <a:highlight>
                  <a:srgbClr val="FFFFFF"/>
                </a:highlight>
              </a:rPr>
              <a:t>research outputs</a:t>
            </a:r>
            <a:r>
              <a:rPr lang="it" sz="1400">
                <a:solidFill>
                  <a:srgbClr val="666666"/>
                </a:solidFill>
                <a:highlight>
                  <a:srgbClr val="FFFFFF"/>
                </a:highlight>
              </a:rPr>
              <a:t> or </a:t>
            </a:r>
            <a:r>
              <a:rPr b="1" lang="it" sz="1400">
                <a:solidFill>
                  <a:srgbClr val="666666"/>
                </a:solidFill>
                <a:highlight>
                  <a:srgbClr val="FFFFFF"/>
                </a:highlight>
              </a:rPr>
              <a:t>any other tools and instruments</a:t>
            </a:r>
            <a:r>
              <a:rPr lang="it" sz="1400">
                <a:solidFill>
                  <a:srgbClr val="666666"/>
                </a:solidFill>
                <a:highlight>
                  <a:srgbClr val="FFFFFF"/>
                </a:highlight>
              </a:rPr>
              <a:t> needed to </a:t>
            </a:r>
            <a:r>
              <a:rPr b="1" lang="it" sz="1400">
                <a:solidFill>
                  <a:srgbClr val="666666"/>
                </a:solidFill>
                <a:highlight>
                  <a:srgbClr val="FFFFFF"/>
                </a:highlight>
              </a:rPr>
              <a:t>validate</a:t>
            </a:r>
            <a:r>
              <a:rPr lang="it" sz="1400">
                <a:solidFill>
                  <a:srgbClr val="666666"/>
                </a:solidFill>
                <a:highlight>
                  <a:srgbClr val="FFFFFF"/>
                </a:highlight>
              </a:rPr>
              <a:t> the conclusions of the scientific publication.</a:t>
            </a:r>
            <a:endParaRPr sz="1400">
              <a:solidFill>
                <a:srgbClr val="666666"/>
              </a:solidFill>
              <a:highlight>
                <a:srgbClr val="FFFFFF"/>
              </a:highlight>
            </a:endParaRPr>
          </a:p>
          <a:p>
            <a:pPr indent="-317500" lvl="0" marL="457200" rtl="0" algn="l">
              <a:lnSpc>
                <a:spcPct val="140000"/>
              </a:lnSpc>
              <a:spcBef>
                <a:spcPts val="0"/>
              </a:spcBef>
              <a:spcAft>
                <a:spcPts val="0"/>
              </a:spcAft>
              <a:buClr>
                <a:srgbClr val="666666"/>
              </a:buClr>
              <a:buSzPts val="1400"/>
              <a:buFont typeface="Lato"/>
              <a:buChar char="●"/>
            </a:pPr>
            <a:r>
              <a:rPr lang="it" sz="1400">
                <a:solidFill>
                  <a:srgbClr val="666666"/>
                </a:solidFill>
                <a:highlight>
                  <a:srgbClr val="FFFFFF"/>
                </a:highlight>
              </a:rPr>
              <a:t>Metadata in CC-0 or equivalent licence and in line with FAIR principles</a:t>
            </a:r>
            <a:endParaRPr sz="1400">
              <a:solidFill>
                <a:srgbClr val="666666"/>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729450" y="864300"/>
            <a:ext cx="7021200" cy="210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Open Science as </a:t>
            </a:r>
            <a:endParaRPr/>
          </a:p>
          <a:p>
            <a:pPr indent="0" lvl="0" marL="0" rtl="0" algn="l">
              <a:spcBef>
                <a:spcPts val="0"/>
              </a:spcBef>
              <a:spcAft>
                <a:spcPts val="0"/>
              </a:spcAft>
              <a:buNone/>
            </a:pPr>
            <a:r>
              <a:rPr lang="it"/>
              <a:t>the new normal</a:t>
            </a:r>
            <a:endParaRPr/>
          </a:p>
        </p:txBody>
      </p:sp>
      <p:sp>
        <p:nvSpPr>
          <p:cNvPr id="130" name="Google Shape;130;p21"/>
          <p:cNvSpPr txBox="1"/>
          <p:nvPr/>
        </p:nvSpPr>
        <p:spPr>
          <a:xfrm>
            <a:off x="861175" y="3044600"/>
            <a:ext cx="6795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solidFill>
                  <a:schemeClr val="lt1"/>
                </a:solidFill>
                <a:latin typeface="Lato"/>
                <a:ea typeface="Lato"/>
                <a:cs typeface="Lato"/>
                <a:sym typeface="Lato"/>
              </a:rPr>
              <a:t>Open Science in Horizon Europe and ERC funded projects</a:t>
            </a:r>
            <a:endParaRPr sz="2400">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Horizon Europe: what is required for ERC grantees?</a:t>
            </a:r>
            <a:endParaRPr/>
          </a:p>
        </p:txBody>
      </p:sp>
      <p:sp>
        <p:nvSpPr>
          <p:cNvPr id="260" name="Google Shape;260;p39"/>
          <p:cNvSpPr txBox="1"/>
          <p:nvPr>
            <p:ph idx="1" type="body"/>
          </p:nvPr>
        </p:nvSpPr>
        <p:spPr>
          <a:xfrm>
            <a:off x="250825" y="1216025"/>
            <a:ext cx="8703000" cy="3560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it" sz="1800">
                <a:solidFill>
                  <a:srgbClr val="666666"/>
                </a:solidFill>
                <a:highlight>
                  <a:srgbClr val="FFFFFF"/>
                </a:highlight>
              </a:rPr>
              <a:t>Research data</a:t>
            </a:r>
            <a:endParaRPr b="1" sz="1800">
              <a:solidFill>
                <a:srgbClr val="666666"/>
              </a:solidFill>
              <a:highlight>
                <a:srgbClr val="FFFFFF"/>
              </a:highlight>
            </a:endParaRPr>
          </a:p>
          <a:p>
            <a:pPr indent="-317500" lvl="0" marL="457200" rtl="0" algn="l">
              <a:lnSpc>
                <a:spcPct val="140000"/>
              </a:lnSpc>
              <a:spcBef>
                <a:spcPts val="1200"/>
              </a:spcBef>
              <a:spcAft>
                <a:spcPts val="0"/>
              </a:spcAft>
              <a:buClr>
                <a:srgbClr val="666666"/>
              </a:buClr>
              <a:buSzPts val="1400"/>
              <a:buFont typeface="Lato"/>
              <a:buChar char="●"/>
            </a:pPr>
            <a:r>
              <a:rPr lang="it" sz="1400">
                <a:solidFill>
                  <a:srgbClr val="666666"/>
                </a:solidFill>
                <a:highlight>
                  <a:srgbClr val="FFFFFF"/>
                </a:highlight>
              </a:rPr>
              <a:t>Establish a DMP as a deliverable of the project within the first six months of your project and regularly update it. </a:t>
            </a:r>
            <a:r>
              <a:rPr i="1" lang="it" sz="1400">
                <a:solidFill>
                  <a:srgbClr val="666666"/>
                </a:solidFill>
                <a:highlight>
                  <a:srgbClr val="FFFFFF"/>
                </a:highlight>
              </a:rPr>
              <a:t>Note that no DMP is needed at the application stage</a:t>
            </a:r>
            <a:r>
              <a:rPr lang="it" sz="1400">
                <a:solidFill>
                  <a:srgbClr val="666666"/>
                </a:solidFill>
                <a:highlight>
                  <a:srgbClr val="FFFFFF"/>
                </a:highlight>
              </a:rPr>
              <a:t>.</a:t>
            </a:r>
            <a:endParaRPr sz="1400">
              <a:solidFill>
                <a:srgbClr val="666666"/>
              </a:solidFill>
              <a:highlight>
                <a:srgbClr val="FFFFFF"/>
              </a:highlight>
            </a:endParaRPr>
          </a:p>
          <a:p>
            <a:pPr indent="-317500" lvl="0" marL="457200" marR="0" rtl="0" algn="l">
              <a:lnSpc>
                <a:spcPct val="140000"/>
              </a:lnSpc>
              <a:spcBef>
                <a:spcPts val="0"/>
              </a:spcBef>
              <a:spcAft>
                <a:spcPts val="0"/>
              </a:spcAft>
              <a:buClr>
                <a:srgbClr val="666666"/>
              </a:buClr>
              <a:buSzPts val="1400"/>
              <a:buFont typeface="Arial"/>
              <a:buChar char="●"/>
            </a:pPr>
            <a:r>
              <a:rPr lang="it" sz="1400">
                <a:solidFill>
                  <a:srgbClr val="666666"/>
                </a:solidFill>
                <a:highlight>
                  <a:srgbClr val="FFFFFF"/>
                </a:highlight>
              </a:rPr>
              <a:t>As soon as possible and within the deadlines set out in the DMP, deposit the data in a trusted repository. </a:t>
            </a:r>
            <a:endParaRPr sz="1400">
              <a:solidFill>
                <a:srgbClr val="666666"/>
              </a:solidFill>
              <a:highlight>
                <a:srgbClr val="FFFFFF"/>
              </a:highlight>
            </a:endParaRPr>
          </a:p>
          <a:p>
            <a:pPr indent="-317500" lvl="0" marL="457200" marR="0" rtl="0" algn="l">
              <a:lnSpc>
                <a:spcPct val="140000"/>
              </a:lnSpc>
              <a:spcBef>
                <a:spcPts val="0"/>
              </a:spcBef>
              <a:spcAft>
                <a:spcPts val="0"/>
              </a:spcAft>
              <a:buClr>
                <a:srgbClr val="666666"/>
              </a:buClr>
              <a:buSzPts val="1400"/>
              <a:buFont typeface="Arial"/>
              <a:buChar char="●"/>
            </a:pPr>
            <a:r>
              <a:rPr lang="it" sz="1400">
                <a:solidFill>
                  <a:srgbClr val="666666"/>
                </a:solidFill>
                <a:highlight>
                  <a:srgbClr val="FFFFFF"/>
                </a:highlight>
              </a:rPr>
              <a:t>Ensure open access to the deposited data as soon as possible and within the deadlines and conditions set out in the DMP, via the repository. CC-0, CC-BY or equivalent licence ( unless justified otherwise in the DMP.)</a:t>
            </a:r>
            <a:endParaRPr sz="1400">
              <a:solidFill>
                <a:srgbClr val="666666"/>
              </a:solidFill>
              <a:highlight>
                <a:srgbClr val="FFFFFF"/>
              </a:highlight>
            </a:endParaRPr>
          </a:p>
          <a:p>
            <a:pPr indent="-317500" lvl="0" marL="457200" rtl="0" algn="l">
              <a:lnSpc>
                <a:spcPct val="140000"/>
              </a:lnSpc>
              <a:spcBef>
                <a:spcPts val="0"/>
              </a:spcBef>
              <a:spcAft>
                <a:spcPts val="0"/>
              </a:spcAft>
              <a:buClr>
                <a:srgbClr val="666666"/>
              </a:buClr>
              <a:buSzPts val="1400"/>
              <a:buFont typeface="Lato"/>
              <a:buChar char="●"/>
            </a:pPr>
            <a:r>
              <a:rPr lang="it" sz="1400">
                <a:solidFill>
                  <a:srgbClr val="666666"/>
                </a:solidFill>
                <a:highlight>
                  <a:srgbClr val="FFFFFF"/>
                </a:highlight>
              </a:rPr>
              <a:t>Detailed metadata of research outputs (in line with FAI</a:t>
            </a:r>
            <a:endParaRPr sz="1400">
              <a:solidFill>
                <a:srgbClr val="666666"/>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Cost eligibility in HE for ERC grantees</a:t>
            </a:r>
            <a:endParaRPr/>
          </a:p>
        </p:txBody>
      </p:sp>
      <p:sp>
        <p:nvSpPr>
          <p:cNvPr id="266" name="Google Shape;266;p40"/>
          <p:cNvSpPr txBox="1"/>
          <p:nvPr/>
        </p:nvSpPr>
        <p:spPr>
          <a:xfrm>
            <a:off x="861175" y="2182450"/>
            <a:ext cx="6795000" cy="1305300"/>
          </a:xfrm>
          <a:prstGeom prst="rect">
            <a:avLst/>
          </a:prstGeom>
          <a:noFill/>
          <a:ln>
            <a:noFill/>
          </a:ln>
        </p:spPr>
        <p:txBody>
          <a:bodyPr anchorCtr="0" anchor="ctr" bIns="91425" lIns="91425" spcFirstLastPara="1" rIns="91425" wrap="square" tIns="91425">
            <a:spAutoFit/>
          </a:bodyPr>
          <a:lstStyle/>
          <a:p>
            <a:pPr indent="-317500" lvl="0" marL="457200" marR="0" rtl="0" algn="l">
              <a:lnSpc>
                <a:spcPct val="140000"/>
              </a:lnSpc>
              <a:spcBef>
                <a:spcPts val="0"/>
              </a:spcBef>
              <a:spcAft>
                <a:spcPts val="0"/>
              </a:spcAft>
              <a:buClr>
                <a:srgbClr val="666666"/>
              </a:buClr>
              <a:buSzPts val="1400"/>
              <a:buChar char="●"/>
            </a:pPr>
            <a:r>
              <a:rPr lang="it">
                <a:solidFill>
                  <a:srgbClr val="666666"/>
                </a:solidFill>
                <a:highlight>
                  <a:srgbClr val="FFFFFF"/>
                </a:highlight>
                <a:latin typeface="Lato"/>
                <a:ea typeface="Lato"/>
                <a:cs typeface="Lato"/>
                <a:sym typeface="Lato"/>
              </a:rPr>
              <a:t>Publishing fees (APCs or Book Processing Charges) in full OA venues are reimbursable</a:t>
            </a:r>
            <a:endParaRPr>
              <a:solidFill>
                <a:srgbClr val="666666"/>
              </a:solidFill>
              <a:highlight>
                <a:srgbClr val="FFFFFF"/>
              </a:highlight>
              <a:latin typeface="Lato"/>
              <a:ea typeface="Lato"/>
              <a:cs typeface="Lato"/>
              <a:sym typeface="Lato"/>
            </a:endParaRPr>
          </a:p>
          <a:p>
            <a:pPr indent="-317500" lvl="0" marL="457200" marR="0" rtl="0" algn="l">
              <a:lnSpc>
                <a:spcPct val="140000"/>
              </a:lnSpc>
              <a:spcBef>
                <a:spcPts val="0"/>
              </a:spcBef>
              <a:spcAft>
                <a:spcPts val="0"/>
              </a:spcAft>
              <a:buClr>
                <a:srgbClr val="666666"/>
              </a:buClr>
              <a:buSzPts val="1400"/>
              <a:buChar char="●"/>
            </a:pPr>
            <a:r>
              <a:rPr lang="it">
                <a:solidFill>
                  <a:srgbClr val="666666"/>
                </a:solidFill>
                <a:highlight>
                  <a:srgbClr val="FFFFFF"/>
                </a:highlight>
                <a:latin typeface="Lato"/>
                <a:ea typeface="Lato"/>
                <a:cs typeface="Lato"/>
                <a:sym typeface="Lato"/>
              </a:rPr>
              <a:t>Publication fees for hybrid or subscription journals are not eligible for reimbursement from your ERC grant. </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Reference documents</a:t>
            </a:r>
            <a:endParaRPr/>
          </a:p>
        </p:txBody>
      </p:sp>
      <p:sp>
        <p:nvSpPr>
          <p:cNvPr id="272" name="Google Shape;272;p41"/>
          <p:cNvSpPr txBox="1"/>
          <p:nvPr/>
        </p:nvSpPr>
        <p:spPr>
          <a:xfrm>
            <a:off x="896575" y="1853850"/>
            <a:ext cx="67950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accent1"/>
                </a:solidFill>
                <a:latin typeface="Lato"/>
                <a:ea typeface="Lato"/>
                <a:cs typeface="Lato"/>
                <a:sym typeface="Lato"/>
              </a:rPr>
              <a:t>Horizon Europe Annotated Model Grant Agreement: </a:t>
            </a:r>
            <a:r>
              <a:rPr lang="it" u="sng">
                <a:solidFill>
                  <a:schemeClr val="hlink"/>
                </a:solidFill>
                <a:latin typeface="Lato"/>
                <a:ea typeface="Lato"/>
                <a:cs typeface="Lato"/>
                <a:sym typeface="Lato"/>
                <a:hlinkClick r:id="rId3"/>
              </a:rPr>
              <a:t>https://ec.europa.eu/info/funding-tenders/opportunities/docs/2021-2027/common/guidance/aga_en.pdf</a:t>
            </a:r>
            <a:r>
              <a:rPr lang="it">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solidFill>
                  <a:schemeClr val="accent1"/>
                </a:solidFill>
                <a:latin typeface="Lato"/>
                <a:ea typeface="Lato"/>
                <a:cs typeface="Lato"/>
                <a:sym typeface="Lato"/>
              </a:rPr>
              <a:t>Horizon Europe Standard Application form:</a:t>
            </a:r>
            <a:r>
              <a:rPr lang="it">
                <a:solidFill>
                  <a:schemeClr val="accent1"/>
                </a:solidFill>
                <a:latin typeface="Lato"/>
                <a:ea typeface="Lato"/>
                <a:cs typeface="Lato"/>
                <a:sym typeface="Lato"/>
              </a:rPr>
              <a:t> </a:t>
            </a:r>
            <a:r>
              <a:rPr lang="it" u="sng">
                <a:solidFill>
                  <a:schemeClr val="hlink"/>
                </a:solidFill>
                <a:latin typeface="Lato"/>
                <a:ea typeface="Lato"/>
                <a:cs typeface="Lato"/>
                <a:sym typeface="Lato"/>
                <a:hlinkClick r:id="rId4"/>
              </a:rPr>
              <a:t>https://ec.europa.eu/info/funding-tenders/opportunities/docs/2021-2027/horizon/temp-form/af/af_he-ria-ia_en.pdf</a:t>
            </a:r>
            <a:r>
              <a:rPr lang="it">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solidFill>
                  <a:schemeClr val="accent1"/>
                </a:solidFill>
                <a:latin typeface="Lato"/>
                <a:ea typeface="Lato"/>
                <a:cs typeface="Lato"/>
                <a:sym typeface="Lato"/>
              </a:rPr>
              <a:t>Horizon Europe Programme Guide: </a:t>
            </a:r>
            <a:r>
              <a:rPr lang="it" u="sng">
                <a:solidFill>
                  <a:schemeClr val="hlink"/>
                </a:solidFill>
                <a:latin typeface="Lato"/>
                <a:ea typeface="Lato"/>
                <a:cs typeface="Lato"/>
                <a:sym typeface="Lato"/>
                <a:hlinkClick r:id="rId5"/>
              </a:rPr>
              <a:t>https://ec.europa.eu/info/funding-tenders/opportunities/docs/2021-2027/horizon/guidance/programme-guide_horizon_en.pdf</a:t>
            </a:r>
            <a:r>
              <a:rPr lang="it">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Science in Horizon Europe explained</a:t>
            </a:r>
            <a:endParaRPr/>
          </a:p>
        </p:txBody>
      </p:sp>
      <p:sp>
        <p:nvSpPr>
          <p:cNvPr id="278" name="Google Shape;278;p42"/>
          <p:cNvSpPr txBox="1"/>
          <p:nvPr/>
        </p:nvSpPr>
        <p:spPr>
          <a:xfrm>
            <a:off x="814000" y="1855975"/>
            <a:ext cx="7951200" cy="336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latin typeface="Lato"/>
                <a:ea typeface="Lato"/>
                <a:cs typeface="Lato"/>
                <a:sym typeface="Lato"/>
              </a:rPr>
              <a:t>Webinar: </a:t>
            </a:r>
            <a:r>
              <a:rPr lang="it" sz="1800" u="sng">
                <a:solidFill>
                  <a:schemeClr val="accent1"/>
                </a:solidFill>
                <a:latin typeface="Lato"/>
                <a:ea typeface="Lato"/>
                <a:cs typeface="Lato"/>
                <a:sym typeface="Lato"/>
                <a:hlinkClick r:id="rId3">
                  <a:extLst>
                    <a:ext uri="{A12FA001-AC4F-418D-AE19-62706E023703}">
                      <ahyp:hlinkClr val="tx"/>
                    </a:ext>
                  </a:extLst>
                </a:hlinkClick>
              </a:rPr>
              <a:t>How to prepare a successful proposal in Horizon Europe</a:t>
            </a:r>
            <a:r>
              <a:rPr lang="it" sz="1800">
                <a:solidFill>
                  <a:schemeClr val="accent1"/>
                </a:solidFill>
                <a:latin typeface="Lato"/>
                <a:ea typeface="Lato"/>
                <a:cs typeface="Lato"/>
                <a:sym typeface="Lato"/>
              </a:rPr>
              <a:t> (24 March 2021)</a:t>
            </a:r>
            <a:endParaRPr sz="1800">
              <a:solidFill>
                <a:schemeClr val="accent1"/>
              </a:solidFill>
              <a:latin typeface="Lato"/>
              <a:ea typeface="Lato"/>
              <a:cs typeface="Lato"/>
              <a:sym typeface="Lato"/>
            </a:endParaRPr>
          </a:p>
          <a:p>
            <a:pPr indent="0" lvl="0" marL="0" rtl="0" algn="l">
              <a:spcBef>
                <a:spcPts val="0"/>
              </a:spcBef>
              <a:spcAft>
                <a:spcPts val="0"/>
              </a:spcAft>
              <a:buNone/>
            </a:pPr>
            <a:r>
              <a:t/>
            </a:r>
            <a:endParaRPr sz="1800">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Open Science at 00:53:00</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it" sz="1800">
                <a:solidFill>
                  <a:schemeClr val="accent1"/>
                </a:solidFill>
                <a:latin typeface="Lato"/>
                <a:ea typeface="Lato"/>
                <a:cs typeface="Lato"/>
                <a:sym typeface="Lato"/>
              </a:rPr>
              <a:t>Q&amp;A (including on Open Science) from 1:09:0</a:t>
            </a:r>
            <a:endParaRPr sz="1800">
              <a:solidFill>
                <a:schemeClr val="accent1"/>
              </a:solidFill>
              <a:latin typeface="Lato"/>
              <a:ea typeface="Lato"/>
              <a:cs typeface="Lato"/>
              <a:sym typeface="Lato"/>
            </a:endParaRPr>
          </a:p>
          <a:p>
            <a:pPr indent="0" lvl="0" marL="0" rtl="0" algn="l">
              <a:spcBef>
                <a:spcPts val="0"/>
              </a:spcBef>
              <a:spcAft>
                <a:spcPts val="0"/>
              </a:spcAft>
              <a:buNone/>
            </a:pPr>
            <a:r>
              <a:t/>
            </a:r>
            <a:endParaRPr sz="1800">
              <a:solidFill>
                <a:schemeClr val="accent1"/>
              </a:solidFill>
              <a:latin typeface="Lato"/>
              <a:ea typeface="Lato"/>
              <a:cs typeface="Lato"/>
              <a:sym typeface="Lato"/>
            </a:endParaRPr>
          </a:p>
          <a:p>
            <a:pPr indent="0" lvl="0" marL="0" rtl="0" algn="l">
              <a:spcBef>
                <a:spcPts val="0"/>
              </a:spcBef>
              <a:spcAft>
                <a:spcPts val="0"/>
              </a:spcAft>
              <a:buNone/>
            </a:pPr>
            <a:r>
              <a:rPr lang="it" sz="1800">
                <a:latin typeface="Lato"/>
                <a:ea typeface="Lato"/>
                <a:cs typeface="Lato"/>
                <a:sym typeface="Lato"/>
              </a:rPr>
              <a:t>Webinar: </a:t>
            </a:r>
            <a:r>
              <a:rPr lang="it" sz="1800" u="sng">
                <a:solidFill>
                  <a:schemeClr val="accent1"/>
                </a:solidFill>
                <a:latin typeface="Lato"/>
                <a:ea typeface="Lato"/>
                <a:cs typeface="Lato"/>
                <a:sym typeface="Lato"/>
                <a:hlinkClick r:id="rId4">
                  <a:extLst>
                    <a:ext uri="{A12FA001-AC4F-418D-AE19-62706E023703}">
                      <ahyp:hlinkClr val="tx"/>
                    </a:ext>
                  </a:extLst>
                </a:hlinkClick>
              </a:rPr>
              <a:t>A successful proposal for Horizon Europe: Scientific-technical excellence is key, but don’t forget the other aspects</a:t>
            </a:r>
            <a:r>
              <a:rPr lang="it" sz="1800">
                <a:solidFill>
                  <a:schemeClr val="accent1"/>
                </a:solidFill>
              </a:rPr>
              <a:t> (21 April 2021)</a:t>
            </a:r>
            <a:endParaRPr sz="1800">
              <a:solidFill>
                <a:schemeClr val="accent1"/>
              </a:solidFill>
            </a:endParaRPr>
          </a:p>
          <a:p>
            <a:pPr indent="0" lvl="0" marL="0" rtl="0" algn="l">
              <a:spcBef>
                <a:spcPts val="0"/>
              </a:spcBef>
              <a:spcAft>
                <a:spcPts val="0"/>
              </a:spcAft>
              <a:buNone/>
            </a:pPr>
            <a:r>
              <a:t/>
            </a:r>
            <a:endParaRPr sz="1800">
              <a:solidFill>
                <a:schemeClr val="accent1"/>
              </a:solidFill>
            </a:endParaRPr>
          </a:p>
          <a:p>
            <a:pPr indent="-342900" lvl="0" marL="457200" rtl="0" algn="l">
              <a:spcBef>
                <a:spcPts val="0"/>
              </a:spcBef>
              <a:spcAft>
                <a:spcPts val="0"/>
              </a:spcAft>
              <a:buClr>
                <a:schemeClr val="accent1"/>
              </a:buClr>
              <a:buSzPts val="1800"/>
              <a:buFont typeface="Lato"/>
              <a:buChar char="●"/>
            </a:pPr>
            <a:r>
              <a:rPr lang="it" sz="1800">
                <a:solidFill>
                  <a:srgbClr val="404040"/>
                </a:solidFill>
                <a:latin typeface="Lato"/>
                <a:ea typeface="Lato"/>
                <a:cs typeface="Lato"/>
                <a:sym typeface="Lato"/>
              </a:rPr>
              <a:t>Presentation: </a:t>
            </a:r>
            <a:r>
              <a:rPr lang="it" sz="1800" u="sng">
                <a:solidFill>
                  <a:srgbClr val="004494"/>
                </a:solidFill>
                <a:latin typeface="Lato"/>
                <a:ea typeface="Lato"/>
                <a:cs typeface="Lato"/>
                <a:sym typeface="Lato"/>
                <a:hlinkClick r:id="rId5">
                  <a:extLst>
                    <a:ext uri="{A12FA001-AC4F-418D-AE19-62706E023703}">
                      <ahyp:hlinkClr val="tx"/>
                    </a:ext>
                  </a:extLst>
                </a:hlinkClick>
              </a:rPr>
              <a:t>Open Science</a:t>
            </a:r>
            <a:endParaRPr sz="18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3"/>
          <p:cNvPicPr preferRelativeResize="0"/>
          <p:nvPr/>
        </p:nvPicPr>
        <p:blipFill rotWithShape="1">
          <a:blip r:embed="rId3">
            <a:alphaModFix/>
          </a:blip>
          <a:srcRect b="1200" l="0" r="0" t="5767"/>
          <a:stretch/>
        </p:blipFill>
        <p:spPr>
          <a:xfrm>
            <a:off x="9525" y="0"/>
            <a:ext cx="9144003" cy="5308649"/>
          </a:xfrm>
          <a:prstGeom prst="rect">
            <a:avLst/>
          </a:prstGeom>
          <a:noFill/>
          <a:ln>
            <a:noFill/>
          </a:ln>
        </p:spPr>
      </p:pic>
      <p:sp>
        <p:nvSpPr>
          <p:cNvPr id="284" name="Google Shape;284;p43"/>
          <p:cNvSpPr txBox="1"/>
          <p:nvPr/>
        </p:nvSpPr>
        <p:spPr>
          <a:xfrm>
            <a:off x="7350" y="4907550"/>
            <a:ext cx="679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chemeClr val="accent1"/>
                </a:solidFill>
                <a:highlight>
                  <a:schemeClr val="lt2"/>
                </a:highlight>
                <a:latin typeface="Helvetica Neue"/>
                <a:ea typeface="Helvetica Neue"/>
                <a:cs typeface="Helvetica Neue"/>
                <a:sym typeface="Helvetica Neue"/>
              </a:rPr>
              <a:t>Photo by </a:t>
            </a:r>
            <a:r>
              <a:rPr lang="it" sz="700" u="sng">
                <a:solidFill>
                  <a:schemeClr val="accent1"/>
                </a:solidFill>
                <a:highlight>
                  <a:schemeClr val="lt2"/>
                </a:highlight>
                <a:latin typeface="Helvetica Neue"/>
                <a:ea typeface="Helvetica Neue"/>
                <a:cs typeface="Helvetica Neue"/>
                <a:sym typeface="Helvetica Neue"/>
                <a:hlinkClick r:id="rId4">
                  <a:extLst>
                    <a:ext uri="{A12FA001-AC4F-418D-AE19-62706E023703}">
                      <ahyp:hlinkClr val="tx"/>
                    </a:ext>
                  </a:extLst>
                </a:hlinkClick>
              </a:rPr>
              <a:t>Alexas_Fotos</a:t>
            </a:r>
            <a:r>
              <a:rPr lang="it" sz="700">
                <a:solidFill>
                  <a:schemeClr val="accent1"/>
                </a:solidFill>
                <a:highlight>
                  <a:schemeClr val="lt2"/>
                </a:highlight>
                <a:latin typeface="Helvetica Neue"/>
                <a:ea typeface="Helvetica Neue"/>
                <a:cs typeface="Helvetica Neue"/>
                <a:sym typeface="Helvetica Neue"/>
              </a:rPr>
              <a:t> on </a:t>
            </a:r>
            <a:r>
              <a:rPr lang="it" sz="700" u="sng">
                <a:solidFill>
                  <a:schemeClr val="accent1"/>
                </a:solidFill>
                <a:highlight>
                  <a:schemeClr val="lt2"/>
                </a:highlight>
                <a:latin typeface="Helvetica Neue"/>
                <a:ea typeface="Helvetica Neue"/>
                <a:cs typeface="Helvetica Neue"/>
                <a:sym typeface="Helvetica Neue"/>
                <a:hlinkClick r:id="rId5">
                  <a:extLst>
                    <a:ext uri="{A12FA001-AC4F-418D-AE19-62706E023703}">
                      <ahyp:hlinkClr val="tx"/>
                    </a:ext>
                  </a:extLst>
                </a:hlinkClick>
              </a:rPr>
              <a:t>Unsplash</a:t>
            </a:r>
            <a:endParaRPr sz="700">
              <a:solidFill>
                <a:schemeClr val="accent1"/>
              </a:solidFill>
              <a:highlight>
                <a:schemeClr val="lt2"/>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nvSpPr>
        <p:spPr>
          <a:xfrm>
            <a:off x="281300" y="255725"/>
            <a:ext cx="8627100" cy="1385400"/>
          </a:xfrm>
          <a:prstGeom prst="rect">
            <a:avLst/>
          </a:prstGeom>
          <a:noFill/>
          <a:ln>
            <a:noFill/>
          </a:ln>
        </p:spPr>
        <p:txBody>
          <a:bodyPr anchorCtr="0" anchor="ctr" bIns="91425" lIns="91425" spcFirstLastPara="1" rIns="91425" wrap="square" tIns="91425">
            <a:spAutoFit/>
          </a:bodyPr>
          <a:lstStyle/>
          <a:p>
            <a:pPr indent="0" lvl="0" marL="0" rtl="0" algn="just">
              <a:lnSpc>
                <a:spcPct val="90000"/>
              </a:lnSpc>
              <a:spcBef>
                <a:spcPts val="0"/>
              </a:spcBef>
              <a:spcAft>
                <a:spcPts val="0"/>
              </a:spcAft>
              <a:buClr>
                <a:schemeClr val="dk2"/>
              </a:buClr>
              <a:buSzPts val="1100"/>
              <a:buFont typeface="Arial"/>
              <a:buNone/>
            </a:pPr>
            <a:r>
              <a:rPr lang="it" sz="3000">
                <a:solidFill>
                  <a:schemeClr val="accent1"/>
                </a:solidFill>
                <a:latin typeface="Lato"/>
                <a:ea typeface="Lato"/>
                <a:cs typeface="Lato"/>
                <a:sym typeface="Lato"/>
              </a:rPr>
              <a:t>In Horizon Europe the project </a:t>
            </a:r>
            <a:r>
              <a:rPr lang="it" sz="3000">
                <a:solidFill>
                  <a:schemeClr val="lt1"/>
                </a:solidFill>
                <a:highlight>
                  <a:schemeClr val="accent3"/>
                </a:highlight>
                <a:latin typeface="Lato"/>
                <a:ea typeface="Lato"/>
                <a:cs typeface="Lato"/>
                <a:sym typeface="Lato"/>
              </a:rPr>
              <a:t>proposal</a:t>
            </a:r>
            <a:r>
              <a:rPr lang="it" sz="3000">
                <a:solidFill>
                  <a:schemeClr val="accent1"/>
                </a:solidFill>
                <a:latin typeface="Lato"/>
                <a:ea typeface="Lato"/>
                <a:cs typeface="Lato"/>
                <a:sym typeface="Lato"/>
              </a:rPr>
              <a:t> is evaluated under the Open Science Perspective</a:t>
            </a:r>
            <a:endParaRPr sz="3000">
              <a:solidFill>
                <a:schemeClr val="accent1"/>
              </a:solidFill>
              <a:latin typeface="Lato"/>
              <a:ea typeface="Lato"/>
              <a:cs typeface="Lato"/>
              <a:sym typeface="Lato"/>
            </a:endParaRPr>
          </a:p>
          <a:p>
            <a:pPr indent="0" lvl="0" marL="0" rtl="0" algn="l">
              <a:spcBef>
                <a:spcPts val="0"/>
              </a:spcBef>
              <a:spcAft>
                <a:spcPts val="0"/>
              </a:spcAft>
              <a:buNone/>
            </a:pPr>
            <a:r>
              <a:t/>
            </a:r>
            <a:endParaRPr sz="1800">
              <a:solidFill>
                <a:schemeClr val="accent1"/>
              </a:solidFill>
              <a:latin typeface="Playfair Display"/>
              <a:ea typeface="Playfair Display"/>
              <a:cs typeface="Playfair Display"/>
              <a:sym typeface="Playfair Display"/>
            </a:endParaRPr>
          </a:p>
        </p:txBody>
      </p:sp>
      <p:pic>
        <p:nvPicPr>
          <p:cNvPr id="136" name="Google Shape;136;p22"/>
          <p:cNvPicPr preferRelativeResize="0"/>
          <p:nvPr/>
        </p:nvPicPr>
        <p:blipFill>
          <a:blip r:embed="rId3">
            <a:alphaModFix/>
          </a:blip>
          <a:stretch>
            <a:fillRect/>
          </a:stretch>
        </p:blipFill>
        <p:spPr>
          <a:xfrm>
            <a:off x="990600" y="1703975"/>
            <a:ext cx="7371524" cy="1167075"/>
          </a:xfrm>
          <a:prstGeom prst="rect">
            <a:avLst/>
          </a:prstGeom>
          <a:noFill/>
          <a:ln>
            <a:noFill/>
          </a:ln>
        </p:spPr>
      </p:pic>
      <p:pic>
        <p:nvPicPr>
          <p:cNvPr id="137" name="Google Shape;137;p22"/>
          <p:cNvPicPr preferRelativeResize="0"/>
          <p:nvPr/>
        </p:nvPicPr>
        <p:blipFill>
          <a:blip r:embed="rId4">
            <a:alphaModFix/>
          </a:blip>
          <a:stretch>
            <a:fillRect/>
          </a:stretch>
        </p:blipFill>
        <p:spPr>
          <a:xfrm>
            <a:off x="152400" y="2751725"/>
            <a:ext cx="7817975" cy="1167075"/>
          </a:xfrm>
          <a:prstGeom prst="rect">
            <a:avLst/>
          </a:prstGeom>
          <a:noFill/>
          <a:ln>
            <a:noFill/>
          </a:ln>
        </p:spPr>
      </p:pic>
      <p:pic>
        <p:nvPicPr>
          <p:cNvPr id="138" name="Google Shape;138;p22"/>
          <p:cNvPicPr preferRelativeResize="0"/>
          <p:nvPr/>
        </p:nvPicPr>
        <p:blipFill>
          <a:blip r:embed="rId5">
            <a:alphaModFix/>
          </a:blip>
          <a:stretch>
            <a:fillRect/>
          </a:stretch>
        </p:blipFill>
        <p:spPr>
          <a:xfrm>
            <a:off x="990600" y="3789950"/>
            <a:ext cx="6462834" cy="1167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152400" y="0"/>
            <a:ext cx="8572370" cy="4838701"/>
          </a:xfrm>
          <a:prstGeom prst="rect">
            <a:avLst/>
          </a:prstGeom>
          <a:noFill/>
          <a:ln>
            <a:noFill/>
          </a:ln>
        </p:spPr>
      </p:pic>
      <p:sp>
        <p:nvSpPr>
          <p:cNvPr id="144" name="Google Shape;144;p23"/>
          <p:cNvSpPr txBox="1"/>
          <p:nvPr/>
        </p:nvSpPr>
        <p:spPr>
          <a:xfrm>
            <a:off x="344300" y="4800125"/>
            <a:ext cx="857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700">
                <a:solidFill>
                  <a:srgbClr val="333333"/>
                </a:solidFill>
                <a:latin typeface="Roboto"/>
                <a:ea typeface="Roboto"/>
                <a:cs typeface="Roboto"/>
                <a:sym typeface="Roboto"/>
              </a:rPr>
              <a:t>Alea Lopez de San Roman, Dagmar Meyer, Emilie Hermans, &amp; Ellen Leenarts. (2021, September 22). Horizon Europe train-the-trainer workshop. Open Science Fair 2021 (OSFair2021). Zenodo. https://doi.org/10.5281/zenodo.5549524</a:t>
            </a:r>
            <a:endParaRPr sz="7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idx="1" type="body"/>
          </p:nvPr>
        </p:nvSpPr>
        <p:spPr>
          <a:xfrm>
            <a:off x="77650" y="52500"/>
            <a:ext cx="5998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Science practices in Horizon Europe</a:t>
            </a:r>
            <a:endParaRPr sz="3000">
              <a:latin typeface="Oswald"/>
              <a:ea typeface="Oswald"/>
              <a:cs typeface="Oswald"/>
              <a:sym typeface="Oswald"/>
            </a:endParaRPr>
          </a:p>
        </p:txBody>
      </p:sp>
      <p:sp>
        <p:nvSpPr>
          <p:cNvPr id="150" name="Google Shape;150;p24"/>
          <p:cNvSpPr txBox="1"/>
          <p:nvPr/>
        </p:nvSpPr>
        <p:spPr>
          <a:xfrm>
            <a:off x="456525" y="733800"/>
            <a:ext cx="8343900" cy="458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early and open sharing </a:t>
            </a:r>
            <a:r>
              <a:rPr lang="it" sz="2000">
                <a:solidFill>
                  <a:schemeClr val="dk2"/>
                </a:solidFill>
                <a:latin typeface="Lato"/>
                <a:ea typeface="Lato"/>
                <a:cs typeface="Lato"/>
                <a:sym typeface="Lato"/>
              </a:rPr>
              <a:t>of research (i.e. preregistration, registered reports, pre-prints, or crowd-sourcing)</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research output management </a:t>
            </a:r>
            <a:r>
              <a:rPr lang="it" sz="2000">
                <a:solidFill>
                  <a:schemeClr val="dk2"/>
                </a:solidFill>
                <a:latin typeface="Lato"/>
                <a:ea typeface="Lato"/>
                <a:cs typeface="Lato"/>
                <a:sym typeface="Lato"/>
              </a:rPr>
              <a:t>including research data management</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lang="it" sz="2000">
                <a:solidFill>
                  <a:schemeClr val="dk2"/>
                </a:solidFill>
                <a:latin typeface="Lato"/>
                <a:ea typeface="Lato"/>
                <a:cs typeface="Lato"/>
                <a:sym typeface="Lato"/>
              </a:rPr>
              <a:t>measures to ensure </a:t>
            </a:r>
            <a:r>
              <a:rPr b="1" lang="it" sz="2000">
                <a:solidFill>
                  <a:schemeClr val="dk2"/>
                </a:solidFill>
                <a:latin typeface="Lato"/>
                <a:ea typeface="Lato"/>
                <a:cs typeface="Lato"/>
                <a:sym typeface="Lato"/>
              </a:rPr>
              <a:t>reproducibility</a:t>
            </a:r>
            <a:r>
              <a:rPr lang="it" sz="2000">
                <a:solidFill>
                  <a:schemeClr val="dk2"/>
                </a:solidFill>
                <a:latin typeface="Lato"/>
                <a:ea typeface="Lato"/>
                <a:cs typeface="Lato"/>
                <a:sym typeface="Lato"/>
              </a:rPr>
              <a:t> of research outputs</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open access </a:t>
            </a:r>
            <a:r>
              <a:rPr lang="it" sz="2000">
                <a:solidFill>
                  <a:schemeClr val="dk2"/>
                </a:solidFill>
                <a:latin typeface="Lato"/>
                <a:ea typeface="Lato"/>
                <a:cs typeface="Lato"/>
                <a:sym typeface="Lato"/>
              </a:rPr>
              <a:t>to research outputs (e.g. publications, data, software, models, algorithms, and workflows) through deposition in trusted repositories</a:t>
            </a:r>
            <a:endParaRPr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lang="it" sz="2000">
                <a:solidFill>
                  <a:schemeClr val="dk2"/>
                </a:solidFill>
                <a:latin typeface="Lato"/>
                <a:ea typeface="Lato"/>
                <a:cs typeface="Lato"/>
                <a:sym typeface="Lato"/>
              </a:rPr>
              <a:t>participation in </a:t>
            </a:r>
            <a:r>
              <a:rPr b="1" lang="it" sz="2000">
                <a:solidFill>
                  <a:schemeClr val="dk2"/>
                </a:solidFill>
                <a:latin typeface="Lato"/>
                <a:ea typeface="Lato"/>
                <a:cs typeface="Lato"/>
                <a:sym typeface="Lato"/>
              </a:rPr>
              <a:t>open peer-review</a:t>
            </a:r>
            <a:endParaRPr b="1" sz="20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it" sz="2000">
                <a:solidFill>
                  <a:schemeClr val="dk2"/>
                </a:solidFill>
                <a:latin typeface="Lato"/>
                <a:ea typeface="Lato"/>
                <a:cs typeface="Lato"/>
                <a:sym typeface="Lato"/>
              </a:rPr>
              <a:t>involving all relevant knowledge actors </a:t>
            </a:r>
            <a:r>
              <a:rPr lang="it" sz="2000">
                <a:solidFill>
                  <a:schemeClr val="dk2"/>
                </a:solidFill>
                <a:latin typeface="Lato"/>
                <a:ea typeface="Lato"/>
                <a:cs typeface="Lato"/>
                <a:sym typeface="Lato"/>
              </a:rPr>
              <a:t>including citizens, civil society and end users in the co-creation of R&amp;I agendas and contents (such as citizen science)</a:t>
            </a:r>
            <a:endParaRPr sz="2000">
              <a:solidFill>
                <a:schemeClr val="dk2"/>
              </a:solidFill>
              <a:latin typeface="Lato"/>
              <a:ea typeface="Lato"/>
              <a:cs typeface="Lato"/>
              <a:sym typeface="Lato"/>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151" name="Google Shape;151;p24"/>
          <p:cNvPicPr preferRelativeResize="0"/>
          <p:nvPr/>
        </p:nvPicPr>
        <p:blipFill>
          <a:blip r:embed="rId3">
            <a:alphaModFix/>
          </a:blip>
          <a:stretch>
            <a:fillRect/>
          </a:stretch>
        </p:blipFill>
        <p:spPr>
          <a:xfrm>
            <a:off x="163375" y="918175"/>
            <a:ext cx="295275" cy="295275"/>
          </a:xfrm>
          <a:prstGeom prst="rect">
            <a:avLst/>
          </a:prstGeom>
          <a:noFill/>
          <a:ln>
            <a:noFill/>
          </a:ln>
        </p:spPr>
      </p:pic>
      <p:pic>
        <p:nvPicPr>
          <p:cNvPr id="152" name="Google Shape;152;p24"/>
          <p:cNvPicPr preferRelativeResize="0"/>
          <p:nvPr/>
        </p:nvPicPr>
        <p:blipFill>
          <a:blip r:embed="rId4">
            <a:alphaModFix/>
          </a:blip>
          <a:stretch>
            <a:fillRect/>
          </a:stretch>
        </p:blipFill>
        <p:spPr>
          <a:xfrm>
            <a:off x="163375" y="1635425"/>
            <a:ext cx="295275" cy="304800"/>
          </a:xfrm>
          <a:prstGeom prst="rect">
            <a:avLst/>
          </a:prstGeom>
          <a:noFill/>
          <a:ln>
            <a:noFill/>
          </a:ln>
        </p:spPr>
      </p:pic>
      <p:pic>
        <p:nvPicPr>
          <p:cNvPr id="153" name="Google Shape;153;p24"/>
          <p:cNvPicPr preferRelativeResize="0"/>
          <p:nvPr/>
        </p:nvPicPr>
        <p:blipFill>
          <a:blip r:embed="rId5">
            <a:alphaModFix/>
          </a:blip>
          <a:stretch>
            <a:fillRect/>
          </a:stretch>
        </p:blipFill>
        <p:spPr>
          <a:xfrm>
            <a:off x="163375" y="2205000"/>
            <a:ext cx="295275" cy="304800"/>
          </a:xfrm>
          <a:prstGeom prst="rect">
            <a:avLst/>
          </a:prstGeom>
          <a:noFill/>
          <a:ln>
            <a:noFill/>
          </a:ln>
        </p:spPr>
      </p:pic>
      <p:pic>
        <p:nvPicPr>
          <p:cNvPr id="154" name="Google Shape;154;p24"/>
          <p:cNvPicPr preferRelativeResize="0"/>
          <p:nvPr/>
        </p:nvPicPr>
        <p:blipFill>
          <a:blip r:embed="rId6">
            <a:alphaModFix/>
          </a:blip>
          <a:stretch>
            <a:fillRect/>
          </a:stretch>
        </p:blipFill>
        <p:spPr>
          <a:xfrm>
            <a:off x="163375" y="2763238"/>
            <a:ext cx="295275" cy="295275"/>
          </a:xfrm>
          <a:prstGeom prst="rect">
            <a:avLst/>
          </a:prstGeom>
          <a:noFill/>
          <a:ln>
            <a:noFill/>
          </a:ln>
        </p:spPr>
      </p:pic>
      <p:pic>
        <p:nvPicPr>
          <p:cNvPr id="155" name="Google Shape;155;p24"/>
          <p:cNvPicPr preferRelativeResize="0"/>
          <p:nvPr/>
        </p:nvPicPr>
        <p:blipFill>
          <a:blip r:embed="rId7">
            <a:alphaModFix/>
          </a:blip>
          <a:stretch>
            <a:fillRect/>
          </a:stretch>
        </p:blipFill>
        <p:spPr>
          <a:xfrm>
            <a:off x="163375" y="3458763"/>
            <a:ext cx="295275" cy="295275"/>
          </a:xfrm>
          <a:prstGeom prst="rect">
            <a:avLst/>
          </a:prstGeom>
          <a:noFill/>
          <a:ln>
            <a:noFill/>
          </a:ln>
        </p:spPr>
      </p:pic>
      <p:pic>
        <p:nvPicPr>
          <p:cNvPr id="156" name="Google Shape;156;p24"/>
          <p:cNvPicPr preferRelativeResize="0"/>
          <p:nvPr/>
        </p:nvPicPr>
        <p:blipFill>
          <a:blip r:embed="rId8">
            <a:alphaModFix/>
          </a:blip>
          <a:stretch>
            <a:fillRect/>
          </a:stretch>
        </p:blipFill>
        <p:spPr>
          <a:xfrm>
            <a:off x="163375" y="3991650"/>
            <a:ext cx="295275" cy="29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idx="1" type="body"/>
          </p:nvPr>
        </p:nvSpPr>
        <p:spPr>
          <a:xfrm>
            <a:off x="256575" y="2811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Access to scientific publications in HE - 1</a:t>
            </a:r>
            <a:endParaRPr sz="3000">
              <a:latin typeface="Oswald"/>
              <a:ea typeface="Oswald"/>
              <a:cs typeface="Oswald"/>
              <a:sym typeface="Oswald"/>
            </a:endParaRPr>
          </a:p>
        </p:txBody>
      </p:sp>
      <p:sp>
        <p:nvSpPr>
          <p:cNvPr id="162" name="Google Shape;162;p25"/>
          <p:cNvSpPr txBox="1"/>
          <p:nvPr/>
        </p:nvSpPr>
        <p:spPr>
          <a:xfrm>
            <a:off x="256575" y="886200"/>
            <a:ext cx="8652900" cy="4043100"/>
          </a:xfrm>
          <a:prstGeom prst="rect">
            <a:avLst/>
          </a:prstGeom>
          <a:noFill/>
          <a:ln>
            <a:noFill/>
          </a:ln>
        </p:spPr>
        <p:txBody>
          <a:bodyPr anchorCtr="0" anchor="t" bIns="91425" lIns="91425" spcFirstLastPara="1" rIns="91425" wrap="square" tIns="91425">
            <a:spAutoFit/>
          </a:bodyPr>
          <a:lstStyle/>
          <a:p>
            <a:pPr indent="0" lvl="0" marL="0" rtl="0" algn="just">
              <a:lnSpc>
                <a:spcPct val="80000"/>
              </a:lnSpc>
              <a:spcBef>
                <a:spcPts val="1000"/>
              </a:spcBef>
              <a:spcAft>
                <a:spcPts val="0"/>
              </a:spcAft>
              <a:buClr>
                <a:schemeClr val="dk2"/>
              </a:buClr>
              <a:buSzPts val="1100"/>
              <a:buFont typeface="Arial"/>
              <a:buNone/>
            </a:pPr>
            <a:r>
              <a:rPr lang="it" sz="2000">
                <a:solidFill>
                  <a:schemeClr val="dk2"/>
                </a:solidFill>
                <a:latin typeface="Lato"/>
                <a:ea typeface="Lato"/>
                <a:cs typeface="Lato"/>
                <a:sym typeface="Lato"/>
              </a:rPr>
              <a:t>Beneficiaries must </a:t>
            </a:r>
            <a:r>
              <a:rPr lang="it" sz="2000">
                <a:solidFill>
                  <a:schemeClr val="lt1"/>
                </a:solidFill>
                <a:highlight>
                  <a:schemeClr val="dk1"/>
                </a:highlight>
                <a:latin typeface="Lato"/>
                <a:ea typeface="Lato"/>
                <a:cs typeface="Lato"/>
                <a:sym typeface="Lato"/>
              </a:rPr>
              <a:t>ensure</a:t>
            </a:r>
            <a:r>
              <a:rPr lang="it" sz="2000">
                <a:solidFill>
                  <a:schemeClr val="dk2"/>
                </a:solidFill>
                <a:latin typeface="Lato"/>
                <a:ea typeface="Lato"/>
                <a:cs typeface="Lato"/>
                <a:sym typeface="Lato"/>
              </a:rPr>
              <a:t> </a:t>
            </a:r>
            <a:r>
              <a:rPr b="1" lang="it" sz="2000">
                <a:solidFill>
                  <a:schemeClr val="dk2"/>
                </a:solidFill>
                <a:latin typeface="Lato"/>
                <a:ea typeface="Lato"/>
                <a:cs typeface="Lato"/>
                <a:sym typeface="Lato"/>
              </a:rPr>
              <a:t>OA to peer-reviewed scientific publications </a:t>
            </a:r>
            <a:r>
              <a:rPr lang="it" sz="2000">
                <a:solidFill>
                  <a:schemeClr val="dk2"/>
                </a:solidFill>
                <a:latin typeface="Lato"/>
                <a:ea typeface="Lato"/>
                <a:cs typeface="Lato"/>
                <a:sym typeface="Lato"/>
              </a:rPr>
              <a:t>relating to their results. In particular, </a:t>
            </a:r>
            <a:r>
              <a:rPr b="1" lang="it" sz="2000">
                <a:solidFill>
                  <a:schemeClr val="dk2"/>
                </a:solidFill>
                <a:latin typeface="Lato"/>
                <a:ea typeface="Lato"/>
                <a:cs typeface="Lato"/>
                <a:sym typeface="Lato"/>
              </a:rPr>
              <a:t>they must ensure</a:t>
            </a:r>
            <a:r>
              <a:rPr lang="it" sz="2000">
                <a:solidFill>
                  <a:schemeClr val="dk2"/>
                </a:solidFill>
                <a:latin typeface="Lato"/>
                <a:ea typeface="Lato"/>
                <a:cs typeface="Lato"/>
                <a:sym typeface="Lato"/>
              </a:rPr>
              <a:t>:</a:t>
            </a:r>
            <a:endParaRPr sz="2000">
              <a:solidFill>
                <a:schemeClr val="dk2"/>
              </a:solidFill>
              <a:latin typeface="Lato"/>
              <a:ea typeface="Lato"/>
              <a:cs typeface="Lato"/>
              <a:sym typeface="Lato"/>
            </a:endParaRPr>
          </a:p>
          <a:p>
            <a:pPr indent="-355600" lvl="0" marL="457200" rtl="0" algn="just">
              <a:lnSpc>
                <a:spcPct val="80000"/>
              </a:lnSpc>
              <a:spcBef>
                <a:spcPts val="1000"/>
              </a:spcBef>
              <a:spcAft>
                <a:spcPts val="0"/>
              </a:spcAft>
              <a:buClr>
                <a:schemeClr val="dk2"/>
              </a:buClr>
              <a:buSzPts val="2000"/>
              <a:buFont typeface="Playfair Display"/>
              <a:buChar char="●"/>
            </a:pPr>
            <a:r>
              <a:rPr lang="it" sz="2000">
                <a:solidFill>
                  <a:schemeClr val="dk2"/>
                </a:solidFill>
                <a:latin typeface="Lato"/>
                <a:ea typeface="Lato"/>
                <a:cs typeface="Lato"/>
                <a:sym typeface="Lato"/>
              </a:rPr>
              <a:t>at the latest upon publication, </a:t>
            </a:r>
            <a:r>
              <a:rPr b="1" lang="it" sz="2000">
                <a:solidFill>
                  <a:schemeClr val="dk2"/>
                </a:solidFill>
                <a:latin typeface="Lato"/>
                <a:ea typeface="Lato"/>
                <a:cs typeface="Lato"/>
                <a:sym typeface="Lato"/>
              </a:rPr>
              <a:t>deposition</a:t>
            </a:r>
            <a:r>
              <a:rPr lang="it" sz="2000">
                <a:solidFill>
                  <a:schemeClr val="dk2"/>
                </a:solidFill>
                <a:latin typeface="Lato"/>
                <a:ea typeface="Lato"/>
                <a:cs typeface="Lato"/>
                <a:sym typeface="Lato"/>
              </a:rPr>
              <a:t> of the AAM or VoR in a </a:t>
            </a:r>
            <a:r>
              <a:rPr lang="it" sz="2000">
                <a:solidFill>
                  <a:schemeClr val="lt1"/>
                </a:solidFill>
                <a:highlight>
                  <a:schemeClr val="dk1"/>
                </a:highlight>
                <a:latin typeface="Lato"/>
                <a:ea typeface="Lato"/>
                <a:cs typeface="Lato"/>
                <a:sym typeface="Lato"/>
              </a:rPr>
              <a:t>trusted repository </a:t>
            </a:r>
            <a:r>
              <a:rPr lang="it" sz="2000">
                <a:solidFill>
                  <a:schemeClr val="dk2"/>
                </a:solidFill>
                <a:latin typeface="Lato"/>
                <a:ea typeface="Lato"/>
                <a:cs typeface="Lato"/>
                <a:sym typeface="Lato"/>
              </a:rPr>
              <a:t>+ </a:t>
            </a:r>
            <a:r>
              <a:rPr b="1" lang="it" sz="2000">
                <a:solidFill>
                  <a:schemeClr val="dk2"/>
                </a:solidFill>
                <a:latin typeface="Lato"/>
                <a:ea typeface="Lato"/>
                <a:cs typeface="Lato"/>
                <a:sym typeface="Lato"/>
              </a:rPr>
              <a:t>immediate open access via the repository</a:t>
            </a:r>
            <a:r>
              <a:rPr lang="it" sz="2000">
                <a:solidFill>
                  <a:schemeClr val="dk2"/>
                </a:solidFill>
                <a:latin typeface="Lato"/>
                <a:ea typeface="Lato"/>
                <a:cs typeface="Lato"/>
                <a:sym typeface="Lato"/>
              </a:rPr>
              <a:t> under </a:t>
            </a:r>
            <a:r>
              <a:rPr b="1" lang="it" sz="2000">
                <a:solidFill>
                  <a:schemeClr val="dk2"/>
                </a:solidFill>
                <a:latin typeface="Lato"/>
                <a:ea typeface="Lato"/>
                <a:cs typeface="Lato"/>
                <a:sym typeface="Lato"/>
              </a:rPr>
              <a:t>CC BY</a:t>
            </a:r>
            <a:r>
              <a:rPr lang="it" sz="2000">
                <a:solidFill>
                  <a:schemeClr val="dk2"/>
                </a:solidFill>
                <a:latin typeface="Lato"/>
                <a:ea typeface="Lato"/>
                <a:cs typeface="Lato"/>
                <a:sym typeface="Lato"/>
              </a:rPr>
              <a:t> or  equivalent (CC BY-NC/CC BY-ND are allowed for long-text formats)</a:t>
            </a:r>
            <a:endParaRPr sz="2000">
              <a:solidFill>
                <a:schemeClr val="dk2"/>
              </a:solidFill>
              <a:latin typeface="Lato"/>
              <a:ea typeface="Lato"/>
              <a:cs typeface="Lato"/>
              <a:sym typeface="Lato"/>
            </a:endParaRPr>
          </a:p>
          <a:p>
            <a:pPr indent="-355600" lvl="0" marL="457200" rtl="0" algn="just">
              <a:lnSpc>
                <a:spcPct val="80000"/>
              </a:lnSpc>
              <a:spcBef>
                <a:spcPts val="0"/>
              </a:spcBef>
              <a:spcAft>
                <a:spcPts val="0"/>
              </a:spcAft>
              <a:buClr>
                <a:schemeClr val="dk2"/>
              </a:buClr>
              <a:buSzPts val="2000"/>
              <a:buFont typeface="Playfair Display"/>
              <a:buChar char="●"/>
            </a:pPr>
            <a:r>
              <a:rPr b="1" lang="it" sz="2000">
                <a:solidFill>
                  <a:schemeClr val="dk2"/>
                </a:solidFill>
                <a:latin typeface="Lato"/>
                <a:ea typeface="Lato"/>
                <a:cs typeface="Lato"/>
                <a:sym typeface="Lato"/>
              </a:rPr>
              <a:t>information</a:t>
            </a:r>
            <a:r>
              <a:rPr lang="it" sz="2000">
                <a:solidFill>
                  <a:schemeClr val="dk2"/>
                </a:solidFill>
                <a:latin typeface="Lato"/>
                <a:ea typeface="Lato"/>
                <a:cs typeface="Lato"/>
                <a:sym typeface="Lato"/>
              </a:rPr>
              <a:t> via the repository about any research output/tools/instruments needed to </a:t>
            </a:r>
            <a:r>
              <a:rPr b="1" lang="it" sz="2000">
                <a:solidFill>
                  <a:schemeClr val="dk2"/>
                </a:solidFill>
                <a:latin typeface="Lato"/>
                <a:ea typeface="Lato"/>
                <a:cs typeface="Lato"/>
                <a:sym typeface="Lato"/>
              </a:rPr>
              <a:t>validate the conclusions of the scientific publication</a:t>
            </a:r>
            <a:endParaRPr b="1" sz="2000">
              <a:solidFill>
                <a:schemeClr val="dk2"/>
              </a:solidFill>
              <a:latin typeface="Lato"/>
              <a:ea typeface="Lato"/>
              <a:cs typeface="Lato"/>
              <a:sym typeface="Lato"/>
            </a:endParaRPr>
          </a:p>
          <a:p>
            <a:pPr indent="0" lvl="0" marL="0" rtl="0" algn="just">
              <a:lnSpc>
                <a:spcPct val="80000"/>
              </a:lnSpc>
              <a:spcBef>
                <a:spcPts val="1000"/>
              </a:spcBef>
              <a:spcAft>
                <a:spcPts val="0"/>
              </a:spcAft>
              <a:buClr>
                <a:schemeClr val="dk2"/>
              </a:buClr>
              <a:buSzPts val="1100"/>
              <a:buFont typeface="Arial"/>
              <a:buNone/>
            </a:pPr>
            <a:r>
              <a:rPr b="1" lang="it" sz="2000">
                <a:solidFill>
                  <a:schemeClr val="dk2"/>
                </a:solidFill>
                <a:latin typeface="Lato"/>
                <a:ea typeface="Lato"/>
                <a:cs typeface="Lato"/>
                <a:sym typeface="Lato"/>
              </a:rPr>
              <a:t>Metadata must be open </a:t>
            </a:r>
            <a:r>
              <a:rPr lang="it" sz="2000">
                <a:solidFill>
                  <a:schemeClr val="dk2"/>
                </a:solidFill>
                <a:latin typeface="Lato"/>
                <a:ea typeface="Lato"/>
                <a:cs typeface="Lato"/>
                <a:sym typeface="Lato"/>
              </a:rPr>
              <a:t>under CC 0 or equivalent, </a:t>
            </a:r>
            <a:r>
              <a:rPr b="1" lang="it" sz="2000">
                <a:solidFill>
                  <a:schemeClr val="dk2"/>
                </a:solidFill>
                <a:latin typeface="Lato"/>
                <a:ea typeface="Lato"/>
                <a:cs typeface="Lato"/>
                <a:sym typeface="Lato"/>
              </a:rPr>
              <a:t>in line with the FAIR principles </a:t>
            </a:r>
            <a:r>
              <a:rPr lang="it" sz="2000">
                <a:solidFill>
                  <a:schemeClr val="dk2"/>
                </a:solidFill>
                <a:latin typeface="Lato"/>
                <a:ea typeface="Lato"/>
                <a:cs typeface="Lato"/>
                <a:sym typeface="Lato"/>
              </a:rPr>
              <a:t>and provide information about the licensing terms and persistent identifiers, amongst others.</a:t>
            </a:r>
            <a:endParaRPr sz="2000">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idx="1" type="body"/>
          </p:nvPr>
        </p:nvSpPr>
        <p:spPr>
          <a:xfrm>
            <a:off x="256575" y="5097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Trusted repository</a:t>
            </a:r>
            <a:endParaRPr sz="3000">
              <a:latin typeface="Oswald"/>
              <a:ea typeface="Oswald"/>
              <a:cs typeface="Oswald"/>
              <a:sym typeface="Oswald"/>
            </a:endParaRPr>
          </a:p>
        </p:txBody>
      </p:sp>
      <p:sp>
        <p:nvSpPr>
          <p:cNvPr id="168" name="Google Shape;168;p26"/>
          <p:cNvSpPr txBox="1"/>
          <p:nvPr/>
        </p:nvSpPr>
        <p:spPr>
          <a:xfrm>
            <a:off x="256575" y="1343400"/>
            <a:ext cx="8652900" cy="3703800"/>
          </a:xfrm>
          <a:prstGeom prst="rect">
            <a:avLst/>
          </a:prstGeom>
          <a:noFill/>
          <a:ln>
            <a:noFill/>
          </a:ln>
        </p:spPr>
        <p:txBody>
          <a:bodyPr anchorCtr="0" anchor="t" bIns="91425" lIns="91425" spcFirstLastPara="1" rIns="91425" wrap="square" tIns="91425">
            <a:spAutoFit/>
          </a:bodyPr>
          <a:lstStyle/>
          <a:p>
            <a:pPr indent="-342900" lvl="0" marL="457200" rtl="0" algn="just">
              <a:lnSpc>
                <a:spcPct val="115000"/>
              </a:lnSpc>
              <a:spcBef>
                <a:spcPts val="1000"/>
              </a:spcBef>
              <a:spcAft>
                <a:spcPts val="0"/>
              </a:spcAft>
              <a:buClr>
                <a:schemeClr val="dk2"/>
              </a:buClr>
              <a:buSzPts val="1800"/>
              <a:buFont typeface="Playfair Display"/>
              <a:buChar char="●"/>
            </a:pPr>
            <a:r>
              <a:rPr lang="it" sz="1800">
                <a:solidFill>
                  <a:schemeClr val="dk2"/>
                </a:solidFill>
                <a:latin typeface="Lato"/>
                <a:ea typeface="Lato"/>
                <a:cs typeface="Lato"/>
                <a:sym typeface="Lato"/>
              </a:rPr>
              <a:t>Certified repositories (e.g. CoreTrustSeal, nestor Seal DIN31644, ISO16363) or </a:t>
            </a:r>
            <a:r>
              <a:rPr b="1" lang="it" sz="1800">
                <a:solidFill>
                  <a:schemeClr val="dk2"/>
                </a:solidFill>
                <a:latin typeface="Lato"/>
                <a:ea typeface="Lato"/>
                <a:cs typeface="Lato"/>
                <a:sym typeface="Lato"/>
              </a:rPr>
              <a:t>disciplinary and domain</a:t>
            </a:r>
            <a:r>
              <a:rPr lang="it" sz="1800">
                <a:solidFill>
                  <a:schemeClr val="dk2"/>
                </a:solidFill>
                <a:latin typeface="Lato"/>
                <a:ea typeface="Lato"/>
                <a:cs typeface="Lato"/>
                <a:sym typeface="Lato"/>
              </a:rPr>
              <a:t> repositories commonly used and endorsed by the research communities and internationally recognised. </a:t>
            </a:r>
            <a:endParaRPr sz="1800">
              <a:solidFill>
                <a:schemeClr val="dk2"/>
              </a:solidFill>
              <a:latin typeface="Lato"/>
              <a:ea typeface="Lato"/>
              <a:cs typeface="Lato"/>
              <a:sym typeface="Lato"/>
            </a:endParaRPr>
          </a:p>
          <a:p>
            <a:pPr indent="-342900" lvl="0" marL="457200" rtl="0" algn="just">
              <a:lnSpc>
                <a:spcPct val="115000"/>
              </a:lnSpc>
              <a:spcBef>
                <a:spcPts val="0"/>
              </a:spcBef>
              <a:spcAft>
                <a:spcPts val="0"/>
              </a:spcAft>
              <a:buClr>
                <a:schemeClr val="dk2"/>
              </a:buClr>
              <a:buSzPts val="1800"/>
              <a:buFont typeface="Playfair Display"/>
              <a:buChar char="●"/>
            </a:pPr>
            <a:r>
              <a:rPr b="1" lang="it" sz="1800">
                <a:solidFill>
                  <a:schemeClr val="dk2"/>
                </a:solidFill>
                <a:latin typeface="Lato"/>
                <a:ea typeface="Lato"/>
                <a:cs typeface="Lato"/>
                <a:sym typeface="Lato"/>
              </a:rPr>
              <a:t>General-purpose or institutional</a:t>
            </a:r>
            <a:r>
              <a:rPr lang="it" sz="1800">
                <a:solidFill>
                  <a:schemeClr val="dk2"/>
                </a:solidFill>
                <a:latin typeface="Lato"/>
                <a:ea typeface="Lato"/>
                <a:cs typeface="Lato"/>
                <a:sym typeface="Lato"/>
              </a:rPr>
              <a:t> repositories that:</a:t>
            </a:r>
            <a:endParaRPr sz="1800">
              <a:solidFill>
                <a:schemeClr val="dk2"/>
              </a:solidFill>
              <a:latin typeface="Lato"/>
              <a:ea typeface="Lato"/>
              <a:cs typeface="Lato"/>
              <a:sym typeface="Lato"/>
            </a:endParaRPr>
          </a:p>
          <a:p>
            <a:pPr indent="-342900" lvl="1" marL="914400" rtl="0" algn="just">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assign </a:t>
            </a:r>
            <a:r>
              <a:rPr lang="it" sz="1800">
                <a:solidFill>
                  <a:schemeClr val="lt1"/>
                </a:solidFill>
                <a:highlight>
                  <a:schemeClr val="dk1"/>
                </a:highlight>
                <a:latin typeface="Lato"/>
                <a:ea typeface="Lato"/>
                <a:cs typeface="Lato"/>
                <a:sym typeface="Lato"/>
              </a:rPr>
              <a:t>persistent unique identifiers</a:t>
            </a:r>
            <a:r>
              <a:rPr lang="it" sz="1800">
                <a:solidFill>
                  <a:schemeClr val="dk2"/>
                </a:solidFill>
                <a:latin typeface="Lato"/>
                <a:ea typeface="Lato"/>
                <a:cs typeface="Lato"/>
                <a:sym typeface="Lato"/>
              </a:rPr>
              <a:t> to contents </a:t>
            </a:r>
            <a:endParaRPr sz="1800">
              <a:solidFill>
                <a:schemeClr val="dk2"/>
              </a:solidFill>
              <a:latin typeface="Lato"/>
              <a:ea typeface="Lato"/>
              <a:cs typeface="Lato"/>
              <a:sym typeface="Lato"/>
            </a:endParaRPr>
          </a:p>
          <a:p>
            <a:pPr indent="-342900" lvl="1" marL="914400" rtl="0" algn="just">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contents are accompanied by </a:t>
            </a:r>
            <a:r>
              <a:rPr lang="it" sz="1800">
                <a:solidFill>
                  <a:schemeClr val="lt1"/>
                </a:solidFill>
                <a:highlight>
                  <a:schemeClr val="dk1"/>
                </a:highlight>
                <a:latin typeface="Lato"/>
                <a:ea typeface="Lato"/>
                <a:cs typeface="Lato"/>
                <a:sym typeface="Lato"/>
              </a:rPr>
              <a:t>quality metadata</a:t>
            </a:r>
            <a:r>
              <a:rPr lang="it" sz="1800">
                <a:solidFill>
                  <a:schemeClr val="dk2"/>
                </a:solidFill>
                <a:latin typeface="Lato"/>
                <a:ea typeface="Lato"/>
                <a:cs typeface="Lato"/>
                <a:sym typeface="Lato"/>
              </a:rPr>
              <a:t> to enable discovery, reuse and citation (ie provide information about provenance and licensing; metadata are machine- actionable and standardized).</a:t>
            </a:r>
            <a:endParaRPr sz="1800">
              <a:solidFill>
                <a:schemeClr val="dk2"/>
              </a:solidFill>
              <a:latin typeface="Lato"/>
              <a:ea typeface="Lato"/>
              <a:cs typeface="Lato"/>
              <a:sym typeface="Lato"/>
            </a:endParaRPr>
          </a:p>
          <a:p>
            <a:pPr indent="-342900" lvl="1" marL="914400" rtl="0" algn="just">
              <a:lnSpc>
                <a:spcPct val="115000"/>
              </a:lnSpc>
              <a:spcBef>
                <a:spcPts val="0"/>
              </a:spcBef>
              <a:spcAft>
                <a:spcPts val="0"/>
              </a:spcAft>
              <a:buClr>
                <a:schemeClr val="dk2"/>
              </a:buClr>
              <a:buSzPts val="1800"/>
              <a:buFont typeface="Lato"/>
              <a:buChar char="○"/>
            </a:pPr>
            <a:r>
              <a:rPr lang="it" sz="1800">
                <a:solidFill>
                  <a:schemeClr val="dk2"/>
                </a:solidFill>
                <a:latin typeface="Lato"/>
                <a:ea typeface="Lato"/>
                <a:cs typeface="Lato"/>
                <a:sym typeface="Lato"/>
              </a:rPr>
              <a:t>facilitate </a:t>
            </a:r>
            <a:r>
              <a:rPr lang="it" sz="1800">
                <a:solidFill>
                  <a:schemeClr val="lt1"/>
                </a:solidFill>
                <a:highlight>
                  <a:schemeClr val="dk1"/>
                </a:highlight>
                <a:latin typeface="Lato"/>
                <a:ea typeface="Lato"/>
                <a:cs typeface="Lato"/>
                <a:sym typeface="Lato"/>
              </a:rPr>
              <a:t>mid- and long-term preservation</a:t>
            </a:r>
            <a:r>
              <a:rPr lang="it" sz="1800">
                <a:solidFill>
                  <a:schemeClr val="dk2"/>
                </a:solidFill>
                <a:latin typeface="Lato"/>
                <a:ea typeface="Lato"/>
                <a:cs typeface="Lato"/>
                <a:sym typeface="Lato"/>
              </a:rPr>
              <a:t> of the deposited material. </a:t>
            </a:r>
            <a:endParaRPr sz="1800">
              <a:solidFill>
                <a:schemeClr val="dk2"/>
              </a:solidFill>
              <a:latin typeface="Lato"/>
              <a:ea typeface="Lato"/>
              <a:cs typeface="Lato"/>
              <a:sym typeface="Lato"/>
            </a:endParaRPr>
          </a:p>
          <a:p>
            <a:pPr indent="0" lvl="0" marL="0" rtl="0" algn="just">
              <a:lnSpc>
                <a:spcPct val="80000"/>
              </a:lnSpc>
              <a:spcBef>
                <a:spcPts val="1000"/>
              </a:spcBef>
              <a:spcAft>
                <a:spcPts val="0"/>
              </a:spcAft>
              <a:buNone/>
            </a:pPr>
            <a:r>
              <a:t/>
            </a:r>
            <a:endParaRPr sz="2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idx="1" type="body"/>
          </p:nvPr>
        </p:nvSpPr>
        <p:spPr>
          <a:xfrm>
            <a:off x="256575" y="585900"/>
            <a:ext cx="7807800" cy="605100"/>
          </a:xfrm>
          <a:prstGeom prst="rect">
            <a:avLst/>
          </a:prstGeom>
        </p:spPr>
        <p:txBody>
          <a:bodyPr anchorCtr="0" anchor="ctr"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it" sz="3000">
                <a:latin typeface="Oswald"/>
                <a:ea typeface="Oswald"/>
                <a:cs typeface="Oswald"/>
                <a:sym typeface="Oswald"/>
              </a:rPr>
              <a:t>Open Access to scientific publications in HE - 2</a:t>
            </a:r>
            <a:endParaRPr sz="3000">
              <a:latin typeface="Oswald"/>
              <a:ea typeface="Oswald"/>
              <a:cs typeface="Oswald"/>
              <a:sym typeface="Oswald"/>
            </a:endParaRPr>
          </a:p>
        </p:txBody>
      </p:sp>
      <p:sp>
        <p:nvSpPr>
          <p:cNvPr id="174" name="Google Shape;174;p27"/>
          <p:cNvSpPr txBox="1"/>
          <p:nvPr/>
        </p:nvSpPr>
        <p:spPr>
          <a:xfrm>
            <a:off x="256575" y="1495800"/>
            <a:ext cx="8652900" cy="338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2400">
                <a:solidFill>
                  <a:schemeClr val="dk2"/>
                </a:solidFill>
                <a:latin typeface="Playfair Display"/>
                <a:ea typeface="Playfair Display"/>
                <a:cs typeface="Playfair Display"/>
                <a:sym typeface="Playfair Display"/>
              </a:rPr>
              <a:t>•</a:t>
            </a:r>
            <a:r>
              <a:rPr lang="it" sz="2400">
                <a:solidFill>
                  <a:schemeClr val="dk2"/>
                </a:solidFill>
                <a:latin typeface="Lato"/>
                <a:ea typeface="Lato"/>
                <a:cs typeface="Lato"/>
                <a:sym typeface="Lato"/>
              </a:rPr>
              <a:t>Beneficiaries (or authors) must retain sufficient intellectual </a:t>
            </a:r>
            <a:r>
              <a:rPr lang="it" sz="2400">
                <a:solidFill>
                  <a:schemeClr val="lt1"/>
                </a:solidFill>
                <a:highlight>
                  <a:schemeClr val="dk1"/>
                </a:highlight>
                <a:latin typeface="Lato"/>
                <a:ea typeface="Lato"/>
                <a:cs typeface="Lato"/>
                <a:sym typeface="Lato"/>
              </a:rPr>
              <a:t>property rights</a:t>
            </a:r>
            <a:r>
              <a:rPr lang="it" sz="2400">
                <a:solidFill>
                  <a:schemeClr val="dk2"/>
                </a:solidFill>
                <a:latin typeface="Lato"/>
                <a:ea typeface="Lato"/>
                <a:cs typeface="Lato"/>
                <a:sym typeface="Lato"/>
              </a:rPr>
              <a:t> to comply with the OA requirements</a:t>
            </a:r>
            <a:endParaRPr sz="2400">
              <a:solidFill>
                <a:schemeClr val="dk2"/>
              </a:solidFill>
              <a:latin typeface="Lato"/>
              <a:ea typeface="Lato"/>
              <a:cs typeface="Lato"/>
              <a:sym typeface="Lato"/>
            </a:endParaRPr>
          </a:p>
          <a:p>
            <a:pPr indent="0" lvl="0" marL="0" rtl="0" algn="l">
              <a:lnSpc>
                <a:spcPct val="115000"/>
              </a:lnSpc>
              <a:spcBef>
                <a:spcPts val="0"/>
              </a:spcBef>
              <a:spcAft>
                <a:spcPts val="0"/>
              </a:spcAft>
              <a:buNone/>
            </a:pPr>
            <a:r>
              <a:t/>
            </a:r>
            <a:endParaRPr sz="2400">
              <a:solidFill>
                <a:schemeClr val="dk2"/>
              </a:solidFill>
              <a:latin typeface="Lato"/>
              <a:ea typeface="Lato"/>
              <a:cs typeface="Lato"/>
              <a:sym typeface="Lato"/>
            </a:endParaRPr>
          </a:p>
          <a:p>
            <a:pPr indent="0" lvl="0" marL="0" rtl="0" algn="l">
              <a:lnSpc>
                <a:spcPct val="115000"/>
              </a:lnSpc>
              <a:spcBef>
                <a:spcPts val="0"/>
              </a:spcBef>
              <a:spcAft>
                <a:spcPts val="0"/>
              </a:spcAft>
              <a:buNone/>
            </a:pPr>
            <a:r>
              <a:rPr lang="it" sz="2400">
                <a:solidFill>
                  <a:schemeClr val="dk2"/>
                </a:solidFill>
                <a:latin typeface="Lato"/>
                <a:ea typeface="Lato"/>
                <a:cs typeface="Lato"/>
                <a:sym typeface="Lato"/>
              </a:rPr>
              <a:t>•Publication in venue of choosing but publication fees are reimbursable only if publishing venue is full open access (</a:t>
            </a:r>
            <a:r>
              <a:rPr lang="it" sz="2400">
                <a:solidFill>
                  <a:schemeClr val="lt1"/>
                </a:solidFill>
                <a:highlight>
                  <a:schemeClr val="dk1"/>
                </a:highlight>
                <a:latin typeface="Lato"/>
                <a:ea typeface="Lato"/>
                <a:cs typeface="Lato"/>
                <a:sym typeface="Lato"/>
              </a:rPr>
              <a:t>publication fees in hybrids not reimbursed</a:t>
            </a:r>
            <a:r>
              <a:rPr lang="it" sz="2400">
                <a:solidFill>
                  <a:schemeClr val="dk2"/>
                </a:solidFill>
                <a:latin typeface="Lato"/>
                <a:ea typeface="Lato"/>
                <a:cs typeface="Lato"/>
                <a:sym typeface="Lato"/>
              </a:rPr>
              <a:t>)</a:t>
            </a:r>
            <a:endParaRPr sz="2400">
              <a:solidFill>
                <a:schemeClr val="dk2"/>
              </a:solidFill>
              <a:latin typeface="Lato"/>
              <a:ea typeface="Lato"/>
              <a:cs typeface="Lato"/>
              <a:sym typeface="Lato"/>
            </a:endParaRPr>
          </a:p>
          <a:p>
            <a:pPr indent="0" lvl="0" marL="0" rtl="0" algn="just">
              <a:lnSpc>
                <a:spcPct val="80000"/>
              </a:lnSpc>
              <a:spcBef>
                <a:spcPts val="1000"/>
              </a:spcBef>
              <a:spcAft>
                <a:spcPts val="0"/>
              </a:spcAft>
              <a:buNone/>
            </a:pPr>
            <a:r>
              <a:t/>
            </a:r>
            <a:endParaRPr sz="2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nvSpPr>
        <p:spPr>
          <a:xfrm>
            <a:off x="3016550" y="278675"/>
            <a:ext cx="5155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solidFill>
                <a:schemeClr val="lt1"/>
              </a:solidFill>
              <a:latin typeface="Lato"/>
              <a:ea typeface="Lato"/>
              <a:cs typeface="Lato"/>
              <a:sym typeface="Lato"/>
            </a:endParaRPr>
          </a:p>
        </p:txBody>
      </p:sp>
      <p:sp>
        <p:nvSpPr>
          <p:cNvPr id="180" name="Google Shape;180;p2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latin typeface="Lato"/>
                <a:ea typeface="Lato"/>
                <a:cs typeface="Lato"/>
                <a:sym typeface="Lato"/>
              </a:rPr>
              <a:t>Os in the Horizon Europe</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project proposal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