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  <p:embeddedFont>
      <p:font typeface="Poppins"/>
      <p:regular r:id="rId42"/>
      <p:bold r:id="rId43"/>
      <p:italic r:id="rId44"/>
      <p:boldItalic r:id="rId45"/>
    </p:embeddedFont>
    <p:embeddedFont>
      <p:font typeface="Helvetica Neue"/>
      <p:regular r:id="rId46"/>
      <p:bold r:id="rId47"/>
      <p:italic r:id="rId48"/>
      <p:boldItalic r:id="rId49"/>
    </p:embeddedFont>
    <p:embeddedFont>
      <p:font typeface="Poppins SemiBold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42" Type="http://schemas.openxmlformats.org/officeDocument/2006/relationships/font" Target="fonts/Poppins-regular.fntdata"/><Relationship Id="rId41" Type="http://schemas.openxmlformats.org/officeDocument/2006/relationships/font" Target="fonts/Lato-boldItalic.fntdata"/><Relationship Id="rId44" Type="http://schemas.openxmlformats.org/officeDocument/2006/relationships/font" Target="fonts/Poppins-italic.fntdata"/><Relationship Id="rId43" Type="http://schemas.openxmlformats.org/officeDocument/2006/relationships/font" Target="fonts/Poppins-bold.fntdata"/><Relationship Id="rId46" Type="http://schemas.openxmlformats.org/officeDocument/2006/relationships/font" Target="fonts/HelveticaNeue-regular.fntdata"/><Relationship Id="rId45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-italic.fntdata"/><Relationship Id="rId47" Type="http://schemas.openxmlformats.org/officeDocument/2006/relationships/font" Target="fonts/HelveticaNeue-bold.fntdata"/><Relationship Id="rId49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Raleway-bold.fntdata"/><Relationship Id="rId34" Type="http://schemas.openxmlformats.org/officeDocument/2006/relationships/font" Target="fonts/Raleway-regular.fntdata"/><Relationship Id="rId37" Type="http://schemas.openxmlformats.org/officeDocument/2006/relationships/font" Target="fonts/Raleway-boldItalic.fntdata"/><Relationship Id="rId36" Type="http://schemas.openxmlformats.org/officeDocument/2006/relationships/font" Target="fonts/Raleway-italic.fntdata"/><Relationship Id="rId39" Type="http://schemas.openxmlformats.org/officeDocument/2006/relationships/font" Target="fonts/Lato-bold.fntdata"/><Relationship Id="rId38" Type="http://schemas.openxmlformats.org/officeDocument/2006/relationships/font" Target="fonts/Lato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oppinsSemiBold-bold.fntdata"/><Relationship Id="rId50" Type="http://schemas.openxmlformats.org/officeDocument/2006/relationships/font" Target="fonts/PoppinsSemiBold-regular.fntdata"/><Relationship Id="rId53" Type="http://schemas.openxmlformats.org/officeDocument/2006/relationships/font" Target="fonts/PoppinsSemiBold-boldItalic.fntdata"/><Relationship Id="rId52" Type="http://schemas.openxmlformats.org/officeDocument/2006/relationships/font" Target="fonts/PoppinsSemiBol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0c56d53d8_2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0c56d53d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a6bbc2e15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a6bbc2e15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a6bbc2e15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fa6bbc2e15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a6bbc2e15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a6bbc2e15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a6bbc2e15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a6bbc2e15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a6bbc2e15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fa6bbc2e15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a6bbc2e15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a6bbc2e15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a6bbc2e15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a6bbc2e15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a6bbc2e15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a6bbc2e15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a6bbc2e15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a6bbc2e15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a6bbc2e15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a6bbc2e15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SW = software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a6bbc2e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a6bbc2e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a6bbc2e15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a6bbc2e15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a6bbc2e15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a6bbc2e15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a6bbc2e15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a6bbc2e15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a6bbc2e15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a6bbc2e15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a6bbc2e15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fa6bbc2e15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a6bbc2e15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fa6bbc2e15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a6bbc2e1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fa6bbc2e1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a6bbc2e15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a6bbc2e15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895c695c5_0_13:notes"/>
          <p:cNvSpPr/>
          <p:nvPr>
            <p:ph idx="2" type="sldImg"/>
          </p:nvPr>
        </p:nvSpPr>
        <p:spPr>
          <a:xfrm>
            <a:off x="92741" y="686311"/>
            <a:ext cx="66726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f895c695c5_0_13:notes"/>
          <p:cNvSpPr txBox="1"/>
          <p:nvPr>
            <p:ph idx="1" type="body"/>
          </p:nvPr>
        </p:nvSpPr>
        <p:spPr>
          <a:xfrm>
            <a:off x="685963" y="4342743"/>
            <a:ext cx="54861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f895c695c5_0_13:notes"/>
          <p:cNvSpPr txBox="1"/>
          <p:nvPr>
            <p:ph idx="12" type="sldNum"/>
          </p:nvPr>
        </p:nvSpPr>
        <p:spPr>
          <a:xfrm>
            <a:off x="3883916" y="8685486"/>
            <a:ext cx="29724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a6bbc2e1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a6bbc2e1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a6bbc2e15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a6bbc2e15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a6bbc2e15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a6bbc2e15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a6bbc2e15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a6bbc2e15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a6bbc2e15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a6bbc2e15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a6bbc2e15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a6bbc2e15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a6bbc2e15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a6bbc2e15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area science park">
  <p:cSld name="6_area science par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2915816" y="4813052"/>
            <a:ext cx="61200" cy="612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251520" y="1084145"/>
            <a:ext cx="864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251520" y="483518"/>
            <a:ext cx="86409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1" sz="24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3"/>
          <p:cNvSpPr/>
          <p:nvPr>
            <p:ph idx="2" type="pic"/>
          </p:nvPr>
        </p:nvSpPr>
        <p:spPr>
          <a:xfrm>
            <a:off x="6300192" y="2143186"/>
            <a:ext cx="2589000" cy="2217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7" name="Google Shape;87;p13"/>
          <p:cNvSpPr/>
          <p:nvPr>
            <p:ph idx="3" type="pic"/>
          </p:nvPr>
        </p:nvSpPr>
        <p:spPr>
          <a:xfrm>
            <a:off x="3270335" y="2143186"/>
            <a:ext cx="2589000" cy="2217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8" name="Google Shape;88;p13"/>
          <p:cNvSpPr/>
          <p:nvPr>
            <p:ph idx="4" type="pic"/>
          </p:nvPr>
        </p:nvSpPr>
        <p:spPr>
          <a:xfrm>
            <a:off x="240478" y="2143186"/>
            <a:ext cx="2589000" cy="2217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rea science park">
  <p:cSld name="3_area science par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251520" y="483518"/>
            <a:ext cx="86409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1" sz="24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250825" y="1063625"/>
            <a:ext cx="8642400" cy="3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rgbClr val="3F3F3F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rea science park">
  <p:cSld name="2_area science par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2915816" y="4813052"/>
            <a:ext cx="61200" cy="612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251520" y="1084144"/>
            <a:ext cx="5221200" cy="3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type="title"/>
          </p:nvPr>
        </p:nvSpPr>
        <p:spPr>
          <a:xfrm>
            <a:off x="251520" y="483518"/>
            <a:ext cx="86409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1" sz="24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15"/>
          <p:cNvSpPr/>
          <p:nvPr>
            <p:ph idx="2" type="pic"/>
          </p:nvPr>
        </p:nvSpPr>
        <p:spPr>
          <a:xfrm>
            <a:off x="5723830" y="1084144"/>
            <a:ext cx="3168600" cy="3509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 1">
  <p:cSld name="CUSTOM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della sezione 1">
  <p:cSld name="SECTION_HEADER_1">
    <p:bg>
      <p:bgPr>
        <a:solidFill>
          <a:schemeClr val="accent4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area science park">
  <p:cSld name="8_area science par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2915816" y="4813052"/>
            <a:ext cx="61200" cy="612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672285" y="1084144"/>
            <a:ext cx="5221200" cy="3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type="title"/>
          </p:nvPr>
        </p:nvSpPr>
        <p:spPr>
          <a:xfrm>
            <a:off x="251520" y="483518"/>
            <a:ext cx="86409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1" sz="24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8"/>
          <p:cNvSpPr/>
          <p:nvPr>
            <p:ph idx="2" type="pic"/>
          </p:nvPr>
        </p:nvSpPr>
        <p:spPr>
          <a:xfrm>
            <a:off x="253008" y="1084144"/>
            <a:ext cx="3168600" cy="3509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area science park">
  <p:cSld name="7_area science par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2915816" y="4813052"/>
            <a:ext cx="61200" cy="612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251520" y="483518"/>
            <a:ext cx="86409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1" sz="24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19"/>
          <p:cNvSpPr/>
          <p:nvPr>
            <p:ph idx="2" type="pic"/>
          </p:nvPr>
        </p:nvSpPr>
        <p:spPr>
          <a:xfrm>
            <a:off x="4355976" y="2859782"/>
            <a:ext cx="4508100" cy="1501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0" name="Google Shape;110;p19"/>
          <p:cNvSpPr/>
          <p:nvPr>
            <p:ph idx="3" type="pic"/>
          </p:nvPr>
        </p:nvSpPr>
        <p:spPr>
          <a:xfrm>
            <a:off x="4355976" y="1327873"/>
            <a:ext cx="1437900" cy="143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1" name="Google Shape;111;p19"/>
          <p:cNvSpPr/>
          <p:nvPr>
            <p:ph idx="4" type="pic"/>
          </p:nvPr>
        </p:nvSpPr>
        <p:spPr>
          <a:xfrm>
            <a:off x="240478" y="1327873"/>
            <a:ext cx="4004700" cy="30333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2" name="Google Shape;112;p19"/>
          <p:cNvSpPr/>
          <p:nvPr>
            <p:ph idx="5" type="pic"/>
          </p:nvPr>
        </p:nvSpPr>
        <p:spPr>
          <a:xfrm>
            <a:off x="5891044" y="1327873"/>
            <a:ext cx="1437900" cy="143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3" name="Google Shape;113;p19"/>
          <p:cNvSpPr/>
          <p:nvPr>
            <p:ph idx="6" type="pic"/>
          </p:nvPr>
        </p:nvSpPr>
        <p:spPr>
          <a:xfrm>
            <a:off x="7426112" y="1327873"/>
            <a:ext cx="1437900" cy="143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esfri.eu/glossary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hyperlink" Target="https://publications.europa.eu/en/publication-detail/-/publication/6702e82f-e4c3-11e9-9c4e-01aa75ed71a1/language-en/format-PDF/source-106123556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epos-ip.org/" TargetMode="External"/><Relationship Id="rId4" Type="http://schemas.openxmlformats.org/officeDocument/2006/relationships/hyperlink" Target="https://europeanspallationsource.se/" TargetMode="External"/><Relationship Id="rId5" Type="http://schemas.openxmlformats.org/officeDocument/2006/relationships/hyperlink" Target="https://www.elixir-europe.org/" TargetMode="External"/><Relationship Id="rId6" Type="http://schemas.openxmlformats.org/officeDocument/2006/relationships/hyperlink" Target="http://www.share-project.org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esfri.eu/esfri-white-paper" TargetMode="External"/><Relationship Id="rId4" Type="http://schemas.openxmlformats.org/officeDocument/2006/relationships/hyperlink" Target="https://www.esfri.eu/esfri-white-paper/esfri-vision-and-mission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hyperlink" Target="https://unsplash.com/@alinnnaaaa?utm_source=unsplash&amp;utm_medium=referral&amp;utm_content=creditCopyText" TargetMode="External"/><Relationship Id="rId5" Type="http://schemas.openxmlformats.org/officeDocument/2006/relationships/hyperlink" Target="https://unsplash.com/s/photos/connections?utm_source=unsplash&amp;utm_medium=referral&amp;utm_content=creditCopyTex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ec.europa.eu/transparency/expert-groups-register/screen/expert-groups/consult?lang=en&amp;groupID=3756" TargetMode="External"/><Relationship Id="rId4" Type="http://schemas.openxmlformats.org/officeDocument/2006/relationships/hyperlink" Target="https://eosc.eu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icdi.it/en/" TargetMode="External"/><Relationship Id="rId4" Type="http://schemas.openxmlformats.org/officeDocument/2006/relationships/hyperlink" Target="https://www.eosc.eu/general-assembly?field_country_value=Italy&amp;field_status_value=All&amp;field_type_of_organisation_value=All&amp;page=0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eosc.eu/advisory-groups" TargetMode="External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ec.europa.eu/research/openscience/index.cfm?pg=open-science-cloud" TargetMode="External"/><Relationship Id="rId4" Type="http://schemas.openxmlformats.org/officeDocument/2006/relationships/hyperlink" Target="http://www.eoscsecretariat.eu" TargetMode="External"/><Relationship Id="rId5" Type="http://schemas.openxmlformats.org/officeDocument/2006/relationships/hyperlink" Target="https://www.eosc-portal.eu/" TargetMode="External"/><Relationship Id="rId6" Type="http://schemas.openxmlformats.org/officeDocument/2006/relationships/hyperlink" Target="http://www.eosc.eu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menti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hyperlink" Target="https://unsplash.com/@erikvandijk?utm_source=unsplash&amp;utm_medium=referral&amp;utm_content=creditCopyText" TargetMode="External"/><Relationship Id="rId5" Type="http://schemas.openxmlformats.org/officeDocument/2006/relationships/hyperlink" Target="https://unsplash.com/s/photos/infrastructure?utm_source=unsplash&amp;utm_medium=referral&amp;utm_content=creditCopyTex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425" y="-510450"/>
            <a:ext cx="9196426" cy="565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ctrTitle"/>
          </p:nvPr>
        </p:nvSpPr>
        <p:spPr>
          <a:xfrm>
            <a:off x="727950" y="15082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3"/>
                </a:solidFill>
                <a:highlight>
                  <a:schemeClr val="lt1"/>
                </a:highlight>
              </a:rPr>
              <a:t>Open Science </a:t>
            </a:r>
            <a:endParaRPr>
              <a:solidFill>
                <a:schemeClr val="accent3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3"/>
                </a:solidFill>
                <a:highlight>
                  <a:schemeClr val="lt1"/>
                </a:highlight>
              </a:rPr>
              <a:t>in research projects</a:t>
            </a:r>
            <a:endParaRPr>
              <a:solidFill>
                <a:schemeClr val="accent3"/>
              </a:solidFill>
              <a:highlight>
                <a:schemeClr val="lt1"/>
              </a:highlight>
            </a:endParaRPr>
          </a:p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805825" y="3325300"/>
            <a:ext cx="7688100" cy="14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50">
                <a:solidFill>
                  <a:schemeClr val="accent3"/>
                </a:solidFill>
                <a:highlight>
                  <a:schemeClr val="lt1"/>
                </a:highlight>
              </a:rPr>
              <a:t>More better, Open Science</a:t>
            </a:r>
            <a:endParaRPr sz="1850">
              <a:solidFill>
                <a:schemeClr val="accent3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accent3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50">
                <a:solidFill>
                  <a:schemeClr val="accent3"/>
                </a:solidFill>
                <a:highlight>
                  <a:schemeClr val="lt1"/>
                </a:highlight>
              </a:rPr>
              <a:t>module 3.4</a:t>
            </a:r>
            <a:endParaRPr sz="1850">
              <a:solidFill>
                <a:schemeClr val="accent3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3151500" y="4132500"/>
            <a:ext cx="64191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31313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Gina Pavone        </a:t>
            </a:r>
            <a:r>
              <a:rPr lang="it" sz="1200">
                <a:solidFill>
                  <a:srgbClr val="31313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0000-0003-0087-2151</a:t>
            </a:r>
            <a:endParaRPr sz="1200">
              <a:solidFill>
                <a:srgbClr val="31313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31313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Emma Lazzeri      </a:t>
            </a:r>
            <a:r>
              <a:rPr lang="it" sz="1200">
                <a:solidFill>
                  <a:srgbClr val="31313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0000-0003-0506-046X </a:t>
            </a:r>
            <a:endParaRPr sz="1200">
              <a:solidFill>
                <a:srgbClr val="31313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31313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12 November 2021</a:t>
            </a:r>
            <a:endParaRPr sz="1500">
              <a:solidFill>
                <a:srgbClr val="31313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5026" y="4148725"/>
            <a:ext cx="214326" cy="21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8826" y="4377325"/>
            <a:ext cx="214326" cy="21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2425" y="4636400"/>
            <a:ext cx="1410375" cy="5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575400" y="4938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Research Infrastructures models:</a:t>
            </a:r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528950" y="1481975"/>
            <a:ext cx="8670600" cy="3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40404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RI are implemented along different organisational models, including central sources and </a:t>
            </a:r>
            <a:r>
              <a:rPr lang="it" sz="2400">
                <a:solidFill>
                  <a:schemeClr val="lt1"/>
                </a:solidFill>
                <a:highlight>
                  <a:schemeClr val="accent3"/>
                </a:highlight>
                <a:latin typeface="Lato"/>
                <a:ea typeface="Lato"/>
                <a:cs typeface="Lato"/>
                <a:sym typeface="Lato"/>
              </a:rPr>
              <a:t>laboratories</a:t>
            </a:r>
            <a:r>
              <a:rPr lang="it" sz="2400">
                <a:solidFill>
                  <a:srgbClr val="40404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for experiments and measurement sessions, coordination and management of geographically </a:t>
            </a:r>
            <a:r>
              <a:rPr lang="it" sz="2400">
                <a:solidFill>
                  <a:schemeClr val="lt1"/>
                </a:solidFill>
                <a:highlight>
                  <a:schemeClr val="accent3"/>
                </a:highlight>
                <a:latin typeface="Lato"/>
                <a:ea typeface="Lato"/>
                <a:cs typeface="Lato"/>
                <a:sym typeface="Lato"/>
              </a:rPr>
              <a:t>distributed</a:t>
            </a:r>
            <a:r>
              <a:rPr lang="it" sz="2400">
                <a:solidFill>
                  <a:srgbClr val="40404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observatories or laboratories, </a:t>
            </a:r>
            <a:r>
              <a:rPr lang="it" sz="2400">
                <a:solidFill>
                  <a:schemeClr val="lt1"/>
                </a:solidFill>
                <a:highlight>
                  <a:schemeClr val="accent3"/>
                </a:highlight>
                <a:latin typeface="Lato"/>
                <a:ea typeface="Lato"/>
                <a:cs typeface="Lato"/>
                <a:sym typeface="Lato"/>
              </a:rPr>
              <a:t>remotely accessible resources</a:t>
            </a:r>
            <a:r>
              <a:rPr lang="it" sz="2400">
                <a:solidFill>
                  <a:srgbClr val="40404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for computing, data banks, </a:t>
            </a:r>
            <a:r>
              <a:rPr lang="it" sz="2400">
                <a:solidFill>
                  <a:schemeClr val="lt1"/>
                </a:solidFill>
                <a:highlight>
                  <a:schemeClr val="accent3"/>
                </a:highlight>
                <a:latin typeface="Lato"/>
                <a:ea typeface="Lato"/>
                <a:cs typeface="Lato"/>
                <a:sym typeface="Lato"/>
              </a:rPr>
              <a:t>physical</a:t>
            </a:r>
            <a:r>
              <a:rPr lang="it" sz="2400">
                <a:solidFill>
                  <a:srgbClr val="40404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sample repositories, surveys and longitudinal studies. </a:t>
            </a:r>
            <a:endParaRPr sz="2400">
              <a:solidFill>
                <a:srgbClr val="404040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rgbClr val="404040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424700" y="4577250"/>
            <a:ext cx="679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Lato"/>
                <a:ea typeface="Lato"/>
                <a:cs typeface="Lato"/>
                <a:sym typeface="Lato"/>
              </a:rPr>
              <a:t>From the definition of RI in </a:t>
            </a:r>
            <a:r>
              <a:rPr lang="it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ESFRI glossary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It is all about collaboration!</a:t>
            </a:r>
            <a:endParaRPr/>
          </a:p>
        </p:txBody>
      </p:sp>
      <p:sp>
        <p:nvSpPr>
          <p:cNvPr id="188" name="Google Shape;188;p30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Scientists need easy access to state-of-the-art infrastructures to test their ideas</a:t>
            </a:r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3">
            <a:alphaModFix/>
          </a:blip>
          <a:srcRect b="0" l="1740" r="3175" t="0"/>
          <a:stretch/>
        </p:blipFill>
        <p:spPr>
          <a:xfrm>
            <a:off x="4572000" y="381000"/>
            <a:ext cx="4571999" cy="419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/>
          <p:nvPr/>
        </p:nvSpPr>
        <p:spPr>
          <a:xfrm>
            <a:off x="4554600" y="4731575"/>
            <a:ext cx="679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Research infrastructures make science happen (Infographic)</a:t>
            </a:r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653250" y="4804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Examples of RIs</a:t>
            </a:r>
            <a:endParaRPr/>
          </a:p>
        </p:txBody>
      </p:sp>
      <p:sp>
        <p:nvSpPr>
          <p:cNvPr id="196" name="Google Shape;196;p31"/>
          <p:cNvSpPr txBox="1"/>
          <p:nvPr/>
        </p:nvSpPr>
        <p:spPr>
          <a:xfrm>
            <a:off x="195125" y="1970100"/>
            <a:ext cx="89421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24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EPOS</a:t>
            </a:r>
            <a:r>
              <a:rPr lang="it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: Viable solutions to tackle solid Earth grand challenges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24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ESS: </a:t>
            </a:r>
            <a:r>
              <a:rPr lang="it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The world’s next-generation neutron science facility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24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ELIXIR</a:t>
            </a:r>
            <a:r>
              <a:rPr lang="it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: A distributed infrastructure for Life science information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24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SHARE</a:t>
            </a:r>
            <a:r>
              <a:rPr lang="it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: A survey on Health, ageing and retirement in Europe</a:t>
            </a:r>
            <a:endParaRPr sz="2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b="0" l="138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/>
          <p:nvPr/>
        </p:nvSpPr>
        <p:spPr>
          <a:xfrm>
            <a:off x="35400" y="3987400"/>
            <a:ext cx="2642400" cy="751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ESFRI</a:t>
            </a: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4860375" y="4624425"/>
            <a:ext cx="6795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Photo: cover image of the ESFRI White Paper 2020, by 123RF - Kran Kanthawong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Lato"/>
                <a:ea typeface="Lato"/>
                <a:cs typeface="Lato"/>
                <a:sym typeface="Lato"/>
              </a:rPr>
              <a:t>European Strategy Forum on RIs -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Lato"/>
                <a:ea typeface="Lato"/>
                <a:cs typeface="Lato"/>
                <a:sym typeface="Lato"/>
              </a:rPr>
              <a:t>ESFRI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3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Policy-making on Research Infrastructures in Europe.</a:t>
            </a:r>
            <a:endParaRPr sz="1400"/>
          </a:p>
        </p:txBody>
      </p:sp>
      <p:sp>
        <p:nvSpPr>
          <p:cNvPr id="210" name="Google Shape;210;p3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Established in 2002, with a mandate from the EU Council to support a coherent and strategy-led approach to policy-making on research infrastructures in Europe</a:t>
            </a:r>
            <a:endParaRPr sz="140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ESFRI delegations are composed of two Delegates per Member State/Associate State, representing the Minister(s) responsible for Research in each of those States. </a:t>
            </a:r>
            <a:endParaRPr sz="140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ESFRI objectives and vision</a:t>
            </a:r>
            <a:endParaRPr/>
          </a:p>
        </p:txBody>
      </p:sp>
      <p:sp>
        <p:nvSpPr>
          <p:cNvPr id="216" name="Google Shape;216;p34"/>
          <p:cNvSpPr txBox="1"/>
          <p:nvPr/>
        </p:nvSpPr>
        <p:spPr>
          <a:xfrm>
            <a:off x="729450" y="1853850"/>
            <a:ext cx="76884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it" sz="2400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support a coherent and strategy-led approach to policy-making on research infrastructures in Europe</a:t>
            </a:r>
            <a:endParaRPr sz="240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it" sz="2400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facilitate multilateral initiatives leading to the better use and development of research infrastructures, at EU and international level</a:t>
            </a:r>
            <a:endParaRPr sz="240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it" sz="2400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overcoming the limits due to fragmentation of individual policies</a:t>
            </a:r>
            <a:endParaRPr sz="240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it" sz="2400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optimize the organization of RIs landscape</a:t>
            </a:r>
            <a:endParaRPr sz="240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77777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729450" y="556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ESFRI action for Open Science</a:t>
            </a:r>
            <a:endParaRPr/>
          </a:p>
        </p:txBody>
      </p:sp>
      <p:sp>
        <p:nvSpPr>
          <p:cNvPr id="222" name="Google Shape;222;p35"/>
          <p:cNvSpPr txBox="1"/>
          <p:nvPr/>
        </p:nvSpPr>
        <p:spPr>
          <a:xfrm>
            <a:off x="412900" y="1550225"/>
            <a:ext cx="8140200" cy="3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it" sz="3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Develops and facilitates the implementation of RIs into </a:t>
            </a:r>
            <a:r>
              <a:rPr lang="it" sz="3000">
                <a:solidFill>
                  <a:schemeClr val="lt1"/>
                </a:solidFill>
                <a:highlight>
                  <a:schemeClr val="accent3"/>
                </a:highlight>
                <a:latin typeface="Lato"/>
                <a:ea typeface="Lato"/>
                <a:cs typeface="Lato"/>
                <a:sym typeface="Lato"/>
              </a:rPr>
              <a:t>hubs</a:t>
            </a:r>
            <a:r>
              <a:rPr lang="it" sz="3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of competence in Europe, where science, education and innovation meet to advance new collaborative models and provide </a:t>
            </a:r>
            <a:r>
              <a:rPr lang="it" sz="3000">
                <a:solidFill>
                  <a:schemeClr val="lt1"/>
                </a:solidFill>
                <a:highlight>
                  <a:schemeClr val="accent3"/>
                </a:highlight>
                <a:latin typeface="Lato"/>
                <a:ea typeface="Lato"/>
                <a:cs typeface="Lato"/>
                <a:sym typeface="Lato"/>
              </a:rPr>
              <a:t>solution-oriented advances</a:t>
            </a:r>
            <a:r>
              <a:rPr lang="it" sz="3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based on Open Science principles.</a:t>
            </a:r>
            <a:r>
              <a:rPr b="1" lang="it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259525" y="4683425"/>
            <a:ext cx="67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See </a:t>
            </a:r>
            <a:r>
              <a:rPr lang="it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ESFRI White Paper 2020</a:t>
            </a:r>
            <a:r>
              <a:rPr lang="it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cfr </a:t>
            </a:r>
            <a:r>
              <a:rPr lang="it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Mission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729450" y="1551050"/>
            <a:ext cx="80121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</a:t>
            </a:r>
            <a:r>
              <a:rPr lang="it"/>
              <a:t>European Open Science Cl</a:t>
            </a:r>
            <a:r>
              <a:rPr lang="it"/>
              <a:t>oud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What the EOSC is</a:t>
            </a:r>
            <a:endParaRPr/>
          </a:p>
        </p:txBody>
      </p:sp>
      <p:sp>
        <p:nvSpPr>
          <p:cNvPr id="234" name="Google Shape;234;p3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Intended for</a:t>
            </a:r>
            <a:r>
              <a:rPr lang="it"/>
              <a:t> European researchers, innovators, companies and citizens</a:t>
            </a:r>
            <a:endParaRPr/>
          </a:p>
        </p:txBody>
      </p:sp>
      <p:sp>
        <p:nvSpPr>
          <p:cNvPr id="235" name="Google Shape;235;p37"/>
          <p:cNvSpPr txBox="1"/>
          <p:nvPr>
            <p:ph idx="2" type="body"/>
          </p:nvPr>
        </p:nvSpPr>
        <p:spPr>
          <a:xfrm>
            <a:off x="5174225" y="814000"/>
            <a:ext cx="3374400" cy="35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404040"/>
                </a:solidFill>
                <a:highlight>
                  <a:srgbClr val="FFFFFF"/>
                </a:highlight>
              </a:rPr>
              <a:t>A federated and open multi-disciplinary environment where they can publish, find and re-use data, tools and services for research, innovation and educational purposes.</a:t>
            </a:r>
            <a:endParaRPr sz="18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Lato"/>
              <a:buChar char="●"/>
            </a:pPr>
            <a:r>
              <a:rPr lang="it" sz="1800">
                <a:solidFill>
                  <a:srgbClr val="404040"/>
                </a:solidFill>
                <a:highlight>
                  <a:srgbClr val="FFFFFF"/>
                </a:highlight>
              </a:rPr>
              <a:t>seamless access</a:t>
            </a:r>
            <a:endParaRPr sz="18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Lato"/>
              <a:buChar char="●"/>
            </a:pPr>
            <a:r>
              <a:rPr lang="it" sz="1800">
                <a:solidFill>
                  <a:srgbClr val="404040"/>
                </a:solidFill>
                <a:highlight>
                  <a:srgbClr val="FFFFFF"/>
                </a:highlight>
              </a:rPr>
              <a:t>FAIR management</a:t>
            </a:r>
            <a:endParaRPr sz="18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Lato"/>
              <a:buChar char="●"/>
            </a:pPr>
            <a:r>
              <a:rPr lang="it" sz="1800">
                <a:solidFill>
                  <a:srgbClr val="404040"/>
                </a:solidFill>
                <a:highlight>
                  <a:srgbClr val="FFFFFF"/>
                </a:highlight>
              </a:rPr>
              <a:t>reliable reuse of research data and all other digital objects produced along the research life cycle (e.g. methods, software and publications)</a:t>
            </a:r>
            <a:endParaRPr sz="18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8"/>
          <p:cNvPicPr preferRelativeResize="0"/>
          <p:nvPr/>
        </p:nvPicPr>
        <p:blipFill rotWithShape="1">
          <a:blip r:embed="rId3">
            <a:alphaModFix/>
          </a:blip>
          <a:srcRect b="8062" l="0" r="0" t="0"/>
          <a:stretch/>
        </p:blipFill>
        <p:spPr>
          <a:xfrm>
            <a:off x="1066800" y="304800"/>
            <a:ext cx="7204751" cy="44484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 txBox="1"/>
          <p:nvPr/>
        </p:nvSpPr>
        <p:spPr>
          <a:xfrm>
            <a:off x="212350" y="4719775"/>
            <a:ext cx="881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https://ec.europa.eu/info/publications/european-open-science-cloud-eosc-strategic-implementation-plan_en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Research Infrastructures and EOSC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main aim</a:t>
            </a:r>
            <a:endParaRPr/>
          </a:p>
        </p:txBody>
      </p:sp>
      <p:sp>
        <p:nvSpPr>
          <p:cNvPr id="247" name="Google Shape;247;p39"/>
          <p:cNvSpPr txBox="1"/>
          <p:nvPr>
            <p:ph idx="1" type="subTitle"/>
          </p:nvPr>
        </p:nvSpPr>
        <p:spPr>
          <a:xfrm>
            <a:off x="625250" y="2485875"/>
            <a:ext cx="37395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To develop a ‘Web of FAIR Data and services' for science in Europe upon which a wide range of value-added services can be built.</a:t>
            </a:r>
            <a:endParaRPr sz="2400"/>
          </a:p>
        </p:txBody>
      </p:sp>
      <p:pic>
        <p:nvPicPr>
          <p:cNvPr id="248" name="Google Shape;2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278764" y="293263"/>
            <a:ext cx="5150623" cy="4577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9"/>
          <p:cNvSpPr txBox="1"/>
          <p:nvPr/>
        </p:nvSpPr>
        <p:spPr>
          <a:xfrm>
            <a:off x="4801375" y="4801375"/>
            <a:ext cx="6795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111111"/>
                </a:solidFill>
                <a:highlight>
                  <a:schemeClr val="lt2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Photo by </a:t>
            </a:r>
            <a:r>
              <a:rPr lang="it" sz="700" u="sng">
                <a:solidFill>
                  <a:srgbClr val="767676"/>
                </a:solidFill>
                <a:highlight>
                  <a:schemeClr val="lt2"/>
                </a:highlight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Alina Grubnyak</a:t>
            </a:r>
            <a:r>
              <a:rPr lang="it" sz="700">
                <a:solidFill>
                  <a:srgbClr val="111111"/>
                </a:solidFill>
                <a:highlight>
                  <a:schemeClr val="lt2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lang="it" sz="700" u="sng">
                <a:solidFill>
                  <a:srgbClr val="767676"/>
                </a:solidFill>
                <a:highlight>
                  <a:schemeClr val="lt2"/>
                </a:highlight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700"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EU Council recognizes the EOSC as</a:t>
            </a:r>
            <a:endParaRPr/>
          </a:p>
        </p:txBody>
      </p:sp>
      <p:sp>
        <p:nvSpPr>
          <p:cNvPr id="255" name="Google Shape;255;p40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400"/>
              <a:t>The </a:t>
            </a:r>
            <a:r>
              <a:rPr lang="it" sz="2400">
                <a:solidFill>
                  <a:schemeClr val="lt1"/>
                </a:solidFill>
                <a:highlight>
                  <a:schemeClr val="accent3"/>
                </a:highlight>
              </a:rPr>
              <a:t>pilot action</a:t>
            </a:r>
            <a:r>
              <a:rPr lang="it" sz="2400"/>
              <a:t> to deepen the new European Research Area (ERA)</a:t>
            </a:r>
            <a:endParaRPr sz="2400"/>
          </a:p>
        </p:txBody>
      </p:sp>
      <p:sp>
        <p:nvSpPr>
          <p:cNvPr id="256" name="Google Shape;256;p40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400"/>
              <a:t>The science, research and innovation </a:t>
            </a:r>
            <a:r>
              <a:rPr lang="it" sz="2400">
                <a:solidFill>
                  <a:schemeClr val="lt1"/>
                </a:solidFill>
                <a:highlight>
                  <a:schemeClr val="accent3"/>
                </a:highlight>
              </a:rPr>
              <a:t>data space</a:t>
            </a:r>
            <a:r>
              <a:rPr lang="it" sz="2400"/>
              <a:t> which will be fully articulated with the other sectoral data spaces defined in the European strategy for data.</a:t>
            </a:r>
            <a:endParaRPr/>
          </a:p>
        </p:txBody>
      </p:sp>
      <p:sp>
        <p:nvSpPr>
          <p:cNvPr id="257" name="Google Shape;257;p40"/>
          <p:cNvSpPr txBox="1"/>
          <p:nvPr/>
        </p:nvSpPr>
        <p:spPr>
          <a:xfrm>
            <a:off x="495475" y="4317700"/>
            <a:ext cx="6795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https://eosc.eu/about-eosc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Fully deployment of the EOSC</a:t>
            </a:r>
            <a:endParaRPr/>
          </a:p>
        </p:txBody>
      </p:sp>
      <p:sp>
        <p:nvSpPr>
          <p:cNvPr id="263" name="Google Shape;263;p4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latin typeface="Arial"/>
                <a:ea typeface="Arial"/>
                <a:cs typeface="Arial"/>
                <a:sym typeface="Arial"/>
              </a:rPr>
              <a:t>will lead to higher research </a:t>
            </a:r>
            <a:r>
              <a:rPr lang="it" sz="1400">
                <a:solidFill>
                  <a:schemeClr val="lt1"/>
                </a:solidFill>
                <a:highlight>
                  <a:schemeClr val="accent3"/>
                </a:highlight>
                <a:latin typeface="Arial"/>
                <a:ea typeface="Arial"/>
                <a:cs typeface="Arial"/>
                <a:sym typeface="Arial"/>
              </a:rPr>
              <a:t>productivity</a:t>
            </a:r>
            <a:r>
              <a:rPr lang="it" sz="1400">
                <a:latin typeface="Arial"/>
                <a:ea typeface="Arial"/>
                <a:cs typeface="Arial"/>
                <a:sym typeface="Arial"/>
              </a:rPr>
              <a:t>, new insights and </a:t>
            </a:r>
            <a:r>
              <a:rPr lang="it" sz="1400">
                <a:solidFill>
                  <a:schemeClr val="lt1"/>
                </a:solidFill>
                <a:highlight>
                  <a:schemeClr val="accent3"/>
                </a:highlight>
                <a:latin typeface="Arial"/>
                <a:ea typeface="Arial"/>
                <a:cs typeface="Arial"/>
                <a:sym typeface="Arial"/>
              </a:rPr>
              <a:t>innovations</a:t>
            </a:r>
            <a:r>
              <a:rPr lang="it" sz="1400">
                <a:latin typeface="Arial"/>
                <a:ea typeface="Arial"/>
                <a:cs typeface="Arial"/>
                <a:sym typeface="Arial"/>
              </a:rPr>
              <a:t>, as well as improved </a:t>
            </a:r>
            <a:r>
              <a:rPr lang="it" sz="1400">
                <a:solidFill>
                  <a:schemeClr val="lt1"/>
                </a:solidFill>
                <a:highlight>
                  <a:schemeClr val="accent3"/>
                </a:highlight>
                <a:latin typeface="Arial"/>
                <a:ea typeface="Arial"/>
                <a:cs typeface="Arial"/>
                <a:sym typeface="Arial"/>
              </a:rPr>
              <a:t>reproducibility</a:t>
            </a:r>
            <a:r>
              <a:rPr lang="it" sz="1400">
                <a:latin typeface="Arial"/>
                <a:ea typeface="Arial"/>
                <a:cs typeface="Arial"/>
                <a:sym typeface="Arial"/>
              </a:rPr>
              <a:t> and trust in science.</a:t>
            </a:r>
            <a:endParaRPr sz="1400"/>
          </a:p>
        </p:txBody>
      </p:sp>
      <p:pic>
        <p:nvPicPr>
          <p:cNvPr id="264" name="Google Shape;264;p41"/>
          <p:cNvPicPr preferRelativeResize="0"/>
          <p:nvPr/>
        </p:nvPicPr>
        <p:blipFill rotWithShape="1">
          <a:blip r:embed="rId3">
            <a:alphaModFix/>
          </a:blip>
          <a:srcRect b="0" l="18285" r="17579" t="0"/>
          <a:stretch/>
        </p:blipFill>
        <p:spPr>
          <a:xfrm>
            <a:off x="4572000" y="0"/>
            <a:ext cx="45875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Implementing the EOSC</a:t>
            </a:r>
            <a:endParaRPr/>
          </a:p>
        </p:txBody>
      </p:sp>
      <p:sp>
        <p:nvSpPr>
          <p:cNvPr id="270" name="Google Shape;270;p42"/>
          <p:cNvSpPr txBox="1"/>
          <p:nvPr/>
        </p:nvSpPr>
        <p:spPr>
          <a:xfrm>
            <a:off x="755000" y="2005500"/>
            <a:ext cx="76884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it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Ongoing integration process since 2015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it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 the initial phase of implementation (2018-2020), the European Commission invested around €250 million to prototype components of the EOSC through calls for projects under Horizon 2020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it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co-investment (with in kind and financial contributions) by the EU and non-EU partners of at least €1 billion is foreseen for the next 7 years.</a:t>
            </a:r>
            <a:endParaRPr sz="180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EOSC governance partnership</a:t>
            </a:r>
            <a:endParaRPr/>
          </a:p>
        </p:txBody>
      </p:sp>
      <p:sp>
        <p:nvSpPr>
          <p:cNvPr id="276" name="Google Shape;276;p43"/>
          <p:cNvSpPr txBox="1"/>
          <p:nvPr/>
        </p:nvSpPr>
        <p:spPr>
          <a:xfrm>
            <a:off x="825800" y="1911125"/>
            <a:ext cx="6795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Tripartite governance partnership: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it" sz="1800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EU represented by the European Commission,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it" sz="1800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participating countries represented in the </a:t>
            </a:r>
            <a:r>
              <a:rPr lang="it" sz="1800" u="sng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EOSC Steering Board</a:t>
            </a:r>
            <a:r>
              <a:rPr lang="it" sz="1800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</a:pPr>
            <a:r>
              <a:rPr lang="it" sz="1800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research community represented by the </a:t>
            </a:r>
            <a:r>
              <a:rPr lang="it" sz="1800" u="sng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EOSC Association</a:t>
            </a:r>
            <a:endParaRPr sz="180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/>
          <p:nvPr>
            <p:ph type="title"/>
          </p:nvPr>
        </p:nvSpPr>
        <p:spPr>
          <a:xfrm>
            <a:off x="729450" y="556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EOSC Association</a:t>
            </a:r>
            <a:endParaRPr/>
          </a:p>
        </p:txBody>
      </p:sp>
      <p:sp>
        <p:nvSpPr>
          <p:cNvPr id="282" name="Google Shape;282;p44"/>
          <p:cNvSpPr txBox="1"/>
          <p:nvPr/>
        </p:nvSpPr>
        <p:spPr>
          <a:xfrm>
            <a:off x="200550" y="1542875"/>
            <a:ext cx="8481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Char char="●"/>
            </a:pPr>
            <a:r>
              <a:rPr lang="it" sz="1600">
                <a:solidFill>
                  <a:srgbClr val="404040"/>
                </a:solidFill>
                <a:highlight>
                  <a:srgbClr val="FFFFFF"/>
                </a:highlight>
              </a:rPr>
              <a:t>Setup in July 2020 as an AISBL (</a:t>
            </a:r>
            <a:r>
              <a:rPr i="1" lang="it" sz="1600">
                <a:solidFill>
                  <a:srgbClr val="404040"/>
                </a:solidFill>
                <a:highlight>
                  <a:srgbClr val="FFFFFF"/>
                </a:highlight>
              </a:rPr>
              <a:t>association internationale sans but lucratif</a:t>
            </a:r>
            <a:r>
              <a:rPr lang="it" sz="1600">
                <a:solidFill>
                  <a:srgbClr val="404040"/>
                </a:solidFill>
                <a:highlight>
                  <a:srgbClr val="FFFFFF"/>
                </a:highlight>
              </a:rPr>
              <a:t>) under Belgian law. </a:t>
            </a:r>
            <a:r>
              <a:rPr lang="it" sz="16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ICDI</a:t>
            </a:r>
            <a:r>
              <a:rPr lang="it" sz="1600">
                <a:solidFill>
                  <a:srgbClr val="404040"/>
                </a:solidFill>
                <a:highlight>
                  <a:srgbClr val="FFFFFF"/>
                </a:highlight>
              </a:rPr>
              <a:t> was one of the four founding members. </a:t>
            </a:r>
            <a:endParaRPr sz="16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Char char="●"/>
            </a:pPr>
            <a:r>
              <a:rPr lang="it" sz="1600">
                <a:solidFill>
                  <a:srgbClr val="404040"/>
                </a:solidFill>
                <a:highlight>
                  <a:srgbClr val="FFFFFF"/>
                </a:highlight>
              </a:rPr>
              <a:t>The aim is  to provide a single voice for advocacy and representation for the broader EOSC stakeholder community. </a:t>
            </a:r>
            <a:endParaRPr sz="16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Char char="●"/>
            </a:pPr>
            <a:r>
              <a:rPr lang="it" sz="1600">
                <a:solidFill>
                  <a:srgbClr val="404040"/>
                </a:solidFill>
                <a:highlight>
                  <a:srgbClr val="FFFFFF"/>
                </a:highlight>
              </a:rPr>
              <a:t>Already 150 members and 50 observers, essentially from public organisations having a research mandate in Europe. The aim is to extend the membership. </a:t>
            </a:r>
            <a:endParaRPr sz="16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Char char="●"/>
            </a:pPr>
            <a:r>
              <a:rPr lang="it" sz="1600">
                <a:solidFill>
                  <a:srgbClr val="404040"/>
                </a:solidFill>
                <a:highlight>
                  <a:srgbClr val="FFFFFF"/>
                </a:highlight>
              </a:rPr>
              <a:t>Italy participates with 23 research organizations:</a:t>
            </a:r>
            <a:endParaRPr sz="16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https://www.eosc.eu/general-assembly?field_country_value=Italy&amp;field_status_value=All&amp;field_type_of_organisation_value=All&amp;page=0</a:t>
            </a:r>
            <a:r>
              <a:rPr lang="it" sz="1600">
                <a:solidFill>
                  <a:srgbClr val="404040"/>
                </a:solidFill>
                <a:highlight>
                  <a:srgbClr val="FFFFFF"/>
                </a:highlight>
              </a:rPr>
              <a:t>   </a:t>
            </a:r>
            <a:endParaRPr sz="160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Advisory Groups and Task Forces</a:t>
            </a:r>
            <a:endParaRPr/>
          </a:p>
        </p:txBody>
      </p:sp>
      <p:sp>
        <p:nvSpPr>
          <p:cNvPr id="288" name="Google Shape;288;p45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 opportunity to make the difference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https://www.eosc.eu/advisory-groups</a:t>
            </a:r>
            <a:r>
              <a:rPr lang="it"/>
              <a:t> </a:t>
            </a:r>
            <a:endParaRPr/>
          </a:p>
        </p:txBody>
      </p:sp>
      <p:pic>
        <p:nvPicPr>
          <p:cNvPr id="289" name="Google Shape;289;p45"/>
          <p:cNvPicPr preferRelativeResize="0"/>
          <p:nvPr/>
        </p:nvPicPr>
        <p:blipFill rotWithShape="1">
          <a:blip r:embed="rId4">
            <a:alphaModFix/>
          </a:blip>
          <a:srcRect b="31280" l="18518" r="17089" t="0"/>
          <a:stretch/>
        </p:blipFill>
        <p:spPr>
          <a:xfrm>
            <a:off x="3840388" y="503375"/>
            <a:ext cx="5303611" cy="464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6"/>
          <p:cNvSpPr txBox="1"/>
          <p:nvPr/>
        </p:nvSpPr>
        <p:spPr>
          <a:xfrm>
            <a:off x="637050" y="519075"/>
            <a:ext cx="67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4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Links</a:t>
            </a:r>
            <a:endParaRPr/>
          </a:p>
        </p:txBody>
      </p:sp>
      <p:sp>
        <p:nvSpPr>
          <p:cNvPr id="296" name="Google Shape;296;p46"/>
          <p:cNvSpPr txBox="1"/>
          <p:nvPr/>
        </p:nvSpPr>
        <p:spPr>
          <a:xfrm>
            <a:off x="908375" y="2241425"/>
            <a:ext cx="6795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70000"/>
              </a:lnSpc>
              <a:spcBef>
                <a:spcPts val="13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https://ec.europa.eu/research/openscience/index.cfm?pg=open-science-cloud</a:t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www.eoscsecretariat.eu</a:t>
            </a: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https://www.eosc-portal.eu/</a:t>
            </a: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www.eosc.eu</a:t>
            </a: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" sz="3300">
                <a:solidFill>
                  <a:srgbClr val="31313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Interact with mentimeter</a:t>
            </a:r>
            <a:endParaRPr b="0" sz="3300">
              <a:solidFill>
                <a:srgbClr val="31313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7"/>
          <p:cNvSpPr txBox="1"/>
          <p:nvPr>
            <p:ph idx="1" type="subTitle"/>
          </p:nvPr>
        </p:nvSpPr>
        <p:spPr>
          <a:xfrm>
            <a:off x="729627" y="24193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it" sz="2000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Please go to </a:t>
            </a:r>
            <a:r>
              <a:rPr b="1" lang="it" sz="20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www.menti.com</a:t>
            </a:r>
            <a:r>
              <a:rPr lang="it" sz="2000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 and insert code: </a:t>
            </a:r>
            <a:r>
              <a:rPr lang="it" sz="2000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2641 3958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it" sz="2000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use your mobile/tablet to scan the QR code</a:t>
            </a:r>
            <a:endParaRPr sz="2000"/>
          </a:p>
        </p:txBody>
      </p:sp>
      <p:pic>
        <p:nvPicPr>
          <p:cNvPr id="304" name="Google Shape;30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0975" y="3080575"/>
            <a:ext cx="1851549" cy="185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R&amp;I, t</a:t>
            </a:r>
            <a:r>
              <a:rPr lang="it"/>
              <a:t>wo main pillars in the Eu strategy: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729450" y="2010300"/>
            <a:ext cx="3337800" cy="16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/>
              <a:t>Research Infrastructures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800"/>
              <a:t>ESFRI - the European Strategy Forum on Research Infrastructures</a:t>
            </a:r>
            <a:endParaRPr sz="1800"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4987300" y="2010300"/>
            <a:ext cx="3337800" cy="16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/>
              <a:t>Open Science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800"/>
              <a:t>Broad commitment on Open Science in the Horizon Europe funding program</a:t>
            </a:r>
            <a:endParaRPr b="1" sz="1800"/>
          </a:p>
        </p:txBody>
      </p:sp>
      <p:sp>
        <p:nvSpPr>
          <p:cNvPr id="137" name="Google Shape;137;p22"/>
          <p:cNvSpPr txBox="1"/>
          <p:nvPr>
            <p:ph type="title"/>
          </p:nvPr>
        </p:nvSpPr>
        <p:spPr>
          <a:xfrm>
            <a:off x="577050" y="3909450"/>
            <a:ext cx="8039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both converging to the </a:t>
            </a:r>
            <a:r>
              <a:rPr lang="it">
                <a:solidFill>
                  <a:schemeClr val="lt1"/>
                </a:solidFill>
                <a:highlight>
                  <a:schemeClr val="accent3"/>
                </a:highlight>
              </a:rPr>
              <a:t>European Open Science Cloud</a:t>
            </a:r>
            <a:endParaRPr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8074" cy="518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229475" y="3379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chemeClr val="lt1"/>
                </a:solidFill>
                <a:highlight>
                  <a:schemeClr val="accent3"/>
                </a:highlight>
              </a:rPr>
              <a:t>What Research Infrastructures are</a:t>
            </a:r>
            <a:endParaRPr b="1" sz="3000"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Research Infrastructures</a:t>
            </a:r>
            <a:endParaRPr/>
          </a:p>
        </p:txBody>
      </p:sp>
      <p:sp>
        <p:nvSpPr>
          <p:cNvPr id="149" name="Google Shape;149;p24"/>
          <p:cNvSpPr txBox="1"/>
          <p:nvPr>
            <p:ph idx="1" type="subTitle"/>
          </p:nvPr>
        </p:nvSpPr>
        <p:spPr>
          <a:xfrm>
            <a:off x="724950" y="3161525"/>
            <a:ext cx="3300900" cy="9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it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acilities that provide </a:t>
            </a:r>
            <a:r>
              <a:rPr lang="it" sz="140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it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" sz="1400">
                <a:solidFill>
                  <a:schemeClr val="lt1"/>
                </a:solidFill>
                <a:highlight>
                  <a:schemeClr val="accent3"/>
                </a:highlight>
                <a:latin typeface="Arial"/>
                <a:ea typeface="Arial"/>
                <a:cs typeface="Arial"/>
                <a:sym typeface="Arial"/>
              </a:rPr>
              <a:t>services</a:t>
            </a:r>
            <a:r>
              <a:rPr lang="it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for research communities to conduct research and foster innovation.</a:t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b="0" l="20272" r="5306" t="0"/>
          <a:stretch/>
        </p:blipFill>
        <p:spPr>
          <a:xfrm rot="-5400000">
            <a:off x="4256013" y="233238"/>
            <a:ext cx="5167099" cy="46534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4624425" y="4789600"/>
            <a:ext cx="6795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chemeClr val="accent1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Photo by </a:t>
            </a:r>
            <a:r>
              <a:rPr lang="it" sz="700" u="sng">
                <a:solidFill>
                  <a:schemeClr val="accent1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Erik van Dijk</a:t>
            </a:r>
            <a:r>
              <a:rPr lang="it" sz="700">
                <a:solidFill>
                  <a:schemeClr val="accent1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on </a:t>
            </a:r>
            <a:r>
              <a:rPr lang="it" sz="700" u="sng">
                <a:solidFill>
                  <a:schemeClr val="accent1"/>
                </a:solidFill>
                <a:highlight>
                  <a:srgbClr val="F5F5F5"/>
                </a:highlight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729450" y="15510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Research Infrastructure make Science happen!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>
            <a:off x="-150" y="4773325"/>
            <a:ext cx="9144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chemeClr val="accen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https://publications.europa.eu/en/publication-detail/-/publication/6702e82f-e4c3-11e9-9c4e-01aa75ed71a1/language-en/format-PDF/source-106123556</a:t>
            </a:r>
            <a:endParaRPr sz="700">
              <a:solidFill>
                <a:schemeClr val="accent1"/>
              </a:solidFill>
              <a:highlight>
                <a:schemeClr val="lt2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For research and beyond!</a:t>
            </a: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b="12652" l="0" r="2978" t="-4404"/>
          <a:stretch/>
        </p:blipFill>
        <p:spPr>
          <a:xfrm>
            <a:off x="4572000" y="-259175"/>
            <a:ext cx="4571999" cy="54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>
            <p:ph idx="1" type="subTitle"/>
          </p:nvPr>
        </p:nvSpPr>
        <p:spPr>
          <a:xfrm>
            <a:off x="724950" y="3161525"/>
            <a:ext cx="33009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can be used for example for</a:t>
            </a:r>
            <a:r>
              <a:rPr lang="it"/>
              <a:t> education or public services.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They may be single-sited, distributed, or virtual.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729450" y="404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Research Infrastructures include:</a:t>
            </a:r>
            <a:endParaRPr/>
          </a:p>
        </p:txBody>
      </p:sp>
      <p:sp>
        <p:nvSpPr>
          <p:cNvPr id="175" name="Google Shape;175;p28"/>
          <p:cNvSpPr txBox="1"/>
          <p:nvPr/>
        </p:nvSpPr>
        <p:spPr>
          <a:xfrm>
            <a:off x="729450" y="1160900"/>
            <a:ext cx="80712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Lato"/>
              <a:buChar char="●"/>
            </a:pPr>
            <a:r>
              <a:rPr lang="it" sz="2400">
                <a:solidFill>
                  <a:srgbClr val="40404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major scientific </a:t>
            </a:r>
            <a:r>
              <a:rPr lang="it" sz="2400">
                <a:solidFill>
                  <a:schemeClr val="lt1"/>
                </a:solidFill>
                <a:highlight>
                  <a:schemeClr val="accent3"/>
                </a:highlight>
                <a:latin typeface="Lato"/>
                <a:ea typeface="Lato"/>
                <a:cs typeface="Lato"/>
                <a:sym typeface="Lato"/>
              </a:rPr>
              <a:t>equipment</a:t>
            </a:r>
            <a:r>
              <a:rPr lang="it" sz="2400">
                <a:solidFill>
                  <a:srgbClr val="40404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or sets of instruments</a:t>
            </a:r>
            <a:endParaRPr sz="2400">
              <a:solidFill>
                <a:srgbClr val="404040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Lato"/>
              <a:buChar char="●"/>
            </a:pPr>
            <a:r>
              <a:rPr lang="it" sz="2400">
                <a:solidFill>
                  <a:srgbClr val="40404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collections, archives or scientific </a:t>
            </a:r>
            <a:r>
              <a:rPr lang="it" sz="2400">
                <a:solidFill>
                  <a:schemeClr val="lt1"/>
                </a:solidFill>
                <a:highlight>
                  <a:schemeClr val="accent3"/>
                </a:highlight>
                <a:latin typeface="Lato"/>
                <a:ea typeface="Lato"/>
                <a:cs typeface="Lato"/>
                <a:sym typeface="Lato"/>
              </a:rPr>
              <a:t>data</a:t>
            </a:r>
            <a:endParaRPr sz="2400">
              <a:solidFill>
                <a:schemeClr val="lt1"/>
              </a:solidFill>
              <a:highlight>
                <a:schemeClr val="accent3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Lato"/>
              <a:buChar char="●"/>
            </a:pPr>
            <a:r>
              <a:rPr lang="it" sz="2400">
                <a:solidFill>
                  <a:schemeClr val="lt1"/>
                </a:solidFill>
                <a:highlight>
                  <a:schemeClr val="accent3"/>
                </a:highlight>
                <a:latin typeface="Lato"/>
                <a:ea typeface="Lato"/>
                <a:cs typeface="Lato"/>
                <a:sym typeface="Lato"/>
              </a:rPr>
              <a:t>computing</a:t>
            </a:r>
            <a:r>
              <a:rPr lang="it" sz="2400">
                <a:solidFill>
                  <a:srgbClr val="40404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systems and communication networks</a:t>
            </a:r>
            <a:endParaRPr sz="2400">
              <a:solidFill>
                <a:srgbClr val="404040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Lato"/>
              <a:buChar char="●"/>
            </a:pPr>
            <a:r>
              <a:rPr lang="it" sz="2400">
                <a:solidFill>
                  <a:srgbClr val="40404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any other research and innovation infrastructure of a unique nature which is </a:t>
            </a:r>
            <a:r>
              <a:rPr lang="it" sz="2400">
                <a:solidFill>
                  <a:schemeClr val="lt1"/>
                </a:solidFill>
                <a:highlight>
                  <a:schemeClr val="accent3"/>
                </a:highlight>
                <a:latin typeface="Lato"/>
                <a:ea typeface="Lato"/>
                <a:cs typeface="Lato"/>
                <a:sym typeface="Lato"/>
              </a:rPr>
              <a:t>open to external users</a:t>
            </a:r>
            <a:endParaRPr sz="2400">
              <a:solidFill>
                <a:schemeClr val="lt1"/>
              </a:solidFill>
              <a:highlight>
                <a:schemeClr val="accent3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Lato"/>
              <a:buChar char="●"/>
            </a:pPr>
            <a:r>
              <a:rPr lang="it" sz="2400">
                <a:solidFill>
                  <a:srgbClr val="40404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any other tools that are essential to achieve excellence in research and </a:t>
            </a:r>
            <a:r>
              <a:rPr lang="it" sz="2400">
                <a:solidFill>
                  <a:schemeClr val="lt1"/>
                </a:solidFill>
                <a:highlight>
                  <a:schemeClr val="accent3"/>
                </a:highlight>
                <a:latin typeface="Lato"/>
                <a:ea typeface="Lato"/>
                <a:cs typeface="Lato"/>
                <a:sym typeface="Lato"/>
              </a:rPr>
              <a:t>innovation</a:t>
            </a:r>
            <a:r>
              <a:rPr lang="it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