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Raleway" panose="020B0604020202020204" charset="0"/>
      <p:regular r:id="rId36"/>
      <p:bold r:id="rId37"/>
      <p:italic r:id="rId38"/>
      <p:boldItalic r:id="rId39"/>
    </p:embeddedFont>
    <p:embeddedFont>
      <p:font typeface="Verdana" panose="020B0604030504040204" pitchFamily="34" charset="0"/>
      <p:regular r:id="rId40"/>
      <p:bold r:id="rId41"/>
      <p:italic r:id="rId42"/>
      <p:boldItalic r:id="rId43"/>
    </p:embeddedFont>
    <p:embeddedFont>
      <p:font typeface="Oswald" panose="020B0604020202020204" charset="0"/>
      <p:regular r:id="rId44"/>
      <p:bold r:id="rId45"/>
    </p:embeddedFont>
    <p:embeddedFont>
      <p:font typeface="Lato" panose="020F0502020204030203" pitchFamily="34" charset="0"/>
      <p:regular r:id="rId46"/>
      <p:bold r:id="rId47"/>
      <p:italic r:id="rId48"/>
      <p:boldItalic r:id="rId49"/>
    </p:embeddedFont>
    <p:embeddedFont>
      <p:font typeface="Georgia" panose="02040502050405020303" pitchFamily="18" charset="0"/>
      <p:regular r:id="rId50"/>
      <p:bold r:id="rId51"/>
      <p:italic r:id="rId52"/>
      <p:boldItalic r:id="rId53"/>
    </p:embeddedFont>
    <p:embeddedFont>
      <p:font typeface="Poppins SemiBold" panose="020B0604020202020204" charset="0"/>
      <p:regular r:id="rId54"/>
      <p:bold r:id="rId55"/>
      <p:italic r:id="rId56"/>
      <p:boldItalic r:id="rId57"/>
    </p:embeddedFont>
    <p:embeddedFont>
      <p:font typeface="Poppins" panose="020B0604020202020204" charset="0"/>
      <p:regular r:id="rId58"/>
      <p:bold r:id="rId59"/>
      <p:italic r:id="rId60"/>
      <p:boldItalic r:id="rId61"/>
    </p:embeddedFont>
    <p:embeddedFont>
      <p:font typeface="Playfair Display" panose="020B0604020202020204" charset="0"/>
      <p:regular r:id="rId62"/>
      <p:bold r:id="rId63"/>
      <p:italic r:id="rId64"/>
      <p:boldItalic r:id="rId65"/>
    </p:embeddedFont>
    <p:embeddedFont>
      <p:font typeface="Roboto" panose="020B0604020202020204" charset="0"/>
      <p:regular r:id="rId66"/>
      <p:bold r:id="rId67"/>
      <p:italic r:id="rId68"/>
      <p:boldItalic r:id="rId69"/>
    </p:embeddedFont>
    <p:embeddedFont>
      <p:font typeface="Calibri" panose="020F05020202040302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63" Type="http://schemas.openxmlformats.org/officeDocument/2006/relationships/font" Target="fonts/font28.fntdata"/><Relationship Id="rId68" Type="http://schemas.openxmlformats.org/officeDocument/2006/relationships/font" Target="fonts/font33.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3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61" Type="http://schemas.openxmlformats.org/officeDocument/2006/relationships/font" Target="fonts/font2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3" Type="http://schemas.openxmlformats.org/officeDocument/2006/relationships/font" Target="fonts/font3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c6f80d1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c6f80d1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f85bedc132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f85bedc132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85bedc132_0_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f85bedc132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f85bedc132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f85bedc132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f85bedc132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f85bedc132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f85bedc132_0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f85bedc132_0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f85bedc132_0_1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f85bedc132_0_1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f85bedc132_0_8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f85bedc132_0_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f85bedc132_0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f85bedc132_0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f85bedc132_0_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f85bedc132_0_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f85bedc132_0_1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f85bedc132_0_1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f85bedc13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f85bedc13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a:t>Nessun onere per gli autori</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f85bedc132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f85bedc132_0_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f85bedc132_0_1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f85bedc132_0_1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f85bedc132_0_1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f85bedc132_0_1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85bedc132_0_1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85bedc132_0_1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f85bedc132_0_1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f85bedc132_0_1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f85bedc132_0_1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f85bedc132_0_1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f85bedc132_0_1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f85bedc132_0_1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f85bedc132_0_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f85bedc132_0_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f85bedc132_0_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f85bedc132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f85bedc132_0_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f85bedc132_0_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f85bedc13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f85bedc13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f85bedc132_0_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f85bedc132_0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f85bedc132_0_9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f85bedc132_0_9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f85bedc132_0_9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f85bedc132_0_9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f85bedc132_0_1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f85bedc132_0_1323:notes"/>
          <p:cNvSpPr txBox="1">
            <a:spLocks noGrp="1"/>
          </p:cNvSpPr>
          <p:nvPr>
            <p:ph type="body" idx="1"/>
          </p:nvPr>
        </p:nvSpPr>
        <p:spPr>
          <a:xfrm>
            <a:off x="685963" y="4342743"/>
            <a:ext cx="5486100" cy="4115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gf85bedc132_0_1323:notes"/>
          <p:cNvSpPr txBox="1">
            <a:spLocks noGrp="1"/>
          </p:cNvSpPr>
          <p:nvPr>
            <p:ph type="sldNum" idx="12"/>
          </p:nvPr>
        </p:nvSpPr>
        <p:spPr>
          <a:xfrm>
            <a:off x="3883916" y="8685486"/>
            <a:ext cx="2972400" cy="4569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t"/>
              <a:t>33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f85bedc132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f85bedc13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f85bedc132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f85bedc132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f85bedc132_0_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f85bedc132_0_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f85bedc132_0_7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f85bedc132_0_7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f85bedc132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f85bedc132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f85bedc132_0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f85bedc132_0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050">
                <a:solidFill>
                  <a:srgbClr val="202122"/>
                </a:solidFill>
                <a:highlight>
                  <a:srgbClr val="FFFFFF"/>
                </a:highlight>
              </a:rPr>
              <a:t>Le APC sono pagate centralmente da SCOAP</a:t>
            </a:r>
            <a:r>
              <a:rPr lang="it" baseline="30000">
                <a:solidFill>
                  <a:srgbClr val="202122"/>
                </a:solidFill>
                <a:highlight>
                  <a:srgbClr val="FFFFFF"/>
                </a:highlight>
              </a:rPr>
              <a:t>3</a:t>
            </a:r>
            <a:r>
              <a:rPr lang="it" sz="1050">
                <a:solidFill>
                  <a:srgbClr val="202122"/>
                </a:solidFill>
                <a:highlight>
                  <a:srgbClr val="FFFFFF"/>
                </a:highlight>
              </a:rPr>
              <a:t>, grazie a un fondo comune istituito da biblioteche, consorzi, enti di ricerca ed agenzie di finanziamento.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0"/>
              </a:spcBef>
              <a:spcAft>
                <a:spcPts val="0"/>
              </a:spcAft>
              <a:buClr>
                <a:schemeClr val="lt1"/>
              </a:buClr>
              <a:buSzPts val="1100"/>
              <a:buChar char="○"/>
              <a:defRPr>
                <a:solidFill>
                  <a:schemeClr val="lt1"/>
                </a:solidFill>
              </a:defRPr>
            </a:lvl2pPr>
            <a:lvl3pPr marL="1371600" lvl="2" indent="-298450">
              <a:spcBef>
                <a:spcPts val="0"/>
              </a:spcBef>
              <a:spcAft>
                <a:spcPts val="0"/>
              </a:spcAft>
              <a:buClr>
                <a:schemeClr val="lt1"/>
              </a:buClr>
              <a:buSzPts val="1100"/>
              <a:buChar char="■"/>
              <a:defRPr>
                <a:solidFill>
                  <a:schemeClr val="lt1"/>
                </a:solidFill>
              </a:defRPr>
            </a:lvl3pPr>
            <a:lvl4pPr marL="1828800" lvl="3" indent="-298450">
              <a:spcBef>
                <a:spcPts val="0"/>
              </a:spcBef>
              <a:spcAft>
                <a:spcPts val="0"/>
              </a:spcAft>
              <a:buClr>
                <a:schemeClr val="lt1"/>
              </a:buClr>
              <a:buSzPts val="1100"/>
              <a:buChar char="●"/>
              <a:defRPr>
                <a:solidFill>
                  <a:schemeClr val="lt1"/>
                </a:solidFill>
              </a:defRPr>
            </a:lvl4pPr>
            <a:lvl5pPr marL="2286000" lvl="4" indent="-298450">
              <a:spcBef>
                <a:spcPts val="0"/>
              </a:spcBef>
              <a:spcAft>
                <a:spcPts val="0"/>
              </a:spcAft>
              <a:buClr>
                <a:schemeClr val="lt1"/>
              </a:buClr>
              <a:buSzPts val="1100"/>
              <a:buChar char="○"/>
              <a:defRPr>
                <a:solidFill>
                  <a:schemeClr val="lt1"/>
                </a:solidFill>
              </a:defRPr>
            </a:lvl5pPr>
            <a:lvl6pPr marL="2743200" lvl="5" indent="-298450">
              <a:spcBef>
                <a:spcPts val="0"/>
              </a:spcBef>
              <a:spcAft>
                <a:spcPts val="0"/>
              </a:spcAft>
              <a:buClr>
                <a:schemeClr val="lt1"/>
              </a:buClr>
              <a:buSzPts val="1100"/>
              <a:buChar char="■"/>
              <a:defRPr>
                <a:solidFill>
                  <a:schemeClr val="lt1"/>
                </a:solidFill>
              </a:defRPr>
            </a:lvl6pPr>
            <a:lvl7pPr marL="3200400" lvl="6" indent="-298450">
              <a:spcBef>
                <a:spcPts val="0"/>
              </a:spcBef>
              <a:spcAft>
                <a:spcPts val="0"/>
              </a:spcAft>
              <a:buClr>
                <a:schemeClr val="lt1"/>
              </a:buClr>
              <a:buSzPts val="1100"/>
              <a:buChar char="●"/>
              <a:defRPr>
                <a:solidFill>
                  <a:schemeClr val="lt1"/>
                </a:solidFill>
              </a:defRPr>
            </a:lvl7pPr>
            <a:lvl8pPr marL="3657600" lvl="7" indent="-298450">
              <a:spcBef>
                <a:spcPts val="0"/>
              </a:spcBef>
              <a:spcAft>
                <a:spcPts val="0"/>
              </a:spcAft>
              <a:buClr>
                <a:schemeClr val="lt1"/>
              </a:buClr>
              <a:buSzPts val="1100"/>
              <a:buChar char="○"/>
              <a:defRPr>
                <a:solidFill>
                  <a:schemeClr val="lt1"/>
                </a:solidFill>
              </a:defRPr>
            </a:lvl8pPr>
            <a:lvl9pPr marL="4114800" lvl="8" indent="-298450">
              <a:spcBef>
                <a:spcPts val="0"/>
              </a:spcBef>
              <a:spcAft>
                <a:spcPts val="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area science park">
  <p:cSld name="6_area science park">
    <p:spTree>
      <p:nvGrpSpPr>
        <p:cNvPr id="1" name="Shape 82"/>
        <p:cNvGrpSpPr/>
        <p:nvPr/>
      </p:nvGrpSpPr>
      <p:grpSpPr>
        <a:xfrm>
          <a:off x="0" y="0"/>
          <a:ext cx="0" cy="0"/>
          <a:chOff x="0" y="0"/>
          <a:chExt cx="0" cy="0"/>
        </a:xfrm>
      </p:grpSpPr>
      <p:cxnSp>
        <p:nvCxnSpPr>
          <p:cNvPr id="83" name="Google Shape;83;p13"/>
          <p:cNvCxnSpPr>
            <a:endCxn id="84" idx="2"/>
          </p:cNvCxnSpPr>
          <p:nvPr/>
        </p:nvCxnSpPr>
        <p:spPr>
          <a:xfrm>
            <a:off x="943316" y="4843652"/>
            <a:ext cx="1972500" cy="0"/>
          </a:xfrm>
          <a:prstGeom prst="straightConnector1">
            <a:avLst/>
          </a:prstGeom>
          <a:noFill/>
          <a:ln w="9525" cap="flat" cmpd="sng">
            <a:solidFill>
              <a:srgbClr val="BFBFBF"/>
            </a:solidFill>
            <a:prstDash val="solid"/>
            <a:miter lim="800000"/>
            <a:headEnd type="none" w="sm" len="sm"/>
            <a:tailEnd type="none" w="sm" len="sm"/>
          </a:ln>
        </p:spPr>
      </p:cxnSp>
      <p:sp>
        <p:nvSpPr>
          <p:cNvPr id="84" name="Google Shape;84;p13"/>
          <p:cNvSpPr/>
          <p:nvPr/>
        </p:nvSpPr>
        <p:spPr>
          <a:xfrm>
            <a:off x="2915816" y="4813052"/>
            <a:ext cx="61200" cy="612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5" name="Google Shape;85;p13"/>
          <p:cNvPicPr preferRelativeResize="0"/>
          <p:nvPr/>
        </p:nvPicPr>
        <p:blipFill rotWithShape="1">
          <a:blip r:embed="rId2">
            <a:alphaModFix/>
          </a:blip>
          <a:srcRect r="60600" b="-7851"/>
          <a:stretch/>
        </p:blipFill>
        <p:spPr>
          <a:xfrm>
            <a:off x="2023520" y="4731990"/>
            <a:ext cx="892293" cy="104295"/>
          </a:xfrm>
          <a:prstGeom prst="rect">
            <a:avLst/>
          </a:prstGeom>
          <a:noFill/>
          <a:ln>
            <a:noFill/>
          </a:ln>
        </p:spPr>
      </p:pic>
      <p:pic>
        <p:nvPicPr>
          <p:cNvPr id="86" name="Google Shape;86;p13" descr="Immagine che contiene orologio, segnale&#10;&#10;Descrizione generata automaticamente"/>
          <p:cNvPicPr preferRelativeResize="0"/>
          <p:nvPr/>
        </p:nvPicPr>
        <p:blipFill rotWithShape="1">
          <a:blip r:embed="rId3">
            <a:alphaModFix/>
          </a:blip>
          <a:srcRect/>
          <a:stretch/>
        </p:blipFill>
        <p:spPr>
          <a:xfrm>
            <a:off x="107504" y="4624192"/>
            <a:ext cx="835897" cy="395830"/>
          </a:xfrm>
          <a:prstGeom prst="rect">
            <a:avLst/>
          </a:prstGeom>
          <a:noFill/>
          <a:ln>
            <a:noFill/>
          </a:ln>
        </p:spPr>
      </p:pic>
      <p:sp>
        <p:nvSpPr>
          <p:cNvPr id="87" name="Google Shape;87;p13"/>
          <p:cNvSpPr txBox="1">
            <a:spLocks noGrp="1"/>
          </p:cNvSpPr>
          <p:nvPr>
            <p:ph type="body" idx="1"/>
          </p:nvPr>
        </p:nvSpPr>
        <p:spPr>
          <a:xfrm>
            <a:off x="251520" y="1084145"/>
            <a:ext cx="8640900" cy="839400"/>
          </a:xfrm>
          <a:prstGeom prst="rect">
            <a:avLst/>
          </a:prstGeom>
          <a:no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88" name="Google Shape;88;p13"/>
          <p:cNvSpPr txBox="1">
            <a:spLocks noGrp="1"/>
          </p:cNvSpPr>
          <p:nvPr>
            <p:ph type="title"/>
          </p:nvPr>
        </p:nvSpPr>
        <p:spPr>
          <a:xfrm>
            <a:off x="251520" y="483518"/>
            <a:ext cx="8640900" cy="57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3F3F3F"/>
              </a:buClr>
              <a:buSzPts val="2400"/>
              <a:buFont typeface="Calibri"/>
              <a:buNone/>
              <a:defRPr sz="2400" b="1">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9" name="Google Shape;89;p13"/>
          <p:cNvSpPr>
            <a:spLocks noGrp="1"/>
          </p:cNvSpPr>
          <p:nvPr>
            <p:ph type="pic" idx="2"/>
          </p:nvPr>
        </p:nvSpPr>
        <p:spPr>
          <a:xfrm>
            <a:off x="6300192" y="2143186"/>
            <a:ext cx="2589000" cy="2217900"/>
          </a:xfrm>
          <a:prstGeom prst="rect">
            <a:avLst/>
          </a:prstGeom>
          <a:solidFill>
            <a:srgbClr val="D8D8D8"/>
          </a:solidFill>
          <a:ln>
            <a:noFill/>
          </a:ln>
        </p:spPr>
      </p:sp>
      <p:sp>
        <p:nvSpPr>
          <p:cNvPr id="90" name="Google Shape;90;p13"/>
          <p:cNvSpPr>
            <a:spLocks noGrp="1"/>
          </p:cNvSpPr>
          <p:nvPr>
            <p:ph type="pic" idx="3"/>
          </p:nvPr>
        </p:nvSpPr>
        <p:spPr>
          <a:xfrm>
            <a:off x="3270335" y="2143186"/>
            <a:ext cx="2589000" cy="2217900"/>
          </a:xfrm>
          <a:prstGeom prst="rect">
            <a:avLst/>
          </a:prstGeom>
          <a:solidFill>
            <a:srgbClr val="D8D8D8"/>
          </a:solidFill>
          <a:ln>
            <a:noFill/>
          </a:ln>
        </p:spPr>
      </p:sp>
      <p:sp>
        <p:nvSpPr>
          <p:cNvPr id="91" name="Google Shape;91;p13"/>
          <p:cNvSpPr>
            <a:spLocks noGrp="1"/>
          </p:cNvSpPr>
          <p:nvPr>
            <p:ph type="pic" idx="4"/>
          </p:nvPr>
        </p:nvSpPr>
        <p:spPr>
          <a:xfrm>
            <a:off x="240478" y="2143186"/>
            <a:ext cx="2589000" cy="2217900"/>
          </a:xfrm>
          <a:prstGeom prst="rect">
            <a:avLst/>
          </a:prstGeom>
          <a:solidFill>
            <a:srgbClr val="D8D8D8"/>
          </a:solidFill>
          <a:ln>
            <a:noFill/>
          </a:ln>
        </p:spPr>
      </p:sp>
      <p:pic>
        <p:nvPicPr>
          <p:cNvPr id="92" name="Google Shape;92;p13"/>
          <p:cNvPicPr preferRelativeResize="0"/>
          <p:nvPr/>
        </p:nvPicPr>
        <p:blipFill rotWithShape="1">
          <a:blip r:embed="rId4">
            <a:alphaModFix/>
          </a:blip>
          <a:srcRect b="10602"/>
          <a:stretch/>
        </p:blipFill>
        <p:spPr>
          <a:xfrm>
            <a:off x="0" y="6190"/>
            <a:ext cx="9143999" cy="4587269"/>
          </a:xfrm>
          <a:prstGeom prst="rect">
            <a:avLst/>
          </a:prstGeom>
          <a:noFill/>
          <a:ln>
            <a:noFill/>
          </a:ln>
        </p:spPr>
      </p:pic>
      <p:grpSp>
        <p:nvGrpSpPr>
          <p:cNvPr id="93" name="Google Shape;93;p13"/>
          <p:cNvGrpSpPr/>
          <p:nvPr/>
        </p:nvGrpSpPr>
        <p:grpSpPr>
          <a:xfrm>
            <a:off x="8100392" y="4531287"/>
            <a:ext cx="841438" cy="539501"/>
            <a:chOff x="1403648" y="4531287"/>
            <a:chExt cx="841438" cy="539501"/>
          </a:xfrm>
        </p:grpSpPr>
        <p:pic>
          <p:nvPicPr>
            <p:cNvPr id="94" name="Google Shape;94;p13"/>
            <p:cNvPicPr preferRelativeResize="0"/>
            <p:nvPr/>
          </p:nvPicPr>
          <p:blipFill rotWithShape="1">
            <a:blip r:embed="rId5">
              <a:alphaModFix/>
            </a:blip>
            <a:srcRect/>
            <a:stretch/>
          </p:blipFill>
          <p:spPr>
            <a:xfrm>
              <a:off x="1492897" y="4531287"/>
              <a:ext cx="752189" cy="539501"/>
            </a:xfrm>
            <a:prstGeom prst="rect">
              <a:avLst/>
            </a:prstGeom>
            <a:noFill/>
            <a:ln>
              <a:noFill/>
            </a:ln>
          </p:spPr>
        </p:pic>
        <p:cxnSp>
          <p:nvCxnSpPr>
            <p:cNvPr id="95" name="Google Shape;95;p13"/>
            <p:cNvCxnSpPr/>
            <p:nvPr/>
          </p:nvCxnSpPr>
          <p:spPr>
            <a:xfrm>
              <a:off x="1403648" y="4665197"/>
              <a:ext cx="0" cy="295800"/>
            </a:xfrm>
            <a:prstGeom prst="straightConnector1">
              <a:avLst/>
            </a:prstGeom>
            <a:noFill/>
            <a:ln w="25400" cap="flat" cmpd="sng">
              <a:solidFill>
                <a:schemeClr val="accent1"/>
              </a:solidFill>
              <a:prstDash val="solid"/>
              <a:miter lim="800000"/>
              <a:headEnd type="none" w="sm" len="sm"/>
              <a:tailEnd type="none" w="sm" len="sm"/>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area science park">
  <p:cSld name="3_area science park">
    <p:spTree>
      <p:nvGrpSpPr>
        <p:cNvPr id="1" name="Shape 96"/>
        <p:cNvGrpSpPr/>
        <p:nvPr/>
      </p:nvGrpSpPr>
      <p:grpSpPr>
        <a:xfrm>
          <a:off x="0" y="0"/>
          <a:ext cx="0" cy="0"/>
          <a:chOff x="0" y="0"/>
          <a:chExt cx="0" cy="0"/>
        </a:xfrm>
      </p:grpSpPr>
      <p:cxnSp>
        <p:nvCxnSpPr>
          <p:cNvPr id="97" name="Google Shape;97;p14"/>
          <p:cNvCxnSpPr>
            <a:endCxn id="98" idx="2"/>
          </p:cNvCxnSpPr>
          <p:nvPr/>
        </p:nvCxnSpPr>
        <p:spPr>
          <a:xfrm>
            <a:off x="943316" y="4843652"/>
            <a:ext cx="1972500" cy="0"/>
          </a:xfrm>
          <a:prstGeom prst="straightConnector1">
            <a:avLst/>
          </a:prstGeom>
          <a:noFill/>
          <a:ln w="9525" cap="flat" cmpd="sng">
            <a:solidFill>
              <a:srgbClr val="BFBFBF"/>
            </a:solidFill>
            <a:prstDash val="solid"/>
            <a:miter lim="800000"/>
            <a:headEnd type="none" w="sm" len="sm"/>
            <a:tailEnd type="none" w="sm" len="sm"/>
          </a:ln>
        </p:spPr>
      </p:cxnSp>
      <p:sp>
        <p:nvSpPr>
          <p:cNvPr id="98" name="Google Shape;98;p14"/>
          <p:cNvSpPr/>
          <p:nvPr/>
        </p:nvSpPr>
        <p:spPr>
          <a:xfrm>
            <a:off x="2915816" y="4813052"/>
            <a:ext cx="61200" cy="612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9" name="Google Shape;99;p14"/>
          <p:cNvPicPr preferRelativeResize="0"/>
          <p:nvPr/>
        </p:nvPicPr>
        <p:blipFill rotWithShape="1">
          <a:blip r:embed="rId2">
            <a:alphaModFix/>
          </a:blip>
          <a:srcRect r="60600" b="-7851"/>
          <a:stretch/>
        </p:blipFill>
        <p:spPr>
          <a:xfrm>
            <a:off x="2023520" y="4731990"/>
            <a:ext cx="892293" cy="104295"/>
          </a:xfrm>
          <a:prstGeom prst="rect">
            <a:avLst/>
          </a:prstGeom>
          <a:noFill/>
          <a:ln>
            <a:noFill/>
          </a:ln>
        </p:spPr>
      </p:pic>
      <p:pic>
        <p:nvPicPr>
          <p:cNvPr id="100" name="Google Shape;100;p14" descr="Immagine che contiene orologio, segnale&#10;&#10;Descrizione generata automaticamente"/>
          <p:cNvPicPr preferRelativeResize="0"/>
          <p:nvPr/>
        </p:nvPicPr>
        <p:blipFill rotWithShape="1">
          <a:blip r:embed="rId3">
            <a:alphaModFix/>
          </a:blip>
          <a:srcRect/>
          <a:stretch/>
        </p:blipFill>
        <p:spPr>
          <a:xfrm>
            <a:off x="107504" y="4624192"/>
            <a:ext cx="835897" cy="395830"/>
          </a:xfrm>
          <a:prstGeom prst="rect">
            <a:avLst/>
          </a:prstGeom>
          <a:noFill/>
          <a:ln>
            <a:noFill/>
          </a:ln>
        </p:spPr>
      </p:pic>
      <p:sp>
        <p:nvSpPr>
          <p:cNvPr id="101" name="Google Shape;101;p14"/>
          <p:cNvSpPr txBox="1">
            <a:spLocks noGrp="1"/>
          </p:cNvSpPr>
          <p:nvPr>
            <p:ph type="title"/>
          </p:nvPr>
        </p:nvSpPr>
        <p:spPr>
          <a:xfrm>
            <a:off x="251520" y="483518"/>
            <a:ext cx="8640900" cy="57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3F3F3F"/>
              </a:buClr>
              <a:buSzPts val="2400"/>
              <a:buFont typeface="Calibri"/>
              <a:buNone/>
              <a:defRPr sz="2400" b="1">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14"/>
          <p:cNvSpPr txBox="1">
            <a:spLocks noGrp="1"/>
          </p:cNvSpPr>
          <p:nvPr>
            <p:ph type="body" idx="1"/>
          </p:nvPr>
        </p:nvSpPr>
        <p:spPr>
          <a:xfrm>
            <a:off x="250825" y="1063625"/>
            <a:ext cx="8642400" cy="3560700"/>
          </a:xfrm>
          <a:prstGeom prst="rect">
            <a:avLst/>
          </a:prstGeom>
          <a:noFill/>
          <a:ln>
            <a:noFill/>
          </a:ln>
        </p:spPr>
        <p:txBody>
          <a:bodyPr spcFirstLastPara="1" wrap="square" lIns="91425" tIns="45700" rIns="91425" bIns="45700" anchor="t" anchorCtr="0">
            <a:normAutofit/>
          </a:bodyPr>
          <a:lstStyle>
            <a:lvl1pPr marL="457200" lvl="0" indent="-330200" algn="l" rtl="0">
              <a:lnSpc>
                <a:spcPct val="90000"/>
              </a:lnSpc>
              <a:spcBef>
                <a:spcPts val="1000"/>
              </a:spcBef>
              <a:spcAft>
                <a:spcPts val="0"/>
              </a:spcAft>
              <a:buClr>
                <a:schemeClr val="accent1"/>
              </a:buClr>
              <a:buSzPts val="1600"/>
              <a:buChar char="●"/>
              <a:defRPr sz="1600">
                <a:solidFill>
                  <a:srgbClr val="3F3F3F"/>
                </a:solidFill>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pic>
        <p:nvPicPr>
          <p:cNvPr id="103" name="Google Shape;103;p14"/>
          <p:cNvPicPr preferRelativeResize="0"/>
          <p:nvPr/>
        </p:nvPicPr>
        <p:blipFill rotWithShape="1">
          <a:blip r:embed="rId4">
            <a:alphaModFix/>
          </a:blip>
          <a:srcRect b="10602"/>
          <a:stretch/>
        </p:blipFill>
        <p:spPr>
          <a:xfrm>
            <a:off x="0" y="6190"/>
            <a:ext cx="9143999" cy="4587269"/>
          </a:xfrm>
          <a:prstGeom prst="rect">
            <a:avLst/>
          </a:prstGeom>
          <a:noFill/>
          <a:ln>
            <a:noFill/>
          </a:ln>
        </p:spPr>
      </p:pic>
      <p:grpSp>
        <p:nvGrpSpPr>
          <p:cNvPr id="104" name="Google Shape;104;p14"/>
          <p:cNvGrpSpPr/>
          <p:nvPr/>
        </p:nvGrpSpPr>
        <p:grpSpPr>
          <a:xfrm>
            <a:off x="8100392" y="4531287"/>
            <a:ext cx="841438" cy="539501"/>
            <a:chOff x="1403648" y="4531287"/>
            <a:chExt cx="841438" cy="539501"/>
          </a:xfrm>
        </p:grpSpPr>
        <p:pic>
          <p:nvPicPr>
            <p:cNvPr id="105" name="Google Shape;105;p14"/>
            <p:cNvPicPr preferRelativeResize="0"/>
            <p:nvPr/>
          </p:nvPicPr>
          <p:blipFill rotWithShape="1">
            <a:blip r:embed="rId5">
              <a:alphaModFix/>
            </a:blip>
            <a:srcRect/>
            <a:stretch/>
          </p:blipFill>
          <p:spPr>
            <a:xfrm>
              <a:off x="1492897" y="4531287"/>
              <a:ext cx="752189" cy="539501"/>
            </a:xfrm>
            <a:prstGeom prst="rect">
              <a:avLst/>
            </a:prstGeom>
            <a:noFill/>
            <a:ln>
              <a:noFill/>
            </a:ln>
          </p:spPr>
        </p:pic>
        <p:cxnSp>
          <p:nvCxnSpPr>
            <p:cNvPr id="106" name="Google Shape;106;p14"/>
            <p:cNvCxnSpPr/>
            <p:nvPr/>
          </p:nvCxnSpPr>
          <p:spPr>
            <a:xfrm>
              <a:off x="1403648" y="4665197"/>
              <a:ext cx="0" cy="295800"/>
            </a:xfrm>
            <a:prstGeom prst="straightConnector1">
              <a:avLst/>
            </a:prstGeom>
            <a:noFill/>
            <a:ln w="25400" cap="flat" cmpd="sng">
              <a:solidFill>
                <a:schemeClr val="accent1"/>
              </a:solidFill>
              <a:prstDash val="solid"/>
              <a:miter lim="800000"/>
              <a:headEnd type="none" w="sm" len="sm"/>
              <a:tailEnd type="none" w="sm" len="sm"/>
            </a:ln>
          </p:spPr>
        </p:cxn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area science park">
  <p:cSld name="2_area science park">
    <p:spTree>
      <p:nvGrpSpPr>
        <p:cNvPr id="1" name="Shape 107"/>
        <p:cNvGrpSpPr/>
        <p:nvPr/>
      </p:nvGrpSpPr>
      <p:grpSpPr>
        <a:xfrm>
          <a:off x="0" y="0"/>
          <a:ext cx="0" cy="0"/>
          <a:chOff x="0" y="0"/>
          <a:chExt cx="0" cy="0"/>
        </a:xfrm>
      </p:grpSpPr>
      <p:pic>
        <p:nvPicPr>
          <p:cNvPr id="108" name="Google Shape;108;p15"/>
          <p:cNvPicPr preferRelativeResize="0"/>
          <p:nvPr/>
        </p:nvPicPr>
        <p:blipFill rotWithShape="1">
          <a:blip r:embed="rId2">
            <a:alphaModFix/>
          </a:blip>
          <a:srcRect b="10602"/>
          <a:stretch/>
        </p:blipFill>
        <p:spPr>
          <a:xfrm>
            <a:off x="0" y="6190"/>
            <a:ext cx="9143999" cy="4587269"/>
          </a:xfrm>
          <a:prstGeom prst="rect">
            <a:avLst/>
          </a:prstGeom>
          <a:noFill/>
          <a:ln>
            <a:noFill/>
          </a:ln>
        </p:spPr>
      </p:pic>
      <p:cxnSp>
        <p:nvCxnSpPr>
          <p:cNvPr id="109" name="Google Shape;109;p15"/>
          <p:cNvCxnSpPr>
            <a:endCxn id="110" idx="2"/>
          </p:cNvCxnSpPr>
          <p:nvPr/>
        </p:nvCxnSpPr>
        <p:spPr>
          <a:xfrm>
            <a:off x="943316" y="4843652"/>
            <a:ext cx="1972500" cy="0"/>
          </a:xfrm>
          <a:prstGeom prst="straightConnector1">
            <a:avLst/>
          </a:prstGeom>
          <a:noFill/>
          <a:ln w="9525" cap="flat" cmpd="sng">
            <a:solidFill>
              <a:srgbClr val="BFBFBF"/>
            </a:solidFill>
            <a:prstDash val="solid"/>
            <a:miter lim="800000"/>
            <a:headEnd type="none" w="sm" len="sm"/>
            <a:tailEnd type="none" w="sm" len="sm"/>
          </a:ln>
        </p:spPr>
      </p:cxnSp>
      <p:sp>
        <p:nvSpPr>
          <p:cNvPr id="110" name="Google Shape;110;p15"/>
          <p:cNvSpPr/>
          <p:nvPr/>
        </p:nvSpPr>
        <p:spPr>
          <a:xfrm>
            <a:off x="2915816" y="4813052"/>
            <a:ext cx="61200" cy="61200"/>
          </a:xfrm>
          <a:prstGeom prst="ellipse">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1" name="Google Shape;111;p15"/>
          <p:cNvPicPr preferRelativeResize="0"/>
          <p:nvPr/>
        </p:nvPicPr>
        <p:blipFill rotWithShape="1">
          <a:blip r:embed="rId3">
            <a:alphaModFix/>
          </a:blip>
          <a:srcRect r="60600" b="-7851"/>
          <a:stretch/>
        </p:blipFill>
        <p:spPr>
          <a:xfrm>
            <a:off x="2023520" y="4731990"/>
            <a:ext cx="892293" cy="104295"/>
          </a:xfrm>
          <a:prstGeom prst="rect">
            <a:avLst/>
          </a:prstGeom>
          <a:noFill/>
          <a:ln>
            <a:noFill/>
          </a:ln>
        </p:spPr>
      </p:pic>
      <p:pic>
        <p:nvPicPr>
          <p:cNvPr id="112" name="Google Shape;112;p15" descr="Immagine che contiene orologio, segnale&#10;&#10;Descrizione generata automaticamente"/>
          <p:cNvPicPr preferRelativeResize="0"/>
          <p:nvPr/>
        </p:nvPicPr>
        <p:blipFill rotWithShape="1">
          <a:blip r:embed="rId4">
            <a:alphaModFix/>
          </a:blip>
          <a:srcRect/>
          <a:stretch/>
        </p:blipFill>
        <p:spPr>
          <a:xfrm>
            <a:off x="107504" y="4624192"/>
            <a:ext cx="835897" cy="395830"/>
          </a:xfrm>
          <a:prstGeom prst="rect">
            <a:avLst/>
          </a:prstGeom>
          <a:noFill/>
          <a:ln>
            <a:noFill/>
          </a:ln>
        </p:spPr>
      </p:pic>
      <p:sp>
        <p:nvSpPr>
          <p:cNvPr id="113" name="Google Shape;113;p15"/>
          <p:cNvSpPr txBox="1">
            <a:spLocks noGrp="1"/>
          </p:cNvSpPr>
          <p:nvPr>
            <p:ph type="body" idx="1"/>
          </p:nvPr>
        </p:nvSpPr>
        <p:spPr>
          <a:xfrm>
            <a:off x="251520" y="1084144"/>
            <a:ext cx="5221200" cy="3499200"/>
          </a:xfrm>
          <a:prstGeom prst="rect">
            <a:avLst/>
          </a:prstGeom>
          <a:noFill/>
          <a:ln>
            <a:noFill/>
          </a:ln>
        </p:spPr>
        <p:txBody>
          <a:bodyPr spcFirstLastPara="1" wrap="square" lIns="91425" tIns="45700" rIns="91425" bIns="45700" anchor="t" anchorCtr="0">
            <a:normAutofit/>
          </a:bodyPr>
          <a:lstStyle>
            <a:lvl1pPr marL="457200" lvl="0" indent="-228600" algn="just" rtl="0">
              <a:lnSpc>
                <a:spcPct val="90000"/>
              </a:lnSpc>
              <a:spcBef>
                <a:spcPts val="1000"/>
              </a:spcBef>
              <a:spcAft>
                <a:spcPts val="0"/>
              </a:spcAft>
              <a:buClr>
                <a:srgbClr val="3F3F3F"/>
              </a:buClr>
              <a:buSzPts val="1600"/>
              <a:buFont typeface="Calibri"/>
              <a:buNone/>
              <a:defRPr sz="1600">
                <a:solidFill>
                  <a:srgbClr val="3F3F3F"/>
                </a:solidFill>
                <a:latin typeface="Calibri"/>
                <a:ea typeface="Calibri"/>
                <a:cs typeface="Calibri"/>
                <a:sym typeface="Calibri"/>
              </a:defRPr>
            </a:lvl1pPr>
            <a:lvl2pPr marL="914400" lvl="1" indent="-342900" algn="l" rtl="0">
              <a:lnSpc>
                <a:spcPct val="90000"/>
              </a:lnSpc>
              <a:spcBef>
                <a:spcPts val="1200"/>
              </a:spcBef>
              <a:spcAft>
                <a:spcPts val="0"/>
              </a:spcAft>
              <a:buClr>
                <a:schemeClr val="dk1"/>
              </a:buClr>
              <a:buSzPts val="1800"/>
              <a:buChar char="○"/>
              <a:defRPr/>
            </a:lvl2pPr>
            <a:lvl3pPr marL="1371600" lvl="2" indent="-342900" algn="l" rtl="0">
              <a:lnSpc>
                <a:spcPct val="90000"/>
              </a:lnSpc>
              <a:spcBef>
                <a:spcPts val="1200"/>
              </a:spcBef>
              <a:spcAft>
                <a:spcPts val="0"/>
              </a:spcAft>
              <a:buClr>
                <a:schemeClr val="dk1"/>
              </a:buClr>
              <a:buSzPts val="1800"/>
              <a:buChar char="■"/>
              <a:defRPr/>
            </a:lvl3pPr>
            <a:lvl4pPr marL="1828800" lvl="3" indent="-342900" algn="l" rtl="0">
              <a:lnSpc>
                <a:spcPct val="90000"/>
              </a:lnSpc>
              <a:spcBef>
                <a:spcPts val="1200"/>
              </a:spcBef>
              <a:spcAft>
                <a:spcPts val="0"/>
              </a:spcAft>
              <a:buClr>
                <a:schemeClr val="dk1"/>
              </a:buClr>
              <a:buSzPts val="1800"/>
              <a:buChar char="●"/>
              <a:defRPr/>
            </a:lvl4pPr>
            <a:lvl5pPr marL="2286000" lvl="4" indent="-342900" algn="l" rtl="0">
              <a:lnSpc>
                <a:spcPct val="90000"/>
              </a:lnSpc>
              <a:spcBef>
                <a:spcPts val="1200"/>
              </a:spcBef>
              <a:spcAft>
                <a:spcPts val="0"/>
              </a:spcAft>
              <a:buClr>
                <a:schemeClr val="dk1"/>
              </a:buClr>
              <a:buSzPts val="1800"/>
              <a:buChar char="○"/>
              <a:defRPr/>
            </a:lvl5pPr>
            <a:lvl6pPr marL="2743200" lvl="5" indent="-342900" algn="l" rtl="0">
              <a:lnSpc>
                <a:spcPct val="90000"/>
              </a:lnSpc>
              <a:spcBef>
                <a:spcPts val="1200"/>
              </a:spcBef>
              <a:spcAft>
                <a:spcPts val="0"/>
              </a:spcAft>
              <a:buClr>
                <a:schemeClr val="dk1"/>
              </a:buClr>
              <a:buSzPts val="1800"/>
              <a:buChar char="■"/>
              <a:defRPr/>
            </a:lvl6pPr>
            <a:lvl7pPr marL="3200400" lvl="6" indent="-342900" algn="l" rtl="0">
              <a:lnSpc>
                <a:spcPct val="90000"/>
              </a:lnSpc>
              <a:spcBef>
                <a:spcPts val="1200"/>
              </a:spcBef>
              <a:spcAft>
                <a:spcPts val="0"/>
              </a:spcAft>
              <a:buClr>
                <a:schemeClr val="dk1"/>
              </a:buClr>
              <a:buSzPts val="1800"/>
              <a:buChar char="●"/>
              <a:defRPr/>
            </a:lvl7pPr>
            <a:lvl8pPr marL="3657600" lvl="7" indent="-342900" algn="l" rtl="0">
              <a:lnSpc>
                <a:spcPct val="90000"/>
              </a:lnSpc>
              <a:spcBef>
                <a:spcPts val="1200"/>
              </a:spcBef>
              <a:spcAft>
                <a:spcPts val="0"/>
              </a:spcAft>
              <a:buClr>
                <a:schemeClr val="dk1"/>
              </a:buClr>
              <a:buSzPts val="1800"/>
              <a:buChar char="○"/>
              <a:defRPr/>
            </a:lvl8pPr>
            <a:lvl9pPr marL="4114800" lvl="8" indent="-342900" algn="l" rtl="0">
              <a:lnSpc>
                <a:spcPct val="90000"/>
              </a:lnSpc>
              <a:spcBef>
                <a:spcPts val="1200"/>
              </a:spcBef>
              <a:spcAft>
                <a:spcPts val="1200"/>
              </a:spcAft>
              <a:buClr>
                <a:schemeClr val="dk1"/>
              </a:buClr>
              <a:buSzPts val="1800"/>
              <a:buChar char="■"/>
              <a:defRPr/>
            </a:lvl9pPr>
          </a:lstStyle>
          <a:p>
            <a:endParaRPr/>
          </a:p>
        </p:txBody>
      </p:sp>
      <p:sp>
        <p:nvSpPr>
          <p:cNvPr id="114" name="Google Shape;114;p15"/>
          <p:cNvSpPr txBox="1">
            <a:spLocks noGrp="1"/>
          </p:cNvSpPr>
          <p:nvPr>
            <p:ph type="title"/>
          </p:nvPr>
        </p:nvSpPr>
        <p:spPr>
          <a:xfrm>
            <a:off x="251520" y="483518"/>
            <a:ext cx="8640900" cy="5796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rgbClr val="3F3F3F"/>
              </a:buClr>
              <a:buSzPts val="2400"/>
              <a:buFont typeface="Calibri"/>
              <a:buNone/>
              <a:defRPr sz="2400" b="1">
                <a:solidFill>
                  <a:srgbClr val="3F3F3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5" name="Google Shape;115;p15"/>
          <p:cNvSpPr>
            <a:spLocks noGrp="1"/>
          </p:cNvSpPr>
          <p:nvPr>
            <p:ph type="pic" idx="2"/>
          </p:nvPr>
        </p:nvSpPr>
        <p:spPr>
          <a:xfrm>
            <a:off x="5723830" y="1084144"/>
            <a:ext cx="3168600" cy="3509400"/>
          </a:xfrm>
          <a:prstGeom prst="rect">
            <a:avLst/>
          </a:prstGeom>
          <a:solidFill>
            <a:srgbClr val="D8D8D8"/>
          </a:solidFill>
          <a:ln>
            <a:noFill/>
          </a:ln>
        </p:spPr>
      </p:sp>
      <p:grpSp>
        <p:nvGrpSpPr>
          <p:cNvPr id="116" name="Google Shape;116;p15"/>
          <p:cNvGrpSpPr/>
          <p:nvPr/>
        </p:nvGrpSpPr>
        <p:grpSpPr>
          <a:xfrm>
            <a:off x="8100392" y="4531287"/>
            <a:ext cx="841438" cy="539501"/>
            <a:chOff x="1403648" y="4531287"/>
            <a:chExt cx="841438" cy="539501"/>
          </a:xfrm>
        </p:grpSpPr>
        <p:pic>
          <p:nvPicPr>
            <p:cNvPr id="117" name="Google Shape;117;p15"/>
            <p:cNvPicPr preferRelativeResize="0"/>
            <p:nvPr/>
          </p:nvPicPr>
          <p:blipFill rotWithShape="1">
            <a:blip r:embed="rId5">
              <a:alphaModFix/>
            </a:blip>
            <a:srcRect/>
            <a:stretch/>
          </p:blipFill>
          <p:spPr>
            <a:xfrm>
              <a:off x="1492897" y="4531287"/>
              <a:ext cx="752189" cy="539501"/>
            </a:xfrm>
            <a:prstGeom prst="rect">
              <a:avLst/>
            </a:prstGeom>
            <a:noFill/>
            <a:ln>
              <a:noFill/>
            </a:ln>
          </p:spPr>
        </p:pic>
        <p:cxnSp>
          <p:nvCxnSpPr>
            <p:cNvPr id="118" name="Google Shape;118;p15"/>
            <p:cNvCxnSpPr/>
            <p:nvPr/>
          </p:nvCxnSpPr>
          <p:spPr>
            <a:xfrm>
              <a:off x="1403648" y="4665197"/>
              <a:ext cx="0" cy="295800"/>
            </a:xfrm>
            <a:prstGeom prst="straightConnector1">
              <a:avLst/>
            </a:prstGeom>
            <a:noFill/>
            <a:ln w="25400" cap="flat" cmpd="sng">
              <a:solidFill>
                <a:schemeClr val="accent1"/>
              </a:solidFill>
              <a:prstDash val="solid"/>
              <a:miter lim="800000"/>
              <a:headEnd type="none" w="sm" len="sm"/>
              <a:tailEnd type="none" w="sm" len="sm"/>
            </a:ln>
          </p:spPr>
        </p:cxn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19"/>
        <p:cNvGrpSpPr/>
        <p:nvPr/>
      </p:nvGrpSpPr>
      <p:grpSpPr>
        <a:xfrm>
          <a:off x="0" y="0"/>
          <a:ext cx="0" cy="0"/>
          <a:chOff x="0" y="0"/>
          <a:chExt cx="0" cy="0"/>
        </a:xfrm>
      </p:grpSpPr>
      <p:grpSp>
        <p:nvGrpSpPr>
          <p:cNvPr id="120" name="Google Shape;120;p16"/>
          <p:cNvGrpSpPr/>
          <p:nvPr/>
        </p:nvGrpSpPr>
        <p:grpSpPr>
          <a:xfrm>
            <a:off x="830392" y="1191256"/>
            <a:ext cx="745763" cy="45826"/>
            <a:chOff x="4580561" y="2589004"/>
            <a:chExt cx="1064464" cy="25200"/>
          </a:xfrm>
        </p:grpSpPr>
        <p:sp>
          <p:nvSpPr>
            <p:cNvPr id="121" name="Google Shape;121;p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 name="Google Shape;123;p16"/>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24" name="Google Shape;124;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
        <p:nvSpPr>
          <p:cNvPr id="125" name="Google Shape;125;p16">
            <a:hlinkClick r:id=""/>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6" name="Google Shape;126;p16">
            <a:hlinkClick r:id=""/>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16">
            <a:hlinkClick r:id=""/>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28" name="Google Shape;128;p16">
            <a:hlinkClick r:id=""/>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129"/>
        <p:cNvGrpSpPr/>
        <p:nvPr/>
      </p:nvGrpSpPr>
      <p:grpSpPr>
        <a:xfrm>
          <a:off x="0" y="0"/>
          <a:ext cx="0" cy="0"/>
          <a:chOff x="0" y="0"/>
          <a:chExt cx="0" cy="0"/>
        </a:xfrm>
      </p:grpSpPr>
      <p:pic>
        <p:nvPicPr>
          <p:cNvPr id="130" name="Google Shape;130;p1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131" name="Google Shape;131;p1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it"/>
              <a:t>‹N›</a:t>
            </a:fld>
            <a:endParaRPr/>
          </a:p>
        </p:txBody>
      </p:sp>
      <p:sp>
        <p:nvSpPr>
          <p:cNvPr id="133" name="Google Shape;133;p17">
            <a:hlinkClick r:id=""/>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4" name="Google Shape;134;p17">
            <a:hlinkClick r:id=""/>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5" name="Google Shape;135;p17">
            <a:hlinkClick r:id=""/>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6" name="Google Shape;136;p17">
            <a:hlinkClick r:id=""/>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37" name="Google Shape;137;p1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it"/>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sz="28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it"/>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www.archcalc.cnr.it/pages/oai-pmh.php" TargetMode="External"/><Relationship Id="rId7"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hyperlink" Target="https://doaj.org/search?source=%7B%22query%22%3A%7B%22query_string%22%3A%7B%22query%22%3A%22archeologia%20e%20calcolatori%22%2C%22default_operator%22%3A%22AND%22%7D%7D%2C%22from%22%3A0%2C%22size%22%3A10%7D#.VlhvqL8jXG8" TargetMode="External"/><Relationship Id="rId5" Type="http://schemas.openxmlformats.org/officeDocument/2006/relationships/hyperlink" Target="http://www.oclc.org/oaister/contributors.en.html#C" TargetMode="External"/><Relationship Id="rId4" Type="http://schemas.openxmlformats.org/officeDocument/2006/relationships/hyperlink" Target="http://www.openarchives.org/Register/BrowseSit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riviste.unimi.i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libri.unimi.it/index.php/milanoup"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wellcomeopenresearch.org/" TargetMode="External"/><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hyperlink" Target="https://scoap3.org/participating-countries/" TargetMode="External"/><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8"/>
          <p:cNvPicPr preferRelativeResize="0"/>
          <p:nvPr/>
        </p:nvPicPr>
        <p:blipFill>
          <a:blip r:embed="rId3">
            <a:alphaModFix/>
          </a:blip>
          <a:stretch>
            <a:fillRect/>
          </a:stretch>
        </p:blipFill>
        <p:spPr>
          <a:xfrm>
            <a:off x="-52425" y="-510450"/>
            <a:ext cx="9196426" cy="5653949"/>
          </a:xfrm>
          <a:prstGeom prst="rect">
            <a:avLst/>
          </a:prstGeom>
          <a:noFill/>
          <a:ln>
            <a:noFill/>
          </a:ln>
        </p:spPr>
      </p:pic>
      <p:sp>
        <p:nvSpPr>
          <p:cNvPr id="143" name="Google Shape;143;p18"/>
          <p:cNvSpPr txBox="1">
            <a:spLocks noGrp="1"/>
          </p:cNvSpPr>
          <p:nvPr>
            <p:ph type="ctrTitle"/>
          </p:nvPr>
        </p:nvSpPr>
        <p:spPr>
          <a:xfrm>
            <a:off x="520975" y="61910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solidFill>
                  <a:schemeClr val="accent3"/>
                </a:solidFill>
                <a:highlight>
                  <a:schemeClr val="lt1"/>
                </a:highlight>
              </a:rPr>
              <a:t>Open Science </a:t>
            </a:r>
            <a:endParaRPr>
              <a:solidFill>
                <a:schemeClr val="accent3"/>
              </a:solidFill>
              <a:highlight>
                <a:schemeClr val="lt1"/>
              </a:highlight>
            </a:endParaRPr>
          </a:p>
          <a:p>
            <a:pPr marL="0" lvl="0" indent="0" algn="l" rtl="0">
              <a:spcBef>
                <a:spcPts val="0"/>
              </a:spcBef>
              <a:spcAft>
                <a:spcPts val="0"/>
              </a:spcAft>
              <a:buNone/>
            </a:pPr>
            <a:r>
              <a:rPr lang="it">
                <a:solidFill>
                  <a:schemeClr val="accent3"/>
                </a:solidFill>
                <a:highlight>
                  <a:schemeClr val="lt1"/>
                </a:highlight>
              </a:rPr>
              <a:t>in research projects</a:t>
            </a:r>
            <a:endParaRPr>
              <a:solidFill>
                <a:schemeClr val="accent3"/>
              </a:solidFill>
              <a:highlight>
                <a:schemeClr val="lt1"/>
              </a:highlight>
            </a:endParaRPr>
          </a:p>
        </p:txBody>
      </p:sp>
      <p:sp>
        <p:nvSpPr>
          <p:cNvPr id="144" name="Google Shape;144;p18"/>
          <p:cNvSpPr txBox="1">
            <a:spLocks noGrp="1"/>
          </p:cNvSpPr>
          <p:nvPr>
            <p:ph type="subTitle" idx="1"/>
          </p:nvPr>
        </p:nvSpPr>
        <p:spPr>
          <a:xfrm>
            <a:off x="595075" y="2613000"/>
            <a:ext cx="7688100" cy="12177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it" sz="1850">
                <a:solidFill>
                  <a:schemeClr val="accent3"/>
                </a:solidFill>
                <a:highlight>
                  <a:schemeClr val="lt1"/>
                </a:highlight>
              </a:rPr>
              <a:t>More better, Open Science</a:t>
            </a:r>
            <a:endParaRPr sz="1850">
              <a:solidFill>
                <a:schemeClr val="accent3"/>
              </a:solidFill>
              <a:highlight>
                <a:schemeClr val="lt1"/>
              </a:highlight>
            </a:endParaRPr>
          </a:p>
          <a:p>
            <a:pPr marL="0" lvl="0" indent="0" algn="l" rtl="0">
              <a:spcBef>
                <a:spcPts val="0"/>
              </a:spcBef>
              <a:spcAft>
                <a:spcPts val="0"/>
              </a:spcAft>
              <a:buNone/>
            </a:pPr>
            <a:endParaRPr sz="1850">
              <a:solidFill>
                <a:schemeClr val="accent3"/>
              </a:solidFill>
              <a:highlight>
                <a:schemeClr val="lt1"/>
              </a:highlight>
            </a:endParaRPr>
          </a:p>
          <a:p>
            <a:pPr marL="0" lvl="0" indent="0" algn="l" rtl="0">
              <a:spcBef>
                <a:spcPts val="0"/>
              </a:spcBef>
              <a:spcAft>
                <a:spcPts val="0"/>
              </a:spcAft>
              <a:buNone/>
            </a:pPr>
            <a:r>
              <a:rPr lang="it" sz="1850">
                <a:solidFill>
                  <a:schemeClr val="accent3"/>
                </a:solidFill>
                <a:highlight>
                  <a:schemeClr val="lt1"/>
                </a:highlight>
              </a:rPr>
              <a:t>module 1.2 </a:t>
            </a:r>
            <a:endParaRPr sz="1850">
              <a:solidFill>
                <a:schemeClr val="accent3"/>
              </a:solidFill>
              <a:highlight>
                <a:schemeClr val="lt1"/>
              </a:highlight>
            </a:endParaRPr>
          </a:p>
          <a:p>
            <a:pPr marL="0" lvl="0" indent="0" algn="l" rtl="0">
              <a:spcBef>
                <a:spcPts val="0"/>
              </a:spcBef>
              <a:spcAft>
                <a:spcPts val="0"/>
              </a:spcAft>
              <a:buNone/>
            </a:pPr>
            <a:endParaRPr/>
          </a:p>
        </p:txBody>
      </p:sp>
      <p:pic>
        <p:nvPicPr>
          <p:cNvPr id="145" name="Google Shape;145;p18"/>
          <p:cNvPicPr preferRelativeResize="0"/>
          <p:nvPr/>
        </p:nvPicPr>
        <p:blipFill>
          <a:blip r:embed="rId4">
            <a:alphaModFix/>
          </a:blip>
          <a:stretch>
            <a:fillRect/>
          </a:stretch>
        </p:blipFill>
        <p:spPr>
          <a:xfrm>
            <a:off x="0" y="4388500"/>
            <a:ext cx="1695450" cy="609600"/>
          </a:xfrm>
          <a:prstGeom prst="rect">
            <a:avLst/>
          </a:prstGeom>
          <a:noFill/>
          <a:ln>
            <a:noFill/>
          </a:ln>
        </p:spPr>
      </p:pic>
      <p:sp>
        <p:nvSpPr>
          <p:cNvPr id="146" name="Google Shape;146;p18"/>
          <p:cNvSpPr txBox="1"/>
          <p:nvPr/>
        </p:nvSpPr>
        <p:spPr>
          <a:xfrm>
            <a:off x="3265350" y="3495600"/>
            <a:ext cx="6419100" cy="63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sz="1500">
                <a:solidFill>
                  <a:srgbClr val="313131"/>
                </a:solidFill>
                <a:highlight>
                  <a:srgbClr val="FFFFFF"/>
                </a:highlight>
                <a:latin typeface="Poppins"/>
                <a:ea typeface="Poppins"/>
                <a:cs typeface="Poppins"/>
                <a:sym typeface="Poppins"/>
              </a:rPr>
              <a:t>Gina Pavone        </a:t>
            </a:r>
            <a:r>
              <a:rPr lang="it" sz="1200">
                <a:solidFill>
                  <a:srgbClr val="313131"/>
                </a:solidFill>
                <a:highlight>
                  <a:srgbClr val="FFFFFF"/>
                </a:highlight>
                <a:latin typeface="Poppins"/>
                <a:ea typeface="Poppins"/>
                <a:cs typeface="Poppins"/>
                <a:sym typeface="Poppins"/>
              </a:rPr>
              <a:t>0000-0003-0087-2151</a:t>
            </a:r>
            <a:r>
              <a:rPr lang="it" sz="1500">
                <a:solidFill>
                  <a:srgbClr val="313131"/>
                </a:solidFill>
                <a:highlight>
                  <a:srgbClr val="FFFFFF"/>
                </a:highlight>
                <a:latin typeface="Poppins"/>
                <a:ea typeface="Poppins"/>
                <a:cs typeface="Poppins"/>
                <a:sym typeface="Poppins"/>
              </a:rPr>
              <a:t> </a:t>
            </a:r>
            <a:endParaRPr sz="1500">
              <a:solidFill>
                <a:srgbClr val="313131"/>
              </a:solidFill>
              <a:highlight>
                <a:srgbClr val="FFFFFF"/>
              </a:highlight>
              <a:latin typeface="Poppins"/>
              <a:ea typeface="Poppins"/>
              <a:cs typeface="Poppins"/>
              <a:sym typeface="Poppins"/>
            </a:endParaRPr>
          </a:p>
          <a:p>
            <a:pPr marL="0" lvl="0" indent="0" algn="ctr" rtl="0">
              <a:spcBef>
                <a:spcPts val="0"/>
              </a:spcBef>
              <a:spcAft>
                <a:spcPts val="0"/>
              </a:spcAft>
              <a:buNone/>
            </a:pPr>
            <a:r>
              <a:rPr lang="it" sz="1500">
                <a:solidFill>
                  <a:srgbClr val="313131"/>
                </a:solidFill>
                <a:highlight>
                  <a:srgbClr val="FFFFFF"/>
                </a:highlight>
                <a:latin typeface="Poppins"/>
                <a:ea typeface="Poppins"/>
                <a:cs typeface="Poppins"/>
                <a:sym typeface="Poppins"/>
              </a:rPr>
              <a:t>Emma Lazzeri      </a:t>
            </a:r>
            <a:r>
              <a:rPr lang="it" sz="1200">
                <a:solidFill>
                  <a:srgbClr val="313131"/>
                </a:solidFill>
                <a:highlight>
                  <a:srgbClr val="FFFFFF"/>
                </a:highlight>
                <a:latin typeface="Poppins"/>
                <a:ea typeface="Poppins"/>
                <a:cs typeface="Poppins"/>
                <a:sym typeface="Poppins"/>
              </a:rPr>
              <a:t> 0000-0003-0506-046X</a:t>
            </a:r>
            <a:r>
              <a:rPr lang="it" sz="1500">
                <a:solidFill>
                  <a:srgbClr val="313131"/>
                </a:solidFill>
                <a:highlight>
                  <a:srgbClr val="FFFFFF"/>
                </a:highlight>
                <a:latin typeface="Poppins"/>
                <a:ea typeface="Poppins"/>
                <a:cs typeface="Poppins"/>
                <a:sym typeface="Poppins"/>
              </a:rPr>
              <a:t>      </a:t>
            </a:r>
            <a:endParaRPr sz="1500">
              <a:solidFill>
                <a:srgbClr val="313131"/>
              </a:solidFill>
              <a:highlight>
                <a:srgbClr val="FFFFFF"/>
              </a:highlight>
              <a:latin typeface="Poppins"/>
              <a:ea typeface="Poppins"/>
              <a:cs typeface="Poppins"/>
              <a:sym typeface="Poppins"/>
            </a:endParaRPr>
          </a:p>
          <a:p>
            <a:pPr marL="0" lvl="0" indent="0" algn="ctr" rtl="0">
              <a:spcBef>
                <a:spcPts val="0"/>
              </a:spcBef>
              <a:spcAft>
                <a:spcPts val="0"/>
              </a:spcAft>
              <a:buNone/>
            </a:pPr>
            <a:r>
              <a:rPr lang="it" sz="1500">
                <a:solidFill>
                  <a:srgbClr val="313131"/>
                </a:solidFill>
                <a:highlight>
                  <a:srgbClr val="FFFFFF"/>
                </a:highlight>
                <a:latin typeface="Poppins"/>
                <a:ea typeface="Poppins"/>
                <a:cs typeface="Poppins"/>
                <a:sym typeface="Poppins"/>
              </a:rPr>
              <a:t>5  November 2021</a:t>
            </a:r>
            <a:endParaRPr sz="1500">
              <a:solidFill>
                <a:srgbClr val="313131"/>
              </a:solidFill>
              <a:highlight>
                <a:srgbClr val="FFFFFF"/>
              </a:highlight>
              <a:latin typeface="Poppins"/>
              <a:ea typeface="Poppins"/>
              <a:cs typeface="Poppins"/>
              <a:sym typeface="Poppins"/>
            </a:endParaRPr>
          </a:p>
        </p:txBody>
      </p:sp>
      <p:pic>
        <p:nvPicPr>
          <p:cNvPr id="147" name="Google Shape;147;p18"/>
          <p:cNvPicPr preferRelativeResize="0"/>
          <p:nvPr/>
        </p:nvPicPr>
        <p:blipFill>
          <a:blip r:embed="rId5">
            <a:alphaModFix/>
          </a:blip>
          <a:stretch>
            <a:fillRect/>
          </a:stretch>
        </p:blipFill>
        <p:spPr>
          <a:xfrm>
            <a:off x="6103950" y="3737222"/>
            <a:ext cx="219900" cy="219875"/>
          </a:xfrm>
          <a:prstGeom prst="rect">
            <a:avLst/>
          </a:prstGeom>
          <a:noFill/>
          <a:ln>
            <a:noFill/>
          </a:ln>
        </p:spPr>
      </p:pic>
      <p:pic>
        <p:nvPicPr>
          <p:cNvPr id="148" name="Google Shape;148;p18"/>
          <p:cNvPicPr preferRelativeResize="0"/>
          <p:nvPr/>
        </p:nvPicPr>
        <p:blipFill>
          <a:blip r:embed="rId5">
            <a:alphaModFix/>
          </a:blip>
          <a:stretch>
            <a:fillRect/>
          </a:stretch>
        </p:blipFill>
        <p:spPr>
          <a:xfrm>
            <a:off x="6103950" y="3495597"/>
            <a:ext cx="219900" cy="219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Scoap</a:t>
            </a:r>
            <a:r>
              <a:rPr lang="it" baseline="30000"/>
              <a:t>3</a:t>
            </a:r>
            <a:r>
              <a:rPr lang="it"/>
              <a:t>  achievements</a:t>
            </a:r>
            <a:endParaRPr/>
          </a:p>
        </p:txBody>
      </p:sp>
      <p:sp>
        <p:nvSpPr>
          <p:cNvPr id="229" name="Google Shape;229;p27"/>
          <p:cNvSpPr txBox="1"/>
          <p:nvPr/>
        </p:nvSpPr>
        <p:spPr>
          <a:xfrm>
            <a:off x="701050" y="2080250"/>
            <a:ext cx="7338000" cy="2124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endParaRPr sz="1800"/>
          </a:p>
          <a:p>
            <a:pPr marL="0" lvl="0" indent="0" algn="l" rtl="0">
              <a:spcBef>
                <a:spcPts val="0"/>
              </a:spcBef>
              <a:spcAft>
                <a:spcPts val="0"/>
              </a:spcAft>
              <a:buNone/>
            </a:pPr>
            <a:r>
              <a:rPr lang="it" sz="1800"/>
              <a:t>Scientists may publish in SCOAP3 journals without any financial barriers. Copyright stays with the authors.</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r>
              <a:rPr lang="it" sz="1800"/>
              <a:t>All articles appear in the SCOAP3 repository for further distribution, as well as being Open Access on publishers’ websites.</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8"/>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Scoap</a:t>
            </a:r>
            <a:r>
              <a:rPr lang="it" baseline="30000"/>
              <a:t>3 </a:t>
            </a:r>
            <a:r>
              <a:rPr lang="it"/>
              <a:t>journals, transparence on costs with publishers</a:t>
            </a:r>
            <a:endParaRPr sz="1600" b="0">
              <a:solidFill>
                <a:schemeClr val="accent1"/>
              </a:solidFill>
              <a:latin typeface="Lato"/>
              <a:ea typeface="Lato"/>
              <a:cs typeface="Lato"/>
              <a:sym typeface="Lato"/>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5" name="Google Shape;235;p28"/>
          <p:cNvSpPr txBox="1">
            <a:spLocks noGrp="1"/>
          </p:cNvSpPr>
          <p:nvPr>
            <p:ph type="subTitle" idx="1"/>
          </p:nvPr>
        </p:nvSpPr>
        <p:spPr>
          <a:xfrm>
            <a:off x="644925" y="2680100"/>
            <a:ext cx="3300900" cy="2310900"/>
          </a:xfrm>
          <a:prstGeom prst="rect">
            <a:avLst/>
          </a:prstGeom>
        </p:spPr>
        <p:txBody>
          <a:bodyPr spcFirstLastPara="1" wrap="square" lIns="91425" tIns="91425" rIns="91425" bIns="91425" anchor="t" anchorCtr="0">
            <a:normAutofit fontScale="25000" lnSpcReduction="10000"/>
          </a:bodyPr>
          <a:lstStyle/>
          <a:p>
            <a:pPr marL="0" lvl="0" indent="0" algn="l" rtl="0">
              <a:lnSpc>
                <a:spcPct val="100000"/>
              </a:lnSpc>
              <a:spcBef>
                <a:spcPts val="0"/>
              </a:spcBef>
              <a:spcAft>
                <a:spcPts val="0"/>
              </a:spcAft>
              <a:buNone/>
            </a:pPr>
            <a:r>
              <a:rPr lang="it" sz="5600"/>
              <a:t>Benefits for authors:</a:t>
            </a:r>
            <a:endParaRPr sz="5600"/>
          </a:p>
          <a:p>
            <a:pPr marL="457200" lvl="0" indent="-317500" algn="just" rtl="0">
              <a:lnSpc>
                <a:spcPct val="100000"/>
              </a:lnSpc>
              <a:spcBef>
                <a:spcPts val="1000"/>
              </a:spcBef>
              <a:spcAft>
                <a:spcPts val="0"/>
              </a:spcAft>
              <a:buClr>
                <a:srgbClr val="4A4A4A"/>
              </a:buClr>
              <a:buSzPct val="100000"/>
              <a:buChar char="-"/>
            </a:pPr>
            <a:r>
              <a:rPr lang="it" sz="5600">
                <a:solidFill>
                  <a:srgbClr val="4A4A4A"/>
                </a:solidFill>
              </a:rPr>
              <a:t>immediate Open Access;</a:t>
            </a:r>
            <a:endParaRPr sz="5600">
              <a:solidFill>
                <a:srgbClr val="4A4A4A"/>
              </a:solidFill>
            </a:endParaRPr>
          </a:p>
          <a:p>
            <a:pPr marL="457200" lvl="0" indent="-317500" algn="just" rtl="0">
              <a:lnSpc>
                <a:spcPct val="100000"/>
              </a:lnSpc>
              <a:spcBef>
                <a:spcPts val="0"/>
              </a:spcBef>
              <a:spcAft>
                <a:spcPts val="0"/>
              </a:spcAft>
              <a:buClr>
                <a:srgbClr val="4A4A4A"/>
              </a:buClr>
              <a:buSzPct val="100000"/>
              <a:buChar char="-"/>
            </a:pPr>
            <a:r>
              <a:rPr lang="it" sz="5600">
                <a:solidFill>
                  <a:srgbClr val="4A4A4A"/>
                </a:solidFill>
              </a:rPr>
              <a:t>no direct cost;</a:t>
            </a:r>
            <a:endParaRPr sz="5600">
              <a:solidFill>
                <a:srgbClr val="4A4A4A"/>
              </a:solidFill>
            </a:endParaRPr>
          </a:p>
          <a:p>
            <a:pPr marL="457200" lvl="0" indent="-317500" algn="just" rtl="0">
              <a:lnSpc>
                <a:spcPct val="100000"/>
              </a:lnSpc>
              <a:spcBef>
                <a:spcPts val="0"/>
              </a:spcBef>
              <a:spcAft>
                <a:spcPts val="0"/>
              </a:spcAft>
              <a:buClr>
                <a:srgbClr val="4A4A4A"/>
              </a:buClr>
              <a:buSzPct val="100000"/>
              <a:buChar char="-"/>
            </a:pPr>
            <a:r>
              <a:rPr lang="it" sz="5600">
                <a:solidFill>
                  <a:srgbClr val="4A4A4A"/>
                </a:solidFill>
              </a:rPr>
              <a:t>no administrative burden;</a:t>
            </a:r>
            <a:endParaRPr sz="5600">
              <a:solidFill>
                <a:srgbClr val="4A4A4A"/>
              </a:solidFill>
            </a:endParaRPr>
          </a:p>
          <a:p>
            <a:pPr marL="457200" lvl="0" indent="-317500" algn="just" rtl="0">
              <a:lnSpc>
                <a:spcPct val="100000"/>
              </a:lnSpc>
              <a:spcBef>
                <a:spcPts val="0"/>
              </a:spcBef>
              <a:spcAft>
                <a:spcPts val="0"/>
              </a:spcAft>
              <a:buClr>
                <a:srgbClr val="4A4A4A"/>
              </a:buClr>
              <a:buSzPct val="100000"/>
              <a:buChar char="-"/>
            </a:pPr>
            <a:r>
              <a:rPr lang="it" sz="5600">
                <a:solidFill>
                  <a:srgbClr val="4A4A4A"/>
                </a:solidFill>
              </a:rPr>
              <a:t>automatic compliance with national and institutional Open Access mandates and policies;</a:t>
            </a:r>
            <a:endParaRPr sz="5600">
              <a:solidFill>
                <a:srgbClr val="4A4A4A"/>
              </a:solidFill>
            </a:endParaRPr>
          </a:p>
          <a:p>
            <a:pPr marL="457200" lvl="0" indent="-317500" algn="just" rtl="0">
              <a:lnSpc>
                <a:spcPct val="100000"/>
              </a:lnSpc>
              <a:spcBef>
                <a:spcPts val="0"/>
              </a:spcBef>
              <a:spcAft>
                <a:spcPts val="0"/>
              </a:spcAft>
              <a:buClr>
                <a:srgbClr val="4A4A4A"/>
              </a:buClr>
              <a:buSzPct val="100000"/>
              <a:buChar char="-"/>
            </a:pPr>
            <a:r>
              <a:rPr lang="it" sz="5600">
                <a:solidFill>
                  <a:srgbClr val="4A4A4A"/>
                </a:solidFill>
              </a:rPr>
              <a:t>retain copyright.</a:t>
            </a:r>
            <a:endParaRPr sz="5600">
              <a:solidFill>
                <a:srgbClr val="4A4A4A"/>
              </a:solidFill>
            </a:endParaRPr>
          </a:p>
          <a:p>
            <a:pPr marL="0" lvl="0" indent="0" algn="l" rtl="0">
              <a:spcBef>
                <a:spcPts val="100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pic>
        <p:nvPicPr>
          <p:cNvPr id="236" name="Google Shape;236;p28"/>
          <p:cNvPicPr preferRelativeResize="0"/>
          <p:nvPr/>
        </p:nvPicPr>
        <p:blipFill>
          <a:blip r:embed="rId3">
            <a:alphaModFix/>
          </a:blip>
          <a:stretch>
            <a:fillRect/>
          </a:stretch>
        </p:blipFill>
        <p:spPr>
          <a:xfrm>
            <a:off x="4716700" y="152400"/>
            <a:ext cx="4257401"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9"/>
          <p:cNvSpPr txBox="1">
            <a:spLocks noGrp="1"/>
          </p:cNvSpPr>
          <p:nvPr>
            <p:ph type="title"/>
          </p:nvPr>
        </p:nvSpPr>
        <p:spPr>
          <a:xfrm>
            <a:off x="729450" y="733950"/>
            <a:ext cx="7688400" cy="1244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46.100 articles</a:t>
            </a:r>
            <a:endParaRPr/>
          </a:p>
          <a:p>
            <a:pPr marL="0" lvl="0" indent="0" algn="l" rtl="0">
              <a:spcBef>
                <a:spcPts val="0"/>
              </a:spcBef>
              <a:spcAft>
                <a:spcPts val="0"/>
              </a:spcAft>
              <a:buNone/>
            </a:pPr>
            <a:endParaRPr/>
          </a:p>
        </p:txBody>
      </p:sp>
      <p:sp>
        <p:nvSpPr>
          <p:cNvPr id="242" name="Google Shape;242;p29"/>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800"/>
              <a:t>published in almost 8 years of activity</a:t>
            </a:r>
            <a:endParaRPr sz="1800"/>
          </a:p>
          <a:p>
            <a:pPr marL="0" lvl="0" indent="0" algn="l" rtl="0">
              <a:spcBef>
                <a:spcPts val="1200"/>
              </a:spcBef>
              <a:spcAft>
                <a:spcPts val="1200"/>
              </a:spcAft>
              <a:buNone/>
            </a:pPr>
            <a:r>
              <a:rPr lang="it" sz="1800">
                <a:highlight>
                  <a:schemeClr val="accent3"/>
                </a:highlight>
              </a:rPr>
              <a:t>Scoap</a:t>
            </a:r>
            <a:r>
              <a:rPr lang="it" sz="1800" baseline="30000">
                <a:highlight>
                  <a:schemeClr val="accent3"/>
                </a:highlight>
              </a:rPr>
              <a:t>3 </a:t>
            </a:r>
            <a:r>
              <a:rPr lang="it" sz="1800"/>
              <a:t>has started in 2014 and is supporting about 7000 articles per year</a:t>
            </a:r>
            <a:endParaRPr sz="1800" baseline="300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0"/>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Archeologia e calcolatori: OA in archeological data</a:t>
            </a:r>
            <a:endParaRPr/>
          </a:p>
        </p:txBody>
      </p:sp>
      <p:sp>
        <p:nvSpPr>
          <p:cNvPr id="248" name="Google Shape;248;p30"/>
          <p:cNvSpPr txBox="1"/>
          <p:nvPr/>
        </p:nvSpPr>
        <p:spPr>
          <a:xfrm>
            <a:off x="729450" y="2171550"/>
            <a:ext cx="7349700" cy="2932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solidFill>
                  <a:srgbClr val="1D1D1D"/>
                </a:solidFill>
                <a:highlight>
                  <a:srgbClr val="FFFFFF"/>
                </a:highlight>
              </a:rPr>
              <a:t>Established in 1990, Archeologia e Calcolatori is a scientific journal focusing on computing and information technology applied to archaeology.</a:t>
            </a:r>
            <a:endParaRPr>
              <a:solidFill>
                <a:srgbClr val="1D1D1D"/>
              </a:solidFill>
              <a:highlight>
                <a:srgbClr val="FFFFFF"/>
              </a:highlight>
            </a:endParaRPr>
          </a:p>
          <a:p>
            <a:pPr marL="0" lvl="0" indent="0" algn="l" rtl="0">
              <a:spcBef>
                <a:spcPts val="0"/>
              </a:spcBef>
              <a:spcAft>
                <a:spcPts val="0"/>
              </a:spcAft>
              <a:buNone/>
            </a:pPr>
            <a:endParaRPr>
              <a:solidFill>
                <a:srgbClr val="1D1D1D"/>
              </a:solidFill>
              <a:highlight>
                <a:srgbClr val="FFFFFF"/>
              </a:highlight>
            </a:endParaRPr>
          </a:p>
          <a:p>
            <a:pPr marL="0" lvl="0" indent="0" algn="l" rtl="0">
              <a:spcBef>
                <a:spcPts val="0"/>
              </a:spcBef>
              <a:spcAft>
                <a:spcPts val="0"/>
              </a:spcAft>
              <a:buNone/>
            </a:pPr>
            <a:r>
              <a:rPr lang="it">
                <a:solidFill>
                  <a:srgbClr val="1D1D1D"/>
                </a:solidFill>
                <a:highlight>
                  <a:srgbClr val="FFFFFF"/>
                </a:highlight>
              </a:rPr>
              <a:t>OA Journal: articles presented with full metadata on the journal's website and freely available for consultation.</a:t>
            </a:r>
            <a:endParaRPr>
              <a:solidFill>
                <a:srgbClr val="1D1D1D"/>
              </a:solidFill>
              <a:highlight>
                <a:srgbClr val="FFFFFF"/>
              </a:highlight>
            </a:endParaRPr>
          </a:p>
          <a:p>
            <a:pPr marL="0" lvl="0" indent="0" algn="l" rtl="0">
              <a:spcBef>
                <a:spcPts val="0"/>
              </a:spcBef>
              <a:spcAft>
                <a:spcPts val="0"/>
              </a:spcAft>
              <a:buNone/>
            </a:pPr>
            <a:endParaRPr>
              <a:solidFill>
                <a:srgbClr val="1D1D1D"/>
              </a:solidFill>
              <a:highlight>
                <a:srgbClr val="FFFFFF"/>
              </a:highlight>
            </a:endParaRPr>
          </a:p>
          <a:p>
            <a:pPr marL="0" lvl="0" indent="0" algn="l" rtl="0">
              <a:spcBef>
                <a:spcPts val="0"/>
              </a:spcBef>
              <a:spcAft>
                <a:spcPts val="0"/>
              </a:spcAft>
              <a:buNone/>
            </a:pPr>
            <a:r>
              <a:rPr lang="it">
                <a:solidFill>
                  <a:srgbClr val="1D1D1D"/>
                </a:solidFill>
                <a:highlight>
                  <a:srgbClr val="FFFFFF"/>
                </a:highlight>
              </a:rPr>
              <a:t>Use of DOIs (persistent identifiers)</a:t>
            </a:r>
            <a:endParaRPr>
              <a:solidFill>
                <a:srgbClr val="1D1D1D"/>
              </a:solidFill>
              <a:highlight>
                <a:srgbClr val="FFFFFF"/>
              </a:highlight>
            </a:endParaRPr>
          </a:p>
          <a:p>
            <a:pPr marL="0" lvl="0" indent="0" algn="l" rtl="0">
              <a:spcBef>
                <a:spcPts val="0"/>
              </a:spcBef>
              <a:spcAft>
                <a:spcPts val="0"/>
              </a:spcAft>
              <a:buNone/>
            </a:pPr>
            <a:endParaRPr>
              <a:solidFill>
                <a:srgbClr val="1D1D1D"/>
              </a:solidFill>
              <a:highlight>
                <a:srgbClr val="FFFFFF"/>
              </a:highlight>
            </a:endParaRPr>
          </a:p>
          <a:p>
            <a:pPr marL="0" lvl="0" indent="0" algn="l" rtl="0">
              <a:spcBef>
                <a:spcPts val="0"/>
              </a:spcBef>
              <a:spcAft>
                <a:spcPts val="0"/>
              </a:spcAft>
              <a:buNone/>
            </a:pPr>
            <a:r>
              <a:rPr lang="it">
                <a:solidFill>
                  <a:srgbClr val="1D1D1D"/>
                </a:solidFill>
                <a:highlight>
                  <a:srgbClr val="FFFFFF"/>
                </a:highlight>
              </a:rPr>
              <a:t>Use of the OAI-PMH protocol for the journal repository </a:t>
            </a:r>
            <a:endParaRPr>
              <a:solidFill>
                <a:srgbClr val="1D1D1D"/>
              </a:solidFill>
              <a:highlight>
                <a:srgbClr val="FFFFFF"/>
              </a:highlight>
            </a:endParaRPr>
          </a:p>
          <a:p>
            <a:pPr marL="0" lvl="0" indent="0" algn="l" rtl="0">
              <a:spcBef>
                <a:spcPts val="0"/>
              </a:spcBef>
              <a:spcAft>
                <a:spcPts val="0"/>
              </a:spcAft>
              <a:buNone/>
            </a:pPr>
            <a:endParaRPr sz="1050">
              <a:solidFill>
                <a:srgbClr val="1D1D1D"/>
              </a:solidFill>
              <a:highlight>
                <a:srgbClr val="FFFFFF"/>
              </a:highlight>
            </a:endParaRPr>
          </a:p>
          <a:p>
            <a:pPr marL="0" lvl="0" indent="0" algn="l" rtl="0">
              <a:spcBef>
                <a:spcPts val="0"/>
              </a:spcBef>
              <a:spcAft>
                <a:spcPts val="0"/>
              </a:spcAft>
              <a:buNone/>
            </a:pPr>
            <a:endParaRPr sz="1050">
              <a:solidFill>
                <a:srgbClr val="1D1D1D"/>
              </a:solidFill>
              <a:highlight>
                <a:srgbClr val="FFFFFF"/>
              </a:highlight>
            </a:endParaRPr>
          </a:p>
          <a:p>
            <a:pPr marL="0" lvl="0" indent="0" algn="l" rtl="0">
              <a:spcBef>
                <a:spcPts val="0"/>
              </a:spcBef>
              <a:spcAft>
                <a:spcPts val="0"/>
              </a:spcAft>
              <a:buNone/>
            </a:pPr>
            <a:endParaRPr sz="1050">
              <a:solidFill>
                <a:srgbClr val="1D1D1D"/>
              </a:solidFill>
              <a:highlight>
                <a:srgbClr val="FFFFFF"/>
              </a:highlight>
            </a:endParaRPr>
          </a:p>
          <a:p>
            <a:pPr marL="0" lvl="0" indent="0" algn="l" rtl="0">
              <a:spcBef>
                <a:spcPts val="0"/>
              </a:spcBef>
              <a:spcAft>
                <a:spcPts val="0"/>
              </a:spcAft>
              <a:buNone/>
            </a:pPr>
            <a:r>
              <a:rPr lang="it" sz="1050">
                <a:solidFill>
                  <a:srgbClr val="1D1D1D"/>
                </a:solidFill>
                <a:highlight>
                  <a:srgbClr val="FFFFFF"/>
                </a:highlight>
              </a:rPr>
              <a:t>https://zenodo.org/record/3752915#.YYJH0J5KjPY</a:t>
            </a:r>
            <a:endParaRPr sz="1050">
              <a:solidFill>
                <a:srgbClr val="1D1D1D"/>
              </a:solidFill>
              <a:highlight>
                <a:srgbClr val="FFFFFF"/>
              </a:highlight>
            </a:endParaRPr>
          </a:p>
          <a:p>
            <a:pPr marL="0" lvl="0" indent="0" algn="l" rtl="0">
              <a:spcBef>
                <a:spcPts val="0"/>
              </a:spcBef>
              <a:spcAft>
                <a:spcPts val="0"/>
              </a:spcAft>
              <a:buNone/>
            </a:pPr>
            <a:endParaRPr sz="1050">
              <a:solidFill>
                <a:srgbClr val="1D1D1D"/>
              </a:solidFill>
              <a:highlight>
                <a:srgbClr val="FFFFFF"/>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1"/>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Journal of Archeological computing</a:t>
            </a:r>
            <a:endParaRPr/>
          </a:p>
        </p:txBody>
      </p:sp>
      <p:sp>
        <p:nvSpPr>
          <p:cNvPr id="254" name="Google Shape;254;p31"/>
          <p:cNvSpPr txBox="1">
            <a:spLocks noGrp="1"/>
          </p:cNvSpPr>
          <p:nvPr>
            <p:ph type="subTitle" idx="1"/>
          </p:nvPr>
        </p:nvSpPr>
        <p:spPr>
          <a:xfrm>
            <a:off x="724950" y="3161525"/>
            <a:ext cx="3300900" cy="16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300">
                <a:solidFill>
                  <a:srgbClr val="000000"/>
                </a:solidFill>
                <a:latin typeface="Verdana"/>
                <a:ea typeface="Verdana"/>
                <a:cs typeface="Verdana"/>
                <a:sym typeface="Verdana"/>
              </a:rPr>
              <a:t>Since </a:t>
            </a:r>
            <a:r>
              <a:rPr lang="it" sz="1300">
                <a:solidFill>
                  <a:srgbClr val="000000"/>
                </a:solidFill>
                <a:uFill>
                  <a:noFill/>
                </a:uFill>
                <a:latin typeface="Verdana"/>
                <a:ea typeface="Verdana"/>
                <a:cs typeface="Verdana"/>
                <a:sym typeface="Verdan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2005</a:t>
            </a:r>
            <a:r>
              <a:rPr lang="it" sz="1300">
                <a:solidFill>
                  <a:srgbClr val="000000"/>
                </a:solidFill>
                <a:latin typeface="Verdana"/>
                <a:ea typeface="Verdana"/>
                <a:cs typeface="Verdana"/>
                <a:sym typeface="Verdana"/>
              </a:rPr>
              <a:t> </a:t>
            </a:r>
            <a:r>
              <a:rPr lang="it" sz="1300" b="1">
                <a:solidFill>
                  <a:srgbClr val="000000"/>
                </a:solidFill>
                <a:latin typeface="Verdana"/>
                <a:ea typeface="Verdana"/>
                <a:cs typeface="Verdana"/>
                <a:sym typeface="Verdana"/>
              </a:rPr>
              <a:t>Archeologia e Calcolatori </a:t>
            </a:r>
            <a:r>
              <a:rPr lang="it" sz="1300">
                <a:solidFill>
                  <a:srgbClr val="000000"/>
                </a:solidFill>
                <a:latin typeface="Verdana"/>
                <a:ea typeface="Verdana"/>
                <a:cs typeface="Verdana"/>
                <a:sym typeface="Verdana"/>
              </a:rPr>
              <a:t>has joined the Open Archives Initiative, adopting the OAI-PMH protocol. It is registered in the list of </a:t>
            </a:r>
            <a:r>
              <a:rPr lang="it" sz="1300" u="sng">
                <a:solidFill>
                  <a:srgbClr val="000000"/>
                </a:solidFill>
                <a:latin typeface="Verdana"/>
                <a:ea typeface="Verdana"/>
                <a:cs typeface="Verdana"/>
                <a:sym typeface="Verdana"/>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OAI Data Providers</a:t>
            </a:r>
            <a:r>
              <a:rPr lang="it" sz="1300">
                <a:solidFill>
                  <a:srgbClr val="000000"/>
                </a:solidFill>
                <a:latin typeface="Verdana"/>
                <a:ea typeface="Verdana"/>
                <a:cs typeface="Verdana"/>
                <a:sym typeface="Verdana"/>
              </a:rPr>
              <a:t> and </a:t>
            </a:r>
            <a:r>
              <a:rPr lang="it" sz="1300" u="sng">
                <a:solidFill>
                  <a:srgbClr val="000000"/>
                </a:solidFill>
                <a:latin typeface="Verdana"/>
                <a:ea typeface="Verdana"/>
                <a:cs typeface="Verdana"/>
                <a:sym typeface="Verdana"/>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OAIster</a:t>
            </a:r>
            <a:r>
              <a:rPr lang="it" sz="1300" b="1">
                <a:solidFill>
                  <a:srgbClr val="000000"/>
                </a:solidFill>
                <a:uFill>
                  <a:noFill/>
                </a:uFill>
                <a:latin typeface="Verdana"/>
                <a:ea typeface="Verdana"/>
                <a:cs typeface="Verdana"/>
                <a:sym typeface="Verdana"/>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 </a:t>
            </a:r>
            <a:r>
              <a:rPr lang="it" sz="1300" u="sng">
                <a:solidFill>
                  <a:srgbClr val="000000"/>
                </a:solidFill>
                <a:latin typeface="Verdana"/>
                <a:ea typeface="Verdana"/>
                <a:cs typeface="Verdana"/>
                <a:sym typeface="Verdana"/>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contributors</a:t>
            </a:r>
            <a:r>
              <a:rPr lang="it" sz="1300">
                <a:solidFill>
                  <a:srgbClr val="000000"/>
                </a:solidFill>
                <a:latin typeface="Verdana"/>
                <a:ea typeface="Verdana"/>
                <a:cs typeface="Verdana"/>
                <a:sym typeface="Verdana"/>
              </a:rPr>
              <a:t> and in the Directory of Open Access Journals (</a:t>
            </a:r>
            <a:r>
              <a:rPr lang="it" sz="1300" u="sng">
                <a:solidFill>
                  <a:srgbClr val="000000"/>
                </a:solidFill>
                <a:latin typeface="Verdana"/>
                <a:ea typeface="Verdana"/>
                <a:cs typeface="Verdana"/>
                <a:sym typeface="Verdana"/>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DOAJ</a:t>
            </a:r>
            <a:r>
              <a:rPr lang="it" sz="1300">
                <a:solidFill>
                  <a:srgbClr val="000000"/>
                </a:solidFill>
                <a:latin typeface="Verdana"/>
                <a:ea typeface="Verdana"/>
                <a:cs typeface="Verdana"/>
                <a:sym typeface="Verdana"/>
              </a:rPr>
              <a:t>). </a:t>
            </a:r>
            <a:endParaRPr sz="1300"/>
          </a:p>
        </p:txBody>
      </p:sp>
      <p:pic>
        <p:nvPicPr>
          <p:cNvPr id="255" name="Google Shape;255;p31"/>
          <p:cNvPicPr preferRelativeResize="0"/>
          <p:nvPr/>
        </p:nvPicPr>
        <p:blipFill>
          <a:blip r:embed="rId7">
            <a:alphaModFix/>
          </a:blip>
          <a:stretch>
            <a:fillRect/>
          </a:stretch>
        </p:blipFill>
        <p:spPr>
          <a:xfrm>
            <a:off x="5172075" y="119063"/>
            <a:ext cx="3371850" cy="4752975"/>
          </a:xfrm>
          <a:prstGeom prst="rect">
            <a:avLst/>
          </a:prstGeom>
          <a:noFill/>
          <a:ln>
            <a:noFill/>
          </a:ln>
        </p:spPr>
      </p:pic>
      <p:sp>
        <p:nvSpPr>
          <p:cNvPr id="256" name="Google Shape;256;p31"/>
          <p:cNvSpPr txBox="1"/>
          <p:nvPr/>
        </p:nvSpPr>
        <p:spPr>
          <a:xfrm>
            <a:off x="4572000" y="4819500"/>
            <a:ext cx="30000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800"/>
              <a:t>http://www.archcalc.cnr.it/index.php</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title"/>
          </p:nvPr>
        </p:nvSpPr>
        <p:spPr>
          <a:xfrm>
            <a:off x="729450" y="733950"/>
            <a:ext cx="7688400" cy="1244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30 years</a:t>
            </a:r>
            <a:endParaRPr/>
          </a:p>
        </p:txBody>
      </p:sp>
      <p:sp>
        <p:nvSpPr>
          <p:cNvPr id="262" name="Google Shape;262;p32"/>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800"/>
              <a:t>of activity od “</a:t>
            </a:r>
            <a:r>
              <a:rPr lang="it" sz="1800">
                <a:highlight>
                  <a:schemeClr val="accent3"/>
                </a:highlight>
              </a:rPr>
              <a:t>Archeologia e calcolatori</a:t>
            </a:r>
            <a:r>
              <a:rPr lang="it" sz="1800"/>
              <a:t>”, always following the principles of Open Science</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Institutional publishing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Milano University Press</a:t>
            </a:r>
            <a:endParaRPr/>
          </a:p>
        </p:txBody>
      </p:sp>
      <p:pic>
        <p:nvPicPr>
          <p:cNvPr id="273" name="Google Shape;273;p34"/>
          <p:cNvPicPr preferRelativeResize="0"/>
          <p:nvPr/>
        </p:nvPicPr>
        <p:blipFill>
          <a:blip r:embed="rId3">
            <a:alphaModFix/>
          </a:blip>
          <a:stretch>
            <a:fillRect/>
          </a:stretch>
        </p:blipFill>
        <p:spPr>
          <a:xfrm>
            <a:off x="4911175" y="1701925"/>
            <a:ext cx="3774299" cy="3319810"/>
          </a:xfrm>
          <a:prstGeom prst="rect">
            <a:avLst/>
          </a:prstGeom>
          <a:noFill/>
          <a:ln>
            <a:noFill/>
          </a:ln>
        </p:spPr>
      </p:pic>
      <p:pic>
        <p:nvPicPr>
          <p:cNvPr id="274" name="Google Shape;274;p34"/>
          <p:cNvPicPr preferRelativeResize="0"/>
          <p:nvPr/>
        </p:nvPicPr>
        <p:blipFill>
          <a:blip r:embed="rId4">
            <a:alphaModFix/>
          </a:blip>
          <a:stretch>
            <a:fillRect/>
          </a:stretch>
        </p:blipFill>
        <p:spPr>
          <a:xfrm>
            <a:off x="505951" y="1833548"/>
            <a:ext cx="3585749" cy="3208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The OA publisher of University of Milan</a:t>
            </a:r>
            <a:endParaRPr/>
          </a:p>
        </p:txBody>
      </p:sp>
      <p:sp>
        <p:nvSpPr>
          <p:cNvPr id="280" name="Google Shape;280;p35"/>
          <p:cNvSpPr txBox="1"/>
          <p:nvPr/>
        </p:nvSpPr>
        <p:spPr>
          <a:xfrm>
            <a:off x="1055450" y="2185250"/>
            <a:ext cx="73497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800">
                <a:latin typeface="Lato"/>
                <a:ea typeface="Lato"/>
                <a:cs typeface="Lato"/>
                <a:sym typeface="Lato"/>
              </a:rPr>
              <a:t>Two branches: </a:t>
            </a:r>
            <a:endParaRPr sz="1800">
              <a:latin typeface="Lato"/>
              <a:ea typeface="Lato"/>
              <a:cs typeface="Lato"/>
              <a:sym typeface="Lato"/>
            </a:endParaRPr>
          </a:p>
          <a:p>
            <a:pPr marL="0" lvl="0" indent="0" algn="l" rtl="0">
              <a:spcBef>
                <a:spcPts val="0"/>
              </a:spcBef>
              <a:spcAft>
                <a:spcPts val="0"/>
              </a:spcAft>
              <a:buNone/>
            </a:pPr>
            <a:r>
              <a:rPr lang="it" sz="1800">
                <a:latin typeface="Lato"/>
                <a:ea typeface="Lato"/>
                <a:cs typeface="Lato"/>
                <a:sym typeface="Lato"/>
              </a:rPr>
              <a:t>	Journals </a:t>
            </a:r>
            <a:r>
              <a:rPr lang="it" sz="1800" u="sng">
                <a:solidFill>
                  <a:schemeClr val="hlink"/>
                </a:solidFill>
                <a:latin typeface="Lato"/>
                <a:ea typeface="Lato"/>
                <a:cs typeface="Lato"/>
                <a:sym typeface="Lato"/>
                <a:hlinkClick r:id="rId3"/>
              </a:rPr>
              <a:t>https://riviste.unimi.it/</a:t>
            </a:r>
            <a:r>
              <a:rPr lang="it" sz="1800">
                <a:latin typeface="Lato"/>
                <a:ea typeface="Lato"/>
                <a:cs typeface="Lato"/>
                <a:sym typeface="Lato"/>
              </a:rPr>
              <a:t> </a:t>
            </a:r>
            <a:endParaRPr sz="1800">
              <a:latin typeface="Lato"/>
              <a:ea typeface="Lato"/>
              <a:cs typeface="Lato"/>
              <a:sym typeface="Lato"/>
            </a:endParaRPr>
          </a:p>
          <a:p>
            <a:pPr marL="0" lvl="0" indent="0" algn="l" rtl="0">
              <a:spcBef>
                <a:spcPts val="0"/>
              </a:spcBef>
              <a:spcAft>
                <a:spcPts val="0"/>
              </a:spcAft>
              <a:buNone/>
            </a:pPr>
            <a:r>
              <a:rPr lang="it" sz="1800">
                <a:latin typeface="Lato"/>
                <a:ea typeface="Lato"/>
                <a:cs typeface="Lato"/>
                <a:sym typeface="Lato"/>
              </a:rPr>
              <a:t>	Books </a:t>
            </a:r>
            <a:r>
              <a:rPr lang="it" sz="1800" u="sng">
                <a:solidFill>
                  <a:schemeClr val="hlink"/>
                </a:solidFill>
                <a:latin typeface="Lato"/>
                <a:ea typeface="Lato"/>
                <a:cs typeface="Lato"/>
                <a:sym typeface="Lato"/>
                <a:hlinkClick r:id="rId4"/>
              </a:rPr>
              <a:t>https://libri.unimi.it/index.php/milanoup</a:t>
            </a:r>
            <a:r>
              <a:rPr lang="it" sz="1800">
                <a:latin typeface="Lato"/>
                <a:ea typeface="Lato"/>
                <a:cs typeface="Lato"/>
                <a:sym typeface="Lato"/>
              </a:rPr>
              <a:t> </a:t>
            </a: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0" lvl="0" indent="0" algn="l" rtl="0">
              <a:spcBef>
                <a:spcPts val="0"/>
              </a:spcBef>
              <a:spcAft>
                <a:spcPts val="0"/>
              </a:spcAft>
              <a:buNone/>
            </a:pPr>
            <a:r>
              <a:rPr lang="it" sz="1800">
                <a:latin typeface="Lato"/>
                <a:ea typeface="Lato"/>
                <a:cs typeface="Lato"/>
                <a:sym typeface="Lato"/>
              </a:rPr>
              <a:t>Diamond Open Access: no costs for readers nor for authors</a:t>
            </a:r>
            <a:endParaRPr sz="1800">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729450" y="733950"/>
            <a:ext cx="7688400" cy="1244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50</a:t>
            </a:r>
            <a:endParaRPr/>
          </a:p>
        </p:txBody>
      </p:sp>
      <p:sp>
        <p:nvSpPr>
          <p:cNvPr id="286" name="Google Shape;286;p36"/>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800"/>
              <a:t>open access journals published by </a:t>
            </a:r>
            <a:r>
              <a:rPr lang="it" sz="1800">
                <a:highlight>
                  <a:schemeClr val="accent3"/>
                </a:highlight>
              </a:rPr>
              <a:t>Milano University Press</a:t>
            </a:r>
            <a:r>
              <a:rPr lang="it" sz="1800"/>
              <a:t>, all indexed in the Directory of Open Access Journals (DOAJ)</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9"/>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No burden for authors</a:t>
            </a:r>
            <a:endParaRPr/>
          </a:p>
        </p:txBody>
      </p:sp>
      <p:sp>
        <p:nvSpPr>
          <p:cNvPr id="154" name="Google Shape;154;p19"/>
          <p:cNvSpPr txBox="1"/>
          <p:nvPr/>
        </p:nvSpPr>
        <p:spPr>
          <a:xfrm>
            <a:off x="1268725" y="3154675"/>
            <a:ext cx="733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155" name="Google Shape;155;p19"/>
          <p:cNvSpPr txBox="1"/>
          <p:nvPr/>
        </p:nvSpPr>
        <p:spPr>
          <a:xfrm>
            <a:off x="308625" y="2233200"/>
            <a:ext cx="7338000" cy="6771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it" sz="1800">
                <a:solidFill>
                  <a:schemeClr val="lt1"/>
                </a:solidFill>
                <a:latin typeface="Lato"/>
                <a:ea typeface="Lato"/>
                <a:cs typeface="Lato"/>
                <a:sym typeface="Lato"/>
              </a:rPr>
              <a:t>Scientific publishing without APCs on authors</a:t>
            </a:r>
            <a:endParaRPr sz="1800">
              <a:solidFill>
                <a:schemeClr val="lt1"/>
              </a:solidFill>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7"/>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Funded publishing platforms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Bill and Melinda Gates Foundation</a:t>
            </a:r>
            <a:endParaRPr/>
          </a:p>
        </p:txBody>
      </p:sp>
      <p:pic>
        <p:nvPicPr>
          <p:cNvPr id="297" name="Google Shape;297;p38"/>
          <p:cNvPicPr preferRelativeResize="0"/>
          <p:nvPr/>
        </p:nvPicPr>
        <p:blipFill>
          <a:blip r:embed="rId3">
            <a:alphaModFix/>
          </a:blip>
          <a:stretch>
            <a:fillRect/>
          </a:stretch>
        </p:blipFill>
        <p:spPr>
          <a:xfrm>
            <a:off x="226100" y="1777650"/>
            <a:ext cx="6195855" cy="3137249"/>
          </a:xfrm>
          <a:prstGeom prst="rect">
            <a:avLst/>
          </a:prstGeom>
          <a:noFill/>
          <a:ln>
            <a:noFill/>
          </a:ln>
        </p:spPr>
      </p:pic>
      <p:sp>
        <p:nvSpPr>
          <p:cNvPr id="298" name="Google Shape;298;p38"/>
          <p:cNvSpPr txBox="1"/>
          <p:nvPr/>
        </p:nvSpPr>
        <p:spPr>
          <a:xfrm>
            <a:off x="6600300" y="4472750"/>
            <a:ext cx="2452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200">
                <a:latin typeface="Lato"/>
                <a:ea typeface="Lato"/>
                <a:cs typeface="Lato"/>
                <a:sym typeface="Lato"/>
              </a:rPr>
              <a:t>https://gatesopenresearch.org/</a:t>
            </a:r>
            <a:endParaRPr sz="1200">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Gates Open Research</a:t>
            </a:r>
            <a:endParaRPr/>
          </a:p>
        </p:txBody>
      </p:sp>
      <p:sp>
        <p:nvSpPr>
          <p:cNvPr id="304" name="Google Shape;304;p3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The publishing platform for Gates funded  (or co-funded) researchers</a:t>
            </a:r>
            <a:endParaRPr/>
          </a:p>
        </p:txBody>
      </p:sp>
      <p:sp>
        <p:nvSpPr>
          <p:cNvPr id="305" name="Google Shape;305;p39"/>
          <p:cNvSpPr txBox="1"/>
          <p:nvPr/>
        </p:nvSpPr>
        <p:spPr>
          <a:xfrm>
            <a:off x="4648200" y="1070325"/>
            <a:ext cx="39756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Lato"/>
                <a:ea typeface="Lato"/>
                <a:cs typeface="Lato"/>
                <a:sym typeface="Lato"/>
              </a:rPr>
              <a:t>Fully transparent, author-driven model (the authors are solely responsible for the content of their article)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it">
                <a:latin typeface="Lato"/>
                <a:ea typeface="Lato"/>
                <a:cs typeface="Lato"/>
                <a:sym typeface="Lato"/>
              </a:rPr>
              <a:t>The source data underlying the results must be made available as soon as an article is published (data must be deposited in a repository)</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it">
                <a:latin typeface="Lato"/>
                <a:ea typeface="Lato"/>
                <a:cs typeface="Lato"/>
                <a:sym typeface="Lato"/>
              </a:rPr>
              <a:t>Open Peer Review (after publication)</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it">
                <a:solidFill>
                  <a:srgbClr val="333333"/>
                </a:solidFill>
                <a:highlight>
                  <a:srgbClr val="FFFFFF"/>
                </a:highlight>
                <a:latin typeface="Lato"/>
                <a:ea typeface="Lato"/>
                <a:cs typeface="Lato"/>
                <a:sym typeface="Lato"/>
              </a:rPr>
              <a:t>Articles and other types of content (posters, slides and documents) are published under a </a:t>
            </a:r>
            <a:r>
              <a:rPr lang="it" u="sng">
                <a:solidFill>
                  <a:srgbClr val="2A7697"/>
                </a:solidFill>
                <a:highlight>
                  <a:srgbClr val="FFFFFF"/>
                </a:highlight>
                <a:latin typeface="Lato"/>
                <a:ea typeface="Lato"/>
                <a:cs typeface="Lato"/>
                <a:sym typeface="Lato"/>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CC BY license</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0"/>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Gates Open Research </a:t>
            </a:r>
            <a:endParaRPr/>
          </a:p>
        </p:txBody>
      </p:sp>
      <p:pic>
        <p:nvPicPr>
          <p:cNvPr id="311" name="Google Shape;311;p40"/>
          <p:cNvPicPr preferRelativeResize="0"/>
          <p:nvPr/>
        </p:nvPicPr>
        <p:blipFill>
          <a:blip r:embed="rId3">
            <a:alphaModFix/>
          </a:blip>
          <a:stretch>
            <a:fillRect/>
          </a:stretch>
        </p:blipFill>
        <p:spPr>
          <a:xfrm>
            <a:off x="1600200" y="1777650"/>
            <a:ext cx="6330148" cy="3137251"/>
          </a:xfrm>
          <a:prstGeom prst="rect">
            <a:avLst/>
          </a:prstGeom>
          <a:noFill/>
          <a:ln>
            <a:noFill/>
          </a:ln>
        </p:spPr>
      </p:pic>
      <p:sp>
        <p:nvSpPr>
          <p:cNvPr id="312" name="Google Shape;312;p40"/>
          <p:cNvSpPr txBox="1"/>
          <p:nvPr/>
        </p:nvSpPr>
        <p:spPr>
          <a:xfrm>
            <a:off x="-26100" y="4816450"/>
            <a:ext cx="7349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solidFill>
                  <a:schemeClr val="accent1"/>
                </a:solidFill>
                <a:latin typeface="Lato"/>
                <a:ea typeface="Lato"/>
                <a:cs typeface="Lato"/>
                <a:sym typeface="Lato"/>
              </a:rPr>
              <a:t>https://gatesopenresearch.org/about</a:t>
            </a:r>
            <a:endParaRPr sz="1100">
              <a:solidFill>
                <a:schemeClr val="accent1"/>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Wellcome Open Research</a:t>
            </a:r>
            <a:endParaRPr/>
          </a:p>
        </p:txBody>
      </p:sp>
      <p:pic>
        <p:nvPicPr>
          <p:cNvPr id="318" name="Google Shape;318;p41"/>
          <p:cNvPicPr preferRelativeResize="0"/>
          <p:nvPr/>
        </p:nvPicPr>
        <p:blipFill>
          <a:blip r:embed="rId3">
            <a:alphaModFix/>
          </a:blip>
          <a:stretch>
            <a:fillRect/>
          </a:stretch>
        </p:blipFill>
        <p:spPr>
          <a:xfrm>
            <a:off x="2862961" y="1930050"/>
            <a:ext cx="6099815" cy="2927375"/>
          </a:xfrm>
          <a:prstGeom prst="rect">
            <a:avLst/>
          </a:prstGeom>
          <a:noFill/>
          <a:ln>
            <a:noFill/>
          </a:ln>
        </p:spPr>
      </p:pic>
      <p:sp>
        <p:nvSpPr>
          <p:cNvPr id="319" name="Google Shape;319;p41"/>
          <p:cNvSpPr txBox="1"/>
          <p:nvPr/>
        </p:nvSpPr>
        <p:spPr>
          <a:xfrm>
            <a:off x="98450" y="4781225"/>
            <a:ext cx="73497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100">
                <a:latin typeface="Lato"/>
                <a:ea typeface="Lato"/>
                <a:cs typeface="Lato"/>
                <a:sym typeface="Lato"/>
              </a:rPr>
              <a:t>https://wellcomeopenresearch.org/</a:t>
            </a:r>
            <a:endParaRPr sz="1100">
              <a:latin typeface="Lato"/>
              <a:ea typeface="Lato"/>
              <a:cs typeface="Lato"/>
              <a:sym typeface="Lato"/>
            </a:endParaRPr>
          </a:p>
        </p:txBody>
      </p:sp>
      <p:sp>
        <p:nvSpPr>
          <p:cNvPr id="320" name="Google Shape;320;p41"/>
          <p:cNvSpPr txBox="1"/>
          <p:nvPr/>
        </p:nvSpPr>
        <p:spPr>
          <a:xfrm>
            <a:off x="416225" y="2705550"/>
            <a:ext cx="20367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a:latin typeface="Lato"/>
                <a:ea typeface="Lato"/>
                <a:cs typeface="Lato"/>
                <a:sym typeface="Lato"/>
              </a:rPr>
              <a:t>Principles and procedures similar to those of Gates Open research</a:t>
            </a:r>
            <a:endParaRPr>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a:t>Wellcome Open Research</a:t>
            </a:r>
            <a:endParaRPr/>
          </a:p>
        </p:txBody>
      </p:sp>
      <p:sp>
        <p:nvSpPr>
          <p:cNvPr id="326" name="Google Shape;326;p4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rmAutofit fontScale="92500"/>
          </a:bodyPr>
          <a:lstStyle/>
          <a:p>
            <a:pPr marL="0" lvl="0" indent="0" algn="l" rtl="0">
              <a:spcBef>
                <a:spcPts val="0"/>
              </a:spcBef>
              <a:spcAft>
                <a:spcPts val="0"/>
              </a:spcAft>
              <a:buNone/>
            </a:pPr>
            <a:r>
              <a:rPr lang="it"/>
              <a:t>The publishing platform for Wellcome </a:t>
            </a:r>
            <a:endParaRPr/>
          </a:p>
          <a:p>
            <a:pPr marL="0" lvl="0" indent="0" algn="l" rtl="0">
              <a:spcBef>
                <a:spcPts val="0"/>
              </a:spcBef>
              <a:spcAft>
                <a:spcPts val="0"/>
              </a:spcAft>
              <a:buNone/>
            </a:pPr>
            <a:r>
              <a:rPr lang="it"/>
              <a:t>funded (or co-funded) research</a:t>
            </a:r>
            <a:endParaRPr/>
          </a:p>
        </p:txBody>
      </p:sp>
      <p:sp>
        <p:nvSpPr>
          <p:cNvPr id="327" name="Google Shape;327;p4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400">
                <a:solidFill>
                  <a:srgbClr val="333333"/>
                </a:solidFill>
                <a:highlight>
                  <a:srgbClr val="FFFFFF"/>
                </a:highlight>
                <a:latin typeface="Roboto"/>
                <a:ea typeface="Roboto"/>
                <a:cs typeface="Roboto"/>
                <a:sym typeface="Roboto"/>
              </a:rPr>
              <a:t>“Wellcome Open Research is an Open Research platform: all articles are published open access; the </a:t>
            </a:r>
            <a:r>
              <a:rPr lang="it" sz="1400" u="sng">
                <a:solidFill>
                  <a:srgbClr val="333333"/>
                </a:solidFill>
                <a:latin typeface="Roboto"/>
                <a:ea typeface="Roboto"/>
                <a:cs typeface="Roboto"/>
                <a:sym typeface="Roboto"/>
              </a:rPr>
              <a:t>publishing and peer-review processes are fully transparent;</a:t>
            </a:r>
            <a:r>
              <a:rPr lang="it" sz="1400">
                <a:solidFill>
                  <a:srgbClr val="333333"/>
                </a:solidFill>
                <a:highlight>
                  <a:srgbClr val="FFFFFF"/>
                </a:highlight>
                <a:latin typeface="Roboto"/>
                <a:ea typeface="Roboto"/>
                <a:cs typeface="Roboto"/>
                <a:sym typeface="Roboto"/>
              </a:rPr>
              <a:t> and authors are asked to include detailed descriptions of methods and to provide full and easy access to the source data underlying the results in order to improve reproducibility.”</a:t>
            </a:r>
            <a:endParaRPr sz="1400"/>
          </a:p>
        </p:txBody>
      </p:sp>
      <p:sp>
        <p:nvSpPr>
          <p:cNvPr id="328" name="Google Shape;328;p42"/>
          <p:cNvSpPr txBox="1"/>
          <p:nvPr/>
        </p:nvSpPr>
        <p:spPr>
          <a:xfrm>
            <a:off x="4572000" y="4459675"/>
            <a:ext cx="734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Lato"/>
                <a:ea typeface="Lato"/>
                <a:cs typeface="Lato"/>
                <a:sym typeface="Lato"/>
              </a:rPr>
              <a:t>https://wellcomeopenresearch.org/about</a:t>
            </a:r>
            <a:endParaRPr sz="1000">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3"/>
          <p:cNvSpPr txBox="1">
            <a:spLocks noGrp="1"/>
          </p:cNvSpPr>
          <p:nvPr>
            <p:ph type="title"/>
          </p:nvPr>
        </p:nvSpPr>
        <p:spPr>
          <a:xfrm>
            <a:off x="729450" y="733950"/>
            <a:ext cx="7688400" cy="1244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Oltre 1.100</a:t>
            </a:r>
            <a:endParaRPr/>
          </a:p>
        </p:txBody>
      </p:sp>
      <p:sp>
        <p:nvSpPr>
          <p:cNvPr id="334" name="Google Shape;334;p43"/>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it" sz="1800"/>
              <a:t>the articles, all freely accessible and reusable, published by the </a:t>
            </a:r>
            <a:r>
              <a:rPr lang="it" sz="1800">
                <a:highlight>
                  <a:schemeClr val="accent3"/>
                </a:highlight>
              </a:rPr>
              <a:t>Wellcome Open Research platform</a:t>
            </a:r>
            <a:endParaRPr sz="1800">
              <a:highlight>
                <a:schemeClr val="accent3"/>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4"/>
          <p:cNvPicPr preferRelativeResize="0"/>
          <p:nvPr/>
        </p:nvPicPr>
        <p:blipFill>
          <a:blip r:embed="rId3">
            <a:alphaModFix/>
          </a:blip>
          <a:stretch>
            <a:fillRect/>
          </a:stretch>
        </p:blipFill>
        <p:spPr>
          <a:xfrm>
            <a:off x="152400" y="152400"/>
            <a:ext cx="6858000" cy="3857625"/>
          </a:xfrm>
          <a:prstGeom prst="rect">
            <a:avLst/>
          </a:prstGeom>
          <a:noFill/>
          <a:ln>
            <a:noFill/>
          </a:ln>
        </p:spPr>
      </p:pic>
      <p:pic>
        <p:nvPicPr>
          <p:cNvPr id="340" name="Google Shape;340;p44"/>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pic>
        <p:nvPicPr>
          <p:cNvPr id="345" name="Google Shape;345;p45"/>
          <p:cNvPicPr preferRelativeResize="0"/>
          <p:nvPr/>
        </p:nvPicPr>
        <p:blipFill>
          <a:blip r:embed="rId3">
            <a:alphaModFix/>
          </a:blip>
          <a:stretch>
            <a:fillRect/>
          </a:stretch>
        </p:blipFill>
        <p:spPr>
          <a:xfrm>
            <a:off x="1292875" y="2443350"/>
            <a:ext cx="6059475" cy="3915500"/>
          </a:xfrm>
          <a:prstGeom prst="rect">
            <a:avLst/>
          </a:prstGeom>
          <a:noFill/>
          <a:ln>
            <a:noFill/>
          </a:ln>
        </p:spPr>
      </p:pic>
      <p:sp>
        <p:nvSpPr>
          <p:cNvPr id="346" name="Google Shape;346;p45"/>
          <p:cNvSpPr txBox="1"/>
          <p:nvPr/>
        </p:nvSpPr>
        <p:spPr>
          <a:xfrm>
            <a:off x="394450" y="420625"/>
            <a:ext cx="8235900" cy="24018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it" sz="2700">
                <a:solidFill>
                  <a:schemeClr val="dk2"/>
                </a:solidFill>
                <a:latin typeface="Oswald"/>
                <a:ea typeface="Oswald"/>
                <a:cs typeface="Oswald"/>
                <a:sym typeface="Oswald"/>
              </a:rPr>
              <a:t>Open Research Europe (ORE)</a:t>
            </a:r>
            <a:endParaRPr sz="5350">
              <a:solidFill>
                <a:srgbClr val="004493"/>
              </a:solidFill>
            </a:endParaRPr>
          </a:p>
          <a:p>
            <a:pPr marL="0" lvl="0" indent="0" algn="l" rtl="0">
              <a:lnSpc>
                <a:spcPct val="115000"/>
              </a:lnSpc>
              <a:spcBef>
                <a:spcPts val="1600"/>
              </a:spcBef>
              <a:spcAft>
                <a:spcPts val="0"/>
              </a:spcAft>
              <a:buNone/>
            </a:pPr>
            <a:r>
              <a:rPr lang="it" sz="1200" b="1">
                <a:solidFill>
                  <a:schemeClr val="dk2"/>
                </a:solidFill>
                <a:latin typeface="Playfair Display"/>
                <a:ea typeface="Playfair Display"/>
                <a:cs typeface="Playfair Display"/>
                <a:sym typeface="Playfair Display"/>
              </a:rPr>
              <a:t>Public Procurement </a:t>
            </a:r>
            <a:r>
              <a:rPr lang="it" sz="1200">
                <a:solidFill>
                  <a:schemeClr val="dk2"/>
                </a:solidFill>
                <a:latin typeface="Playfair Display"/>
                <a:ea typeface="Playfair Display"/>
                <a:cs typeface="Playfair Display"/>
                <a:sym typeface="Playfair Display"/>
              </a:rPr>
              <a:t>– 5.8 Million EUR contract signed in March 2020 with F1000 Research for 4 years</a:t>
            </a:r>
            <a:br>
              <a:rPr lang="it" sz="1200">
                <a:solidFill>
                  <a:schemeClr val="dk2"/>
                </a:solidFill>
                <a:latin typeface="Playfair Display"/>
                <a:ea typeface="Playfair Display"/>
                <a:cs typeface="Playfair Display"/>
                <a:sym typeface="Playfair Display"/>
              </a:rPr>
            </a:br>
            <a:r>
              <a:rPr lang="it" sz="1200" b="1">
                <a:solidFill>
                  <a:schemeClr val="dk2"/>
                </a:solidFill>
                <a:latin typeface="Playfair Display"/>
                <a:ea typeface="Playfair Display"/>
                <a:cs typeface="Playfair Display"/>
                <a:sym typeface="Playfair Display"/>
              </a:rPr>
              <a:t>Global Young Academy, LIBER</a:t>
            </a:r>
            <a:r>
              <a:rPr lang="it" sz="1200">
                <a:solidFill>
                  <a:schemeClr val="dk2"/>
                </a:solidFill>
                <a:latin typeface="Playfair Display"/>
                <a:ea typeface="Playfair Display"/>
                <a:cs typeface="Playfair Display"/>
                <a:sym typeface="Playfair Display"/>
              </a:rPr>
              <a:t> and </a:t>
            </a:r>
            <a:r>
              <a:rPr lang="it" sz="1200" b="1">
                <a:solidFill>
                  <a:schemeClr val="dk2"/>
                </a:solidFill>
                <a:latin typeface="Playfair Display"/>
                <a:ea typeface="Playfair Display"/>
                <a:cs typeface="Playfair Display"/>
                <a:sym typeface="Playfair Display"/>
              </a:rPr>
              <a:t>Eurodoc</a:t>
            </a:r>
            <a:r>
              <a:rPr lang="it" sz="1200">
                <a:solidFill>
                  <a:schemeClr val="dk2"/>
                </a:solidFill>
                <a:latin typeface="Playfair Display"/>
                <a:ea typeface="Playfair Display"/>
                <a:cs typeface="Playfair Display"/>
                <a:sym typeface="Playfair Display"/>
              </a:rPr>
              <a:t> as collaborators/subcontractors for communication and sustainability</a:t>
            </a:r>
            <a:br>
              <a:rPr lang="it" sz="1200">
                <a:solidFill>
                  <a:schemeClr val="dk2"/>
                </a:solidFill>
                <a:latin typeface="Playfair Display"/>
                <a:ea typeface="Playfair Display"/>
                <a:cs typeface="Playfair Display"/>
                <a:sym typeface="Playfair Display"/>
              </a:rPr>
            </a:br>
            <a:r>
              <a:rPr lang="it" sz="1200" b="1">
                <a:solidFill>
                  <a:schemeClr val="dk2"/>
                </a:solidFill>
                <a:latin typeface="Playfair Display"/>
                <a:ea typeface="Playfair Display"/>
                <a:cs typeface="Playfair Display"/>
                <a:sym typeface="Playfair Display"/>
              </a:rPr>
              <a:t>OpenAIRE </a:t>
            </a:r>
            <a:r>
              <a:rPr lang="it" sz="1200">
                <a:solidFill>
                  <a:schemeClr val="dk2"/>
                </a:solidFill>
                <a:latin typeface="Playfair Display"/>
                <a:ea typeface="Playfair Display"/>
                <a:cs typeface="Playfair Display"/>
                <a:sym typeface="Playfair Display"/>
              </a:rPr>
              <a:t>are a partner to help with syndication and communication of ORE</a:t>
            </a:r>
            <a:br>
              <a:rPr lang="it" sz="1200">
                <a:solidFill>
                  <a:schemeClr val="dk2"/>
                </a:solidFill>
                <a:latin typeface="Playfair Display"/>
                <a:ea typeface="Playfair Display"/>
                <a:cs typeface="Playfair Display"/>
                <a:sym typeface="Playfair Display"/>
              </a:rPr>
            </a:br>
            <a:r>
              <a:rPr lang="it" sz="1200">
                <a:solidFill>
                  <a:schemeClr val="dk2"/>
                </a:solidFill>
                <a:latin typeface="Playfair Display"/>
                <a:ea typeface="Playfair Display"/>
                <a:cs typeface="Playfair Display"/>
                <a:sym typeface="Playfair Display"/>
              </a:rPr>
              <a:t/>
            </a:r>
            <a:br>
              <a:rPr lang="it" sz="1200">
                <a:solidFill>
                  <a:schemeClr val="dk2"/>
                </a:solidFill>
                <a:latin typeface="Playfair Display"/>
                <a:ea typeface="Playfair Display"/>
                <a:cs typeface="Playfair Display"/>
                <a:sym typeface="Playfair Display"/>
              </a:rPr>
            </a:br>
            <a:r>
              <a:rPr lang="it" sz="1200" b="1">
                <a:solidFill>
                  <a:schemeClr val="dk2"/>
                </a:solidFill>
                <a:latin typeface="Playfair Display"/>
                <a:ea typeface="Playfair Display"/>
                <a:cs typeface="Playfair Display"/>
                <a:sym typeface="Playfair Display"/>
              </a:rPr>
              <a:t>https://open-research-europe.ec.europa.eu</a:t>
            </a:r>
            <a:endParaRPr sz="2650">
              <a:solidFill>
                <a:srgbClr val="004493"/>
              </a:solidFill>
            </a:endParaRPr>
          </a:p>
          <a:p>
            <a:pPr marL="0" lvl="0" indent="0" algn="l" rtl="0">
              <a:lnSpc>
                <a:spcPct val="90000"/>
              </a:lnSpc>
              <a:spcBef>
                <a:spcPts val="2400"/>
              </a:spcBef>
              <a:spcAft>
                <a:spcPts val="5600"/>
              </a:spcAft>
              <a:buNone/>
            </a:pPr>
            <a:endParaRPr sz="1200" b="1">
              <a:solidFill>
                <a:schemeClr val="dk2"/>
              </a:solidFill>
              <a:latin typeface="Playfair Display"/>
              <a:ea typeface="Playfair Display"/>
              <a:cs typeface="Playfair Display"/>
              <a:sym typeface="Playfair Display"/>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6"/>
          <p:cNvSpPr txBox="1"/>
          <p:nvPr/>
        </p:nvSpPr>
        <p:spPr>
          <a:xfrm>
            <a:off x="339350" y="439000"/>
            <a:ext cx="8478000" cy="42186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it" sz="2700">
                <a:solidFill>
                  <a:schemeClr val="dk2"/>
                </a:solidFill>
                <a:latin typeface="Oswald"/>
                <a:ea typeface="Oswald"/>
                <a:cs typeface="Oswald"/>
                <a:sym typeface="Oswald"/>
              </a:rPr>
              <a:t>Why a publishing platform?</a:t>
            </a:r>
            <a:endParaRPr sz="2700">
              <a:solidFill>
                <a:schemeClr val="dk2"/>
              </a:solidFill>
              <a:latin typeface="Oswald"/>
              <a:ea typeface="Oswald"/>
              <a:cs typeface="Oswald"/>
              <a:sym typeface="Oswald"/>
            </a:endParaRPr>
          </a:p>
          <a:p>
            <a:pPr marL="0" lvl="0" indent="0" algn="l" rtl="0">
              <a:lnSpc>
                <a:spcPct val="110000"/>
              </a:lnSpc>
              <a:spcBef>
                <a:spcPts val="1600"/>
              </a:spcBef>
              <a:spcAft>
                <a:spcPts val="0"/>
              </a:spcAft>
              <a:buNone/>
            </a:pPr>
            <a:endParaRPr sz="2700">
              <a:solidFill>
                <a:schemeClr val="dk2"/>
              </a:solidFill>
              <a:highlight>
                <a:schemeClr val="dk1"/>
              </a:highlight>
              <a:latin typeface="Oswald"/>
              <a:ea typeface="Oswald"/>
              <a:cs typeface="Oswald"/>
              <a:sym typeface="Oswald"/>
            </a:endParaRPr>
          </a:p>
          <a:p>
            <a:pPr marL="457200" lvl="0" indent="-368300" algn="l" rtl="0">
              <a:lnSpc>
                <a:spcPct val="90000"/>
              </a:lnSpc>
              <a:spcBef>
                <a:spcPts val="160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High-quality, reliable and efficient publishing venue for Horizon research</a:t>
            </a:r>
            <a:endParaRPr sz="2200">
              <a:solidFill>
                <a:schemeClr val="dk2"/>
              </a:solidFill>
              <a:latin typeface="Playfair Display"/>
              <a:ea typeface="Playfair Display"/>
              <a:cs typeface="Playfair Display"/>
              <a:sym typeface="Playfair Display"/>
            </a:endParaRPr>
          </a:p>
          <a:p>
            <a:pPr marL="45720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High scientific standards, and swift and </a:t>
            </a:r>
            <a:r>
              <a:rPr lang="it" sz="2200">
                <a:solidFill>
                  <a:schemeClr val="dk2"/>
                </a:solidFill>
                <a:highlight>
                  <a:schemeClr val="accent3"/>
                </a:highlight>
                <a:latin typeface="Playfair Display"/>
                <a:ea typeface="Playfair Display"/>
                <a:cs typeface="Playfair Display"/>
                <a:sym typeface="Playfair Display"/>
              </a:rPr>
              <a:t>transparent</a:t>
            </a:r>
            <a:r>
              <a:rPr lang="it" sz="2200">
                <a:solidFill>
                  <a:schemeClr val="dk2"/>
                </a:solidFill>
                <a:latin typeface="Playfair Display"/>
                <a:ea typeface="Playfair Display"/>
                <a:cs typeface="Playfair Display"/>
                <a:sym typeface="Playfair Display"/>
              </a:rPr>
              <a:t> processes</a:t>
            </a:r>
            <a:endParaRPr sz="2200">
              <a:solidFill>
                <a:schemeClr val="dk2"/>
              </a:solidFill>
              <a:latin typeface="Playfair Display"/>
              <a:ea typeface="Playfair Display"/>
              <a:cs typeface="Playfair Display"/>
              <a:sym typeface="Playfair Display"/>
            </a:endParaRPr>
          </a:p>
          <a:p>
            <a:pPr marL="45720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Expert Scientific Advisory Board</a:t>
            </a:r>
            <a:endParaRPr sz="2200">
              <a:solidFill>
                <a:schemeClr val="dk2"/>
              </a:solidFill>
              <a:latin typeface="Playfair Display"/>
              <a:ea typeface="Playfair Display"/>
              <a:cs typeface="Playfair Display"/>
              <a:sym typeface="Playfair Display"/>
            </a:endParaRPr>
          </a:p>
          <a:p>
            <a:pPr marL="45720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No cost to authors/beneficiaries i.e. </a:t>
            </a:r>
            <a:r>
              <a:rPr lang="it" sz="2200">
                <a:solidFill>
                  <a:schemeClr val="dk2"/>
                </a:solidFill>
                <a:highlight>
                  <a:schemeClr val="accent3"/>
                </a:highlight>
                <a:latin typeface="Playfair Display"/>
                <a:ea typeface="Playfair Display"/>
                <a:cs typeface="Playfair Display"/>
                <a:sym typeface="Playfair Display"/>
              </a:rPr>
              <a:t>non-APC platform</a:t>
            </a:r>
            <a:endParaRPr sz="2200">
              <a:solidFill>
                <a:schemeClr val="dk2"/>
              </a:solidFill>
              <a:highlight>
                <a:schemeClr val="accent3"/>
              </a:highlight>
              <a:latin typeface="Playfair Display"/>
              <a:ea typeface="Playfair Display"/>
              <a:cs typeface="Playfair Display"/>
              <a:sym typeface="Playfair Display"/>
            </a:endParaRPr>
          </a:p>
          <a:p>
            <a:pPr marL="45720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highlight>
                  <a:schemeClr val="accent3"/>
                </a:highlight>
                <a:latin typeface="Playfair Display"/>
                <a:ea typeface="Playfair Display"/>
                <a:cs typeface="Playfair Display"/>
                <a:sym typeface="Playfair Display"/>
              </a:rPr>
              <a:t>Optional</a:t>
            </a:r>
            <a:r>
              <a:rPr lang="it" sz="2200">
                <a:solidFill>
                  <a:schemeClr val="dk2"/>
                </a:solidFill>
                <a:latin typeface="Playfair Display"/>
                <a:ea typeface="Playfair Display"/>
                <a:cs typeface="Playfair Display"/>
                <a:sym typeface="Playfair Display"/>
              </a:rPr>
              <a:t>, venue where grantees can publish post-grant the results of their work, while respecting their open access obligations</a:t>
            </a:r>
            <a:endParaRPr sz="2200">
              <a:solidFill>
                <a:schemeClr val="dk2"/>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0"/>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Problems to solve</a:t>
            </a:r>
            <a:endParaRPr/>
          </a:p>
        </p:txBody>
      </p:sp>
      <p:sp>
        <p:nvSpPr>
          <p:cNvPr id="161" name="Google Shape;161;p20"/>
          <p:cNvSpPr/>
          <p:nvPr/>
        </p:nvSpPr>
        <p:spPr>
          <a:xfrm>
            <a:off x="1324590"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b="1">
                <a:solidFill>
                  <a:srgbClr val="FFFFFF"/>
                </a:solidFill>
              </a:rPr>
              <a:t>1</a:t>
            </a:r>
            <a:endParaRPr b="1">
              <a:solidFill>
                <a:srgbClr val="FFFFFF"/>
              </a:solidFill>
            </a:endParaRPr>
          </a:p>
        </p:txBody>
      </p:sp>
      <p:sp>
        <p:nvSpPr>
          <p:cNvPr id="162" name="Google Shape;162;p20"/>
          <p:cNvSpPr txBox="1">
            <a:spLocks noGrp="1"/>
          </p:cNvSpPr>
          <p:nvPr>
            <p:ph type="body" idx="1"/>
          </p:nvPr>
        </p:nvSpPr>
        <p:spPr>
          <a:xfrm>
            <a:off x="1847691" y="2073775"/>
            <a:ext cx="2832900" cy="1051800"/>
          </a:xfrm>
          <a:prstGeom prst="rect">
            <a:avLst/>
          </a:prstGeom>
        </p:spPr>
        <p:txBody>
          <a:bodyPr spcFirstLastPara="1" wrap="square" lIns="91425" tIns="91425" rIns="91425" bIns="91425" anchor="t" anchorCtr="0">
            <a:normAutofit fontScale="25000" lnSpcReduction="20000"/>
          </a:bodyPr>
          <a:lstStyle/>
          <a:p>
            <a:pPr marL="0" marR="0" lvl="0" indent="0" algn="l" rtl="0">
              <a:lnSpc>
                <a:spcPct val="115000"/>
              </a:lnSpc>
              <a:spcBef>
                <a:spcPts val="0"/>
              </a:spcBef>
              <a:spcAft>
                <a:spcPts val="0"/>
              </a:spcAft>
              <a:buNone/>
            </a:pPr>
            <a:r>
              <a:rPr lang="it" sz="5600" b="1"/>
              <a:t>Paywalls</a:t>
            </a:r>
            <a:endParaRPr sz="5600" b="1"/>
          </a:p>
          <a:p>
            <a:pPr marL="0" marR="0" lvl="0" indent="0" algn="l" rtl="0">
              <a:lnSpc>
                <a:spcPct val="115000"/>
              </a:lnSpc>
              <a:spcBef>
                <a:spcPts val="1200"/>
              </a:spcBef>
              <a:spcAft>
                <a:spcPts val="0"/>
              </a:spcAft>
              <a:buNone/>
            </a:pPr>
            <a:r>
              <a:rPr lang="it" sz="5600"/>
              <a:t>Overcoming the model of commercial scientific communication </a:t>
            </a:r>
            <a:endParaRPr sz="5600"/>
          </a:p>
          <a:p>
            <a:pPr marL="0" lvl="0" indent="0" algn="l" rtl="0">
              <a:spcBef>
                <a:spcPts val="1200"/>
              </a:spcBef>
              <a:spcAft>
                <a:spcPts val="1200"/>
              </a:spcAft>
              <a:buNone/>
            </a:pPr>
            <a:endParaRPr sz="1100"/>
          </a:p>
        </p:txBody>
      </p:sp>
      <p:sp>
        <p:nvSpPr>
          <p:cNvPr id="163" name="Google Shape;163;p20"/>
          <p:cNvSpPr/>
          <p:nvPr/>
        </p:nvSpPr>
        <p:spPr>
          <a:xfrm>
            <a:off x="1400790" y="34040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b="1">
                <a:solidFill>
                  <a:srgbClr val="FFFFFF"/>
                </a:solidFill>
              </a:rPr>
              <a:t>2</a:t>
            </a:r>
            <a:endParaRPr b="1">
              <a:solidFill>
                <a:srgbClr val="FFFFFF"/>
              </a:solidFill>
            </a:endParaRPr>
          </a:p>
        </p:txBody>
      </p:sp>
      <p:sp>
        <p:nvSpPr>
          <p:cNvPr id="164" name="Google Shape;164;p20"/>
          <p:cNvSpPr txBox="1">
            <a:spLocks noGrp="1"/>
          </p:cNvSpPr>
          <p:nvPr>
            <p:ph type="body" idx="1"/>
          </p:nvPr>
        </p:nvSpPr>
        <p:spPr>
          <a:xfrm>
            <a:off x="1847691" y="3307900"/>
            <a:ext cx="2832900" cy="1051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1400" b="1"/>
              <a:t>APCs</a:t>
            </a:r>
            <a:endParaRPr sz="1400" b="1"/>
          </a:p>
          <a:p>
            <a:pPr marL="0" lvl="0" indent="0" algn="l" rtl="0">
              <a:spcBef>
                <a:spcPts val="1200"/>
              </a:spcBef>
              <a:spcAft>
                <a:spcPts val="1200"/>
              </a:spcAft>
              <a:buNone/>
            </a:pPr>
            <a:r>
              <a:rPr lang="it" sz="1400"/>
              <a:t>Do not encourage the false myth of paying to publish</a:t>
            </a:r>
            <a:endParaRPr sz="1400"/>
          </a:p>
        </p:txBody>
      </p:sp>
      <p:sp>
        <p:nvSpPr>
          <p:cNvPr id="165" name="Google Shape;165;p20"/>
          <p:cNvSpPr/>
          <p:nvPr/>
        </p:nvSpPr>
        <p:spPr>
          <a:xfrm>
            <a:off x="5090809" y="21816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b="1">
                <a:solidFill>
                  <a:srgbClr val="FFFFFF"/>
                </a:solidFill>
              </a:rPr>
              <a:t>3</a:t>
            </a:r>
            <a:endParaRPr b="1">
              <a:solidFill>
                <a:srgbClr val="FFFFFF"/>
              </a:solidFill>
            </a:endParaRPr>
          </a:p>
        </p:txBody>
      </p:sp>
      <p:sp>
        <p:nvSpPr>
          <p:cNvPr id="166" name="Google Shape;166;p20"/>
          <p:cNvSpPr txBox="1">
            <a:spLocks noGrp="1"/>
          </p:cNvSpPr>
          <p:nvPr>
            <p:ph type="body" idx="1"/>
          </p:nvPr>
        </p:nvSpPr>
        <p:spPr>
          <a:xfrm>
            <a:off x="5536099" y="2073775"/>
            <a:ext cx="31050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b="1"/>
              <a:t>Copyright</a:t>
            </a:r>
            <a:endParaRPr sz="1400" b="1"/>
          </a:p>
          <a:p>
            <a:pPr marL="0" lvl="0" indent="0" algn="l" rtl="0">
              <a:spcBef>
                <a:spcPts val="1200"/>
              </a:spcBef>
              <a:spcAft>
                <a:spcPts val="0"/>
              </a:spcAft>
              <a:buNone/>
            </a:pPr>
            <a:r>
              <a:rPr lang="it" sz="1400"/>
              <a:t>Authors must be free to disseminate their work</a:t>
            </a:r>
            <a:endParaRPr sz="1400"/>
          </a:p>
          <a:p>
            <a:pPr marL="0" lvl="0" indent="0" algn="l" rtl="0">
              <a:spcBef>
                <a:spcPts val="1200"/>
              </a:spcBef>
              <a:spcAft>
                <a:spcPts val="1200"/>
              </a:spcAft>
              <a:buNone/>
            </a:pPr>
            <a:endParaRPr sz="1100"/>
          </a:p>
        </p:txBody>
      </p:sp>
      <p:sp>
        <p:nvSpPr>
          <p:cNvPr id="167" name="Google Shape;167;p20"/>
          <p:cNvSpPr/>
          <p:nvPr/>
        </p:nvSpPr>
        <p:spPr>
          <a:xfrm>
            <a:off x="5090809" y="3404075"/>
            <a:ext cx="328800" cy="328800"/>
          </a:xfrm>
          <a:prstGeom prst="ellipse">
            <a:avLst/>
          </a:prstGeom>
          <a:solidFill>
            <a:srgbClr val="00BFA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it" b="1">
                <a:solidFill>
                  <a:srgbClr val="FFFFFF"/>
                </a:solidFill>
              </a:rPr>
              <a:t>4</a:t>
            </a:r>
            <a:endParaRPr b="1">
              <a:solidFill>
                <a:srgbClr val="FFFFFF"/>
              </a:solidFill>
            </a:endParaRPr>
          </a:p>
        </p:txBody>
      </p:sp>
      <p:sp>
        <p:nvSpPr>
          <p:cNvPr id="168" name="Google Shape;168;p20"/>
          <p:cNvSpPr txBox="1">
            <a:spLocks noGrp="1"/>
          </p:cNvSpPr>
          <p:nvPr>
            <p:ph type="body" idx="1"/>
          </p:nvPr>
        </p:nvSpPr>
        <p:spPr>
          <a:xfrm>
            <a:off x="5536112" y="3307900"/>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b="1"/>
              <a:t>Licences</a:t>
            </a:r>
            <a:endParaRPr sz="1400" b="1"/>
          </a:p>
          <a:p>
            <a:pPr marL="0" lvl="0" indent="0" algn="l" rtl="0">
              <a:spcBef>
                <a:spcPts val="1200"/>
              </a:spcBef>
              <a:spcAft>
                <a:spcPts val="0"/>
              </a:spcAft>
              <a:buNone/>
            </a:pPr>
            <a:r>
              <a:rPr lang="it" sz="1400"/>
              <a:t>Release products under licenses that allow reuse</a:t>
            </a:r>
            <a:endParaRPr sz="1400"/>
          </a:p>
          <a:p>
            <a:pPr marL="0" lvl="0" indent="0" algn="l" rtl="0">
              <a:spcBef>
                <a:spcPts val="1200"/>
              </a:spcBef>
              <a:spcAft>
                <a:spcPts val="1200"/>
              </a:spcAft>
              <a:buNone/>
            </a:pPr>
            <a:endParaRPr sz="14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7"/>
          <p:cNvSpPr txBox="1"/>
          <p:nvPr/>
        </p:nvSpPr>
        <p:spPr>
          <a:xfrm>
            <a:off x="275550" y="420625"/>
            <a:ext cx="8744100" cy="45720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it" sz="2700">
                <a:solidFill>
                  <a:schemeClr val="dk2"/>
                </a:solidFill>
                <a:latin typeface="Oswald"/>
                <a:ea typeface="Oswald"/>
                <a:cs typeface="Oswald"/>
                <a:sym typeface="Oswald"/>
              </a:rPr>
              <a:t>The platform as a publishing service</a:t>
            </a:r>
            <a:endParaRPr sz="5350">
              <a:solidFill>
                <a:srgbClr val="004493"/>
              </a:solidFill>
            </a:endParaRPr>
          </a:p>
          <a:p>
            <a:pPr marL="457200" marR="0" lvl="0" indent="-368300" algn="l" rtl="0">
              <a:lnSpc>
                <a:spcPct val="90000"/>
              </a:lnSpc>
              <a:spcBef>
                <a:spcPts val="160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Original peer-reviewed articles first posted as </a:t>
            </a:r>
            <a:r>
              <a:rPr lang="it" sz="2200">
                <a:solidFill>
                  <a:schemeClr val="dk2"/>
                </a:solidFill>
                <a:highlight>
                  <a:schemeClr val="accent3"/>
                </a:highlight>
                <a:latin typeface="Playfair Display"/>
                <a:ea typeface="Playfair Display"/>
                <a:cs typeface="Playfair Display"/>
                <a:sym typeface="Playfair Display"/>
              </a:rPr>
              <a:t>preprints</a:t>
            </a:r>
            <a:endParaRPr sz="2200">
              <a:solidFill>
                <a:schemeClr val="dk2"/>
              </a:solidFill>
              <a:highlight>
                <a:schemeClr val="accent3"/>
              </a:highlight>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Stemming from Horizon 2020-funded research (and later, Horizon Europe)</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Immediate open access</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With content licensed for re-use</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highlight>
                  <a:schemeClr val="accent3"/>
                </a:highlight>
                <a:latin typeface="Playfair Display"/>
                <a:ea typeface="Playfair Display"/>
                <a:cs typeface="Playfair Display"/>
                <a:sym typeface="Playfair Display"/>
              </a:rPr>
              <a:t>Open peer review</a:t>
            </a:r>
            <a:endParaRPr sz="2200">
              <a:solidFill>
                <a:schemeClr val="dk2"/>
              </a:solidFill>
              <a:highlight>
                <a:schemeClr val="accent3"/>
              </a:highlight>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Open reviewer identities, published reviews, post-publication comments</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Connected to the scholarly ecosystem</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PIDs, connection to repositories, open data and software, interoperable technologies, preservation of content, TDM, etc. </a:t>
            </a:r>
            <a:endParaRPr sz="1200">
              <a:solidFill>
                <a:schemeClr val="dk2"/>
              </a:solidFill>
              <a:latin typeface="Playfair Display"/>
              <a:ea typeface="Playfair Display"/>
              <a:cs typeface="Playfair Display"/>
              <a:sym typeface="Playfair Display"/>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8"/>
          <p:cNvSpPr txBox="1"/>
          <p:nvPr/>
        </p:nvSpPr>
        <p:spPr>
          <a:xfrm>
            <a:off x="394450" y="642950"/>
            <a:ext cx="8235900" cy="38949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it" sz="2700">
                <a:solidFill>
                  <a:schemeClr val="dk2"/>
                </a:solidFill>
                <a:latin typeface="Oswald"/>
                <a:ea typeface="Oswald"/>
                <a:cs typeface="Oswald"/>
                <a:sym typeface="Oswald"/>
              </a:rPr>
              <a:t>The platform as a publishing service</a:t>
            </a:r>
            <a:endParaRPr sz="2700">
              <a:solidFill>
                <a:schemeClr val="dk2"/>
              </a:solidFill>
              <a:latin typeface="Oswald"/>
              <a:ea typeface="Oswald"/>
              <a:cs typeface="Oswald"/>
              <a:sym typeface="Oswald"/>
            </a:endParaRPr>
          </a:p>
          <a:p>
            <a:pPr marL="457200" marR="0" lvl="0" indent="-368300" algn="l" rtl="0">
              <a:lnSpc>
                <a:spcPct val="90000"/>
              </a:lnSpc>
              <a:spcBef>
                <a:spcPts val="160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New generation metrics</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Each article will have a dedicated metrics page</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Explicit, accessible and </a:t>
            </a:r>
            <a:r>
              <a:rPr lang="it" sz="2200">
                <a:solidFill>
                  <a:schemeClr val="dk2"/>
                </a:solidFill>
                <a:highlight>
                  <a:schemeClr val="accent3"/>
                </a:highlight>
                <a:latin typeface="Playfair Display"/>
                <a:ea typeface="Playfair Display"/>
                <a:cs typeface="Playfair Display"/>
                <a:sym typeface="Playfair Display"/>
              </a:rPr>
              <a:t>transparent</a:t>
            </a:r>
            <a:r>
              <a:rPr lang="it" sz="2200">
                <a:solidFill>
                  <a:schemeClr val="dk2"/>
                </a:solidFill>
                <a:latin typeface="Playfair Display"/>
                <a:ea typeface="Playfair Display"/>
                <a:cs typeface="Playfair Display"/>
                <a:sym typeface="Playfair Display"/>
              </a:rPr>
              <a:t> on business processes and publication policies</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All published on the site for everyone to see</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Aligned with the EC policy and principles</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Takes the burden off researchers as it is fully compliant</a:t>
            </a:r>
            <a:endParaRPr sz="2200">
              <a:solidFill>
                <a:schemeClr val="dk2"/>
              </a:solidFill>
              <a:latin typeface="Playfair Display"/>
              <a:ea typeface="Playfair Display"/>
              <a:cs typeface="Playfair Display"/>
              <a:sym typeface="Playfair Display"/>
            </a:endParaRPr>
          </a:p>
          <a:p>
            <a:pPr marL="457200" marR="0" lvl="0" indent="-368300" algn="l" rtl="0">
              <a:lnSpc>
                <a:spcPct val="90000"/>
              </a:lnSpc>
              <a:spcBef>
                <a:spcPts val="0"/>
              </a:spcBef>
              <a:spcAft>
                <a:spcPts val="0"/>
              </a:spcAft>
              <a:buClr>
                <a:schemeClr val="dk2"/>
              </a:buClr>
              <a:buSzPts val="2200"/>
              <a:buFont typeface="Playfair Display"/>
              <a:buChar char="●"/>
            </a:pPr>
            <a:r>
              <a:rPr lang="it" sz="2200">
                <a:solidFill>
                  <a:schemeClr val="dk2"/>
                </a:solidFill>
                <a:latin typeface="Playfair Display"/>
                <a:ea typeface="Playfair Display"/>
                <a:cs typeface="Playfair Display"/>
                <a:sym typeface="Playfair Display"/>
              </a:rPr>
              <a:t>Following example of other funders, such as the Wellcome Trust (</a:t>
            </a:r>
            <a:r>
              <a:rPr lang="it" sz="2200">
                <a:solidFill>
                  <a:schemeClr val="dk2"/>
                </a:solidFill>
                <a:uFill>
                  <a:noFill/>
                </a:uFill>
                <a:latin typeface="Playfair Display"/>
                <a:ea typeface="Playfair Display"/>
                <a:cs typeface="Playfair Display"/>
                <a:sym typeface="Playfair Display"/>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Wellcome Open Research</a:t>
            </a:r>
            <a:r>
              <a:rPr lang="it" sz="2200">
                <a:solidFill>
                  <a:schemeClr val="dk2"/>
                </a:solidFill>
                <a:latin typeface="Playfair Display"/>
                <a:ea typeface="Playfair Display"/>
                <a:cs typeface="Playfair Display"/>
                <a:sym typeface="Playfair Display"/>
              </a:rPr>
              <a:t>) and others</a:t>
            </a:r>
            <a:endParaRPr sz="400" u="sng">
              <a:solidFill>
                <a:srgbClr val="40404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9"/>
          <p:cNvSpPr txBox="1">
            <a:spLocks noGrp="1"/>
          </p:cNvSpPr>
          <p:nvPr>
            <p:ph type="body" idx="1"/>
          </p:nvPr>
        </p:nvSpPr>
        <p:spPr>
          <a:xfrm>
            <a:off x="256600" y="391325"/>
            <a:ext cx="5998800" cy="60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ORE Open Peer Review Example</a:t>
            </a:r>
            <a:endParaRPr/>
          </a:p>
        </p:txBody>
      </p:sp>
      <p:pic>
        <p:nvPicPr>
          <p:cNvPr id="367" name="Google Shape;367;p49"/>
          <p:cNvPicPr preferRelativeResize="0"/>
          <p:nvPr/>
        </p:nvPicPr>
        <p:blipFill>
          <a:blip r:embed="rId3">
            <a:alphaModFix/>
          </a:blip>
          <a:stretch>
            <a:fillRect/>
          </a:stretch>
        </p:blipFill>
        <p:spPr>
          <a:xfrm>
            <a:off x="256600" y="986525"/>
            <a:ext cx="6176201" cy="3714775"/>
          </a:xfrm>
          <a:prstGeom prst="rect">
            <a:avLst/>
          </a:prstGeom>
          <a:noFill/>
          <a:ln>
            <a:noFill/>
          </a:ln>
        </p:spPr>
      </p:pic>
      <p:pic>
        <p:nvPicPr>
          <p:cNvPr id="368" name="Google Shape;368;p49"/>
          <p:cNvPicPr preferRelativeResize="0"/>
          <p:nvPr/>
        </p:nvPicPr>
        <p:blipFill>
          <a:blip r:embed="rId4">
            <a:alphaModFix/>
          </a:blip>
          <a:stretch>
            <a:fillRect/>
          </a:stretch>
        </p:blipFill>
        <p:spPr>
          <a:xfrm>
            <a:off x="6772950" y="838200"/>
            <a:ext cx="2066250" cy="2878550"/>
          </a:xfrm>
          <a:prstGeom prst="rect">
            <a:avLst/>
          </a:prstGeom>
          <a:noFill/>
          <a:ln w="76200" cap="flat" cmpd="sng">
            <a:solidFill>
              <a:schemeClr val="dk1"/>
            </a:solidFill>
            <a:prstDash val="solid"/>
            <a:round/>
            <a:headEnd type="none" w="sm" len="sm"/>
            <a:tailEnd type="none" w="sm" len="sm"/>
          </a:ln>
        </p:spPr>
      </p:pic>
      <p:pic>
        <p:nvPicPr>
          <p:cNvPr id="369" name="Google Shape;369;p49"/>
          <p:cNvPicPr preferRelativeResize="0"/>
          <p:nvPr/>
        </p:nvPicPr>
        <p:blipFill>
          <a:blip r:embed="rId5">
            <a:alphaModFix/>
          </a:blip>
          <a:stretch>
            <a:fillRect/>
          </a:stretch>
        </p:blipFill>
        <p:spPr>
          <a:xfrm>
            <a:off x="6935372" y="3945350"/>
            <a:ext cx="2046203" cy="1194800"/>
          </a:xfrm>
          <a:prstGeom prst="rect">
            <a:avLst/>
          </a:prstGeom>
          <a:noFill/>
          <a:ln>
            <a:noFill/>
          </a:ln>
        </p:spPr>
      </p:pic>
      <p:sp>
        <p:nvSpPr>
          <p:cNvPr id="370" name="Google Shape;370;p49"/>
          <p:cNvSpPr txBox="1"/>
          <p:nvPr/>
        </p:nvSpPr>
        <p:spPr>
          <a:xfrm>
            <a:off x="551100" y="4781550"/>
            <a:ext cx="3802500" cy="59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2"/>
              </a:buClr>
              <a:buSzPts val="1100"/>
              <a:buFont typeface="Arial"/>
              <a:buNone/>
            </a:pPr>
            <a:r>
              <a:rPr lang="it" sz="1100">
                <a:solidFill>
                  <a:srgbClr val="024EA2"/>
                </a:solidFill>
              </a:rPr>
              <a:t>https://wellcomeopenresearch.org/articles/5-74</a:t>
            </a:r>
            <a:endParaRPr sz="1100">
              <a:solidFill>
                <a:srgbClr val="024EA2"/>
              </a:solidFill>
            </a:endParaRPr>
          </a:p>
          <a:p>
            <a:pPr marL="0" lvl="0" indent="0" algn="l" rtl="0">
              <a:spcBef>
                <a:spcPts val="0"/>
              </a:spcBef>
              <a:spcAft>
                <a:spcPts val="0"/>
              </a:spcAft>
              <a:buNone/>
            </a:pPr>
            <a:endParaRPr>
              <a:latin typeface="Playfair Display"/>
              <a:ea typeface="Playfair Display"/>
              <a:cs typeface="Playfair Display"/>
              <a:sym typeface="Playfair Display"/>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0"/>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3300" b="0">
                <a:solidFill>
                  <a:srgbClr val="313131"/>
                </a:solidFill>
                <a:latin typeface="Poppins SemiBold"/>
                <a:ea typeface="Poppins SemiBold"/>
                <a:cs typeface="Poppins SemiBold"/>
                <a:sym typeface="Poppins SemiBold"/>
              </a:rPr>
              <a:t>Interact with mentimeter</a:t>
            </a:r>
            <a:endParaRPr sz="3300" b="0">
              <a:solidFill>
                <a:srgbClr val="313131"/>
              </a:solidFill>
              <a:latin typeface="Poppins SemiBold"/>
              <a:ea typeface="Poppins SemiBold"/>
              <a:cs typeface="Poppins SemiBold"/>
              <a:sym typeface="Poppins SemiBold"/>
            </a:endParaRPr>
          </a:p>
          <a:p>
            <a:pPr marL="0" lvl="0" indent="0" algn="l" rtl="0">
              <a:spcBef>
                <a:spcPts val="0"/>
              </a:spcBef>
              <a:spcAft>
                <a:spcPts val="0"/>
              </a:spcAft>
              <a:buNone/>
            </a:pPr>
            <a:endParaRPr/>
          </a:p>
        </p:txBody>
      </p:sp>
      <p:sp>
        <p:nvSpPr>
          <p:cNvPr id="377" name="Google Shape;377;p50"/>
          <p:cNvSpPr txBox="1">
            <a:spLocks noGrp="1"/>
          </p:cNvSpPr>
          <p:nvPr>
            <p:ph type="subTitle" idx="1"/>
          </p:nvPr>
        </p:nvSpPr>
        <p:spPr>
          <a:xfrm>
            <a:off x="729627" y="2419350"/>
            <a:ext cx="7688100" cy="541200"/>
          </a:xfrm>
          <a:prstGeom prst="rect">
            <a:avLst/>
          </a:prstGeom>
        </p:spPr>
        <p:txBody>
          <a:bodyPr spcFirstLastPara="1" wrap="square" lIns="91425" tIns="91425" rIns="91425" bIns="91425" anchor="t" anchorCtr="0">
            <a:noAutofit/>
          </a:bodyPr>
          <a:lstStyle/>
          <a:p>
            <a:pPr marL="914400" lvl="0" indent="-355600" algn="l" rtl="0">
              <a:spcBef>
                <a:spcPts val="0"/>
              </a:spcBef>
              <a:spcAft>
                <a:spcPts val="0"/>
              </a:spcAft>
              <a:buClr>
                <a:srgbClr val="000000"/>
              </a:buClr>
              <a:buSzPts val="2000"/>
              <a:buFont typeface="Arial"/>
              <a:buChar char="●"/>
            </a:pPr>
            <a:r>
              <a:rPr lang="it" sz="2000">
                <a:solidFill>
                  <a:srgbClr val="424242"/>
                </a:solidFill>
                <a:latin typeface="Calibri"/>
                <a:ea typeface="Calibri"/>
                <a:cs typeface="Calibri"/>
                <a:sym typeface="Calibri"/>
              </a:rPr>
              <a:t>Please go to </a:t>
            </a:r>
            <a:r>
              <a:rPr lang="it" sz="2000" b="1" u="sng">
                <a:solidFill>
                  <a:srgbClr val="4A86E8"/>
                </a:solidFill>
                <a:latin typeface="Calibri"/>
                <a:ea typeface="Calibri"/>
                <a:cs typeface="Calibri"/>
                <a:sym typeface="Calibri"/>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www.menti.com</a:t>
            </a:r>
            <a:r>
              <a:rPr lang="it" sz="2000">
                <a:solidFill>
                  <a:srgbClr val="424242"/>
                </a:solidFill>
                <a:latin typeface="Calibri"/>
                <a:ea typeface="Calibri"/>
                <a:cs typeface="Calibri"/>
                <a:sym typeface="Calibri"/>
              </a:rPr>
              <a:t> and insert code: 9468 8822</a:t>
            </a:r>
            <a:endParaRPr sz="2000">
              <a:solidFill>
                <a:srgbClr val="000000"/>
              </a:solidFill>
              <a:latin typeface="Arial"/>
              <a:ea typeface="Arial"/>
              <a:cs typeface="Arial"/>
              <a:sym typeface="Arial"/>
            </a:endParaRPr>
          </a:p>
          <a:p>
            <a:pPr marL="457200" lvl="0" indent="0" algn="l" rtl="0">
              <a:spcBef>
                <a:spcPts val="0"/>
              </a:spcBef>
              <a:spcAft>
                <a:spcPts val="0"/>
              </a:spcAft>
              <a:buNone/>
            </a:pPr>
            <a:endParaRPr sz="2000">
              <a:solidFill>
                <a:srgbClr val="000000"/>
              </a:solidFill>
              <a:latin typeface="Arial"/>
              <a:ea typeface="Arial"/>
              <a:cs typeface="Arial"/>
              <a:sym typeface="Arial"/>
            </a:endParaRPr>
          </a:p>
          <a:p>
            <a:pPr marL="457200" lvl="0" indent="0" algn="l" rtl="0">
              <a:spcBef>
                <a:spcPts val="0"/>
              </a:spcBef>
              <a:spcAft>
                <a:spcPts val="0"/>
              </a:spcAft>
              <a:buNone/>
            </a:pPr>
            <a:r>
              <a:rPr lang="it" sz="2000" b="1">
                <a:solidFill>
                  <a:srgbClr val="000000"/>
                </a:solidFill>
                <a:latin typeface="Arial"/>
                <a:ea typeface="Arial"/>
                <a:cs typeface="Arial"/>
                <a:sym typeface="Arial"/>
              </a:rPr>
              <a:t>OR</a:t>
            </a:r>
            <a:endParaRPr sz="2000" b="1">
              <a:solidFill>
                <a:srgbClr val="000000"/>
              </a:solidFill>
              <a:latin typeface="Arial"/>
              <a:ea typeface="Arial"/>
              <a:cs typeface="Arial"/>
              <a:sym typeface="Arial"/>
            </a:endParaRPr>
          </a:p>
          <a:p>
            <a:pPr marL="0" lvl="0" indent="0" algn="l" rtl="0">
              <a:spcBef>
                <a:spcPts val="0"/>
              </a:spcBef>
              <a:spcAft>
                <a:spcPts val="0"/>
              </a:spcAft>
              <a:buNone/>
            </a:pPr>
            <a:endParaRPr sz="2000" b="1">
              <a:solidFill>
                <a:srgbClr val="000000"/>
              </a:solidFill>
              <a:latin typeface="Arial"/>
              <a:ea typeface="Arial"/>
              <a:cs typeface="Arial"/>
              <a:sym typeface="Arial"/>
            </a:endParaRPr>
          </a:p>
          <a:p>
            <a:pPr marL="914400" lvl="0" indent="-355600" algn="l" rtl="0">
              <a:lnSpc>
                <a:spcPct val="95000"/>
              </a:lnSpc>
              <a:spcBef>
                <a:spcPts val="0"/>
              </a:spcBef>
              <a:spcAft>
                <a:spcPts val="0"/>
              </a:spcAft>
              <a:buClr>
                <a:srgbClr val="000000"/>
              </a:buClr>
              <a:buSzPts val="2000"/>
              <a:buFont typeface="Arial"/>
              <a:buChar char="●"/>
            </a:pPr>
            <a:r>
              <a:rPr lang="it" sz="2000">
                <a:solidFill>
                  <a:srgbClr val="424242"/>
                </a:solidFill>
                <a:latin typeface="Calibri"/>
                <a:ea typeface="Calibri"/>
                <a:cs typeface="Calibri"/>
                <a:sym typeface="Calibri"/>
              </a:rPr>
              <a:t>use your mobile/tablet to scan the QR code</a:t>
            </a:r>
            <a:endParaRPr sz="2000"/>
          </a:p>
        </p:txBody>
      </p:sp>
      <p:pic>
        <p:nvPicPr>
          <p:cNvPr id="378" name="Google Shape;378;p50"/>
          <p:cNvPicPr preferRelativeResize="0"/>
          <p:nvPr/>
        </p:nvPicPr>
        <p:blipFill>
          <a:blip r:embed="rId4">
            <a:alphaModFix/>
          </a:blip>
          <a:stretch>
            <a:fillRect/>
          </a:stretch>
        </p:blipFill>
        <p:spPr>
          <a:xfrm>
            <a:off x="6838950" y="2910950"/>
            <a:ext cx="1851550" cy="1851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172"/>
        <p:cNvGrpSpPr/>
        <p:nvPr/>
      </p:nvGrpSpPr>
      <p:grpSpPr>
        <a:xfrm>
          <a:off x="0" y="0"/>
          <a:ext cx="0" cy="0"/>
          <a:chOff x="0" y="0"/>
          <a:chExt cx="0" cy="0"/>
        </a:xfrm>
      </p:grpSpPr>
      <p:sp>
        <p:nvSpPr>
          <p:cNvPr id="173" name="Google Shape;173;p21"/>
          <p:cNvSpPr txBox="1">
            <a:spLocks noGrp="1"/>
          </p:cNvSpPr>
          <p:nvPr>
            <p:ph type="title"/>
          </p:nvPr>
        </p:nvSpPr>
        <p:spPr>
          <a:xfrm>
            <a:off x="729450" y="1322450"/>
            <a:ext cx="7010100" cy="350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sz="1200"/>
              <a:t>Concrete  examples</a:t>
            </a:r>
            <a:endParaRPr sz="1200"/>
          </a:p>
        </p:txBody>
      </p:sp>
      <p:sp>
        <p:nvSpPr>
          <p:cNvPr id="174" name="Google Shape;174;p21"/>
          <p:cNvSpPr txBox="1">
            <a:spLocks noGrp="1"/>
          </p:cNvSpPr>
          <p:nvPr>
            <p:ph type="body" idx="4294967295"/>
          </p:nvPr>
        </p:nvSpPr>
        <p:spPr>
          <a:xfrm>
            <a:off x="729450" y="1749350"/>
            <a:ext cx="7010100" cy="2628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it" sz="3000">
                <a:solidFill>
                  <a:srgbClr val="FFFFFF"/>
                </a:solidFill>
              </a:rPr>
              <a:t>Several initiatives to achieve </a:t>
            </a:r>
            <a:endParaRPr sz="3000">
              <a:solidFill>
                <a:srgbClr val="FFFFFF"/>
              </a:solidFill>
            </a:endParaRPr>
          </a:p>
          <a:p>
            <a:pPr marL="0" lvl="0" indent="0" algn="l" rtl="0">
              <a:spcBef>
                <a:spcPts val="1200"/>
              </a:spcBef>
              <a:spcAft>
                <a:spcPts val="0"/>
              </a:spcAft>
              <a:buNone/>
            </a:pPr>
            <a:r>
              <a:rPr lang="it" sz="3000">
                <a:solidFill>
                  <a:srgbClr val="FFFFFF"/>
                </a:solidFill>
              </a:rPr>
              <a:t>Open Access by overcoming the APCs </a:t>
            </a:r>
            <a:endParaRPr sz="3000">
              <a:solidFill>
                <a:srgbClr val="FFFFFF"/>
              </a:solidFill>
            </a:endParaRPr>
          </a:p>
          <a:p>
            <a:pPr marL="0" lvl="0" indent="0" algn="l" rtl="0">
              <a:spcBef>
                <a:spcPts val="1200"/>
              </a:spcBef>
              <a:spcAft>
                <a:spcPts val="1200"/>
              </a:spcAft>
              <a:buNone/>
            </a:pPr>
            <a:r>
              <a:rPr lang="it" sz="3000">
                <a:solidFill>
                  <a:srgbClr val="FFFFFF"/>
                </a:solidFill>
              </a:rPr>
              <a:t>charged to authors</a:t>
            </a:r>
            <a:endParaRPr sz="30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2"/>
          <p:cNvSpPr txBox="1">
            <a:spLocks noGrp="1"/>
          </p:cNvSpPr>
          <p:nvPr>
            <p:ph type="title"/>
          </p:nvPr>
        </p:nvSpPr>
        <p:spPr>
          <a:xfrm>
            <a:off x="729450" y="1367864"/>
            <a:ext cx="7688400" cy="535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it"/>
              <a:t>Publishing without APCs on authors</a:t>
            </a:r>
            <a:endParaRPr sz="1000"/>
          </a:p>
        </p:txBody>
      </p:sp>
      <p:grpSp>
        <p:nvGrpSpPr>
          <p:cNvPr id="180" name="Google Shape;180;p22"/>
          <p:cNvGrpSpPr/>
          <p:nvPr/>
        </p:nvGrpSpPr>
        <p:grpSpPr>
          <a:xfrm>
            <a:off x="830400" y="3274596"/>
            <a:ext cx="2501700" cy="1353953"/>
            <a:chOff x="830400" y="3274596"/>
            <a:chExt cx="2501700" cy="1353953"/>
          </a:xfrm>
        </p:grpSpPr>
        <p:sp>
          <p:nvSpPr>
            <p:cNvPr id="181" name="Google Shape;181;p22"/>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2"/>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22"/>
          <p:cNvSpPr txBox="1">
            <a:spLocks noGrp="1"/>
          </p:cNvSpPr>
          <p:nvPr>
            <p:ph type="title"/>
          </p:nvPr>
        </p:nvSpPr>
        <p:spPr>
          <a:xfrm>
            <a:off x="967528" y="3455478"/>
            <a:ext cx="2238300" cy="430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sz="1000"/>
              <a:t>Community driven initiatives</a:t>
            </a:r>
            <a:endParaRPr sz="1000"/>
          </a:p>
        </p:txBody>
      </p:sp>
      <p:sp>
        <p:nvSpPr>
          <p:cNvPr id="184" name="Google Shape;184;p22"/>
          <p:cNvSpPr txBox="1">
            <a:spLocks noGrp="1"/>
          </p:cNvSpPr>
          <p:nvPr>
            <p:ph type="body" idx="4294967295"/>
          </p:nvPr>
        </p:nvSpPr>
        <p:spPr>
          <a:xfrm>
            <a:off x="967528" y="3885655"/>
            <a:ext cx="2238300" cy="831300"/>
          </a:xfrm>
          <a:prstGeom prst="rect">
            <a:avLst/>
          </a:prstGeom>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it" sz="1400"/>
              <a:t>SCOAP3 </a:t>
            </a:r>
            <a:endParaRPr sz="1400"/>
          </a:p>
          <a:p>
            <a:pPr marL="0" marR="0" lvl="0" indent="0" algn="l" rtl="0">
              <a:lnSpc>
                <a:spcPct val="100000"/>
              </a:lnSpc>
              <a:spcBef>
                <a:spcPts val="0"/>
              </a:spcBef>
              <a:spcAft>
                <a:spcPts val="0"/>
              </a:spcAft>
              <a:buNone/>
            </a:pPr>
            <a:r>
              <a:rPr lang="it" sz="1400"/>
              <a:t>Archeologia e calcolatori</a:t>
            </a:r>
            <a:endParaRPr sz="1400"/>
          </a:p>
          <a:p>
            <a:pPr marL="0" marR="0" lvl="0" indent="0" algn="l" rtl="0">
              <a:lnSpc>
                <a:spcPct val="100000"/>
              </a:lnSpc>
              <a:spcBef>
                <a:spcPts val="0"/>
              </a:spcBef>
              <a:spcAft>
                <a:spcPts val="0"/>
              </a:spcAft>
              <a:buNone/>
            </a:pPr>
            <a:endParaRPr sz="1400"/>
          </a:p>
        </p:txBody>
      </p:sp>
      <p:grpSp>
        <p:nvGrpSpPr>
          <p:cNvPr id="185" name="Google Shape;185;p22"/>
          <p:cNvGrpSpPr/>
          <p:nvPr/>
        </p:nvGrpSpPr>
        <p:grpSpPr>
          <a:xfrm rot="10800000" flipH="1">
            <a:off x="3332867" y="2091171"/>
            <a:ext cx="2501700" cy="1353953"/>
            <a:chOff x="830400" y="3274596"/>
            <a:chExt cx="2501700" cy="1353953"/>
          </a:xfrm>
        </p:grpSpPr>
        <p:sp>
          <p:nvSpPr>
            <p:cNvPr id="186" name="Google Shape;186;p22"/>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2"/>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8" name="Google Shape;188;p22"/>
          <p:cNvSpPr txBox="1">
            <a:spLocks noGrp="1"/>
          </p:cNvSpPr>
          <p:nvPr>
            <p:ph type="title"/>
          </p:nvPr>
        </p:nvSpPr>
        <p:spPr>
          <a:xfrm>
            <a:off x="3464303" y="2176242"/>
            <a:ext cx="2238300" cy="430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sz="1000"/>
              <a:t>Institutional publishing</a:t>
            </a:r>
            <a:endParaRPr sz="1000"/>
          </a:p>
        </p:txBody>
      </p:sp>
      <p:sp>
        <p:nvSpPr>
          <p:cNvPr id="189" name="Google Shape;189;p22"/>
          <p:cNvSpPr txBox="1">
            <a:spLocks noGrp="1"/>
          </p:cNvSpPr>
          <p:nvPr>
            <p:ph type="body" idx="4294967295"/>
          </p:nvPr>
        </p:nvSpPr>
        <p:spPr>
          <a:xfrm>
            <a:off x="3464303" y="2606419"/>
            <a:ext cx="2238300" cy="64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 sz="1400"/>
              <a:t>Milano University Press (Unimi)</a:t>
            </a:r>
            <a:endParaRPr sz="1400"/>
          </a:p>
          <a:p>
            <a:pPr marL="0" lvl="0" indent="0" algn="l" rtl="0">
              <a:spcBef>
                <a:spcPts val="1200"/>
              </a:spcBef>
              <a:spcAft>
                <a:spcPts val="0"/>
              </a:spcAft>
              <a:buNone/>
            </a:pPr>
            <a:endParaRPr sz="1400"/>
          </a:p>
          <a:p>
            <a:pPr marL="0" lvl="0" indent="0" algn="l" rtl="0">
              <a:lnSpc>
                <a:spcPct val="115000"/>
              </a:lnSpc>
              <a:spcBef>
                <a:spcPts val="1200"/>
              </a:spcBef>
              <a:spcAft>
                <a:spcPts val="1200"/>
              </a:spcAft>
              <a:buNone/>
            </a:pPr>
            <a:endParaRPr sz="800"/>
          </a:p>
        </p:txBody>
      </p:sp>
      <p:grpSp>
        <p:nvGrpSpPr>
          <p:cNvPr id="190" name="Google Shape;190;p22"/>
          <p:cNvGrpSpPr/>
          <p:nvPr/>
        </p:nvGrpSpPr>
        <p:grpSpPr>
          <a:xfrm>
            <a:off x="5832591" y="3274596"/>
            <a:ext cx="2501700" cy="1353953"/>
            <a:chOff x="830400" y="3274596"/>
            <a:chExt cx="2501700" cy="1353953"/>
          </a:xfrm>
        </p:grpSpPr>
        <p:sp>
          <p:nvSpPr>
            <p:cNvPr id="191" name="Google Shape;191;p22"/>
            <p:cNvSpPr/>
            <p:nvPr/>
          </p:nvSpPr>
          <p:spPr>
            <a:xfrm>
              <a:off x="830400" y="3360750"/>
              <a:ext cx="2501700" cy="126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2"/>
            <p:cNvSpPr/>
            <p:nvPr/>
          </p:nvSpPr>
          <p:spPr>
            <a:xfrm>
              <a:off x="1059092" y="3274596"/>
              <a:ext cx="219600" cy="93600"/>
            </a:xfrm>
            <a:prstGeom prst="triangl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22"/>
          <p:cNvSpPr txBox="1">
            <a:spLocks noGrp="1"/>
          </p:cNvSpPr>
          <p:nvPr>
            <p:ph type="title"/>
          </p:nvPr>
        </p:nvSpPr>
        <p:spPr>
          <a:xfrm>
            <a:off x="5960978" y="3455478"/>
            <a:ext cx="2238300" cy="4302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it" sz="1000"/>
              <a:t>Funded publishing platforms</a:t>
            </a:r>
            <a:endParaRPr sz="1000"/>
          </a:p>
        </p:txBody>
      </p:sp>
      <p:sp>
        <p:nvSpPr>
          <p:cNvPr id="194" name="Google Shape;194;p22"/>
          <p:cNvSpPr txBox="1">
            <a:spLocks noGrp="1"/>
          </p:cNvSpPr>
          <p:nvPr>
            <p:ph type="body" idx="4294967295"/>
          </p:nvPr>
        </p:nvSpPr>
        <p:spPr>
          <a:xfrm>
            <a:off x="5960975" y="3809448"/>
            <a:ext cx="2238300" cy="9699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it" sz="1400"/>
              <a:t>Wellcome Open Research</a:t>
            </a:r>
            <a:endParaRPr sz="1400"/>
          </a:p>
          <a:p>
            <a:pPr marL="0" marR="0" lvl="0" indent="0" algn="l" rtl="0">
              <a:lnSpc>
                <a:spcPct val="100000"/>
              </a:lnSpc>
              <a:spcBef>
                <a:spcPts val="0"/>
              </a:spcBef>
              <a:spcAft>
                <a:spcPts val="0"/>
              </a:spcAft>
              <a:buNone/>
            </a:pPr>
            <a:r>
              <a:rPr lang="it" sz="1400"/>
              <a:t>Open Research Europe</a:t>
            </a:r>
            <a:endParaRPr sz="1400"/>
          </a:p>
          <a:p>
            <a:pPr marL="0" marR="0" lvl="0" indent="0" algn="l" rtl="0">
              <a:lnSpc>
                <a:spcPct val="100000"/>
              </a:lnSpc>
              <a:spcBef>
                <a:spcPts val="0"/>
              </a:spcBef>
              <a:spcAft>
                <a:spcPts val="0"/>
              </a:spcAft>
              <a:buNone/>
            </a:pPr>
            <a:r>
              <a:rPr lang="it" sz="1400"/>
              <a:t>B. &amp; M Gates Foundation</a:t>
            </a:r>
            <a:endParaRPr sz="1400"/>
          </a:p>
          <a:p>
            <a:pPr marL="0" marR="0" lvl="0" indent="0" algn="l" rtl="0">
              <a:lnSpc>
                <a:spcPct val="100000"/>
              </a:lnSpc>
              <a:spcBef>
                <a:spcPts val="0"/>
              </a:spcBef>
              <a:spcAft>
                <a:spcPts val="0"/>
              </a:spcAft>
              <a:buNone/>
            </a:pPr>
            <a:endParaRPr sz="1400"/>
          </a:p>
          <a:p>
            <a:pPr marL="0" marR="0" lvl="0" indent="0" algn="l" rtl="0">
              <a:lnSpc>
                <a:spcPct val="100000"/>
              </a:lnSpc>
              <a:spcBef>
                <a:spcPts val="0"/>
              </a:spcBef>
              <a:spcAft>
                <a:spcPts val="0"/>
              </a:spcAft>
              <a:buNone/>
            </a:pPr>
            <a:endParaRPr sz="1400"/>
          </a:p>
        </p:txBody>
      </p:sp>
      <p:pic>
        <p:nvPicPr>
          <p:cNvPr id="195" name="Google Shape;195;p22"/>
          <p:cNvPicPr preferRelativeResize="0"/>
          <p:nvPr/>
        </p:nvPicPr>
        <p:blipFill>
          <a:blip r:embed="rId3">
            <a:alphaModFix/>
          </a:blip>
          <a:stretch>
            <a:fillRect/>
          </a:stretch>
        </p:blipFill>
        <p:spPr>
          <a:xfrm>
            <a:off x="830400" y="2093325"/>
            <a:ext cx="2476450" cy="1267850"/>
          </a:xfrm>
          <a:prstGeom prst="rect">
            <a:avLst/>
          </a:prstGeom>
          <a:noFill/>
          <a:ln>
            <a:noFill/>
          </a:ln>
        </p:spPr>
      </p:pic>
      <p:pic>
        <p:nvPicPr>
          <p:cNvPr id="196" name="Google Shape;196;p22"/>
          <p:cNvPicPr preferRelativeResize="0"/>
          <p:nvPr/>
        </p:nvPicPr>
        <p:blipFill>
          <a:blip r:embed="rId4">
            <a:alphaModFix/>
          </a:blip>
          <a:stretch>
            <a:fillRect/>
          </a:stretch>
        </p:blipFill>
        <p:spPr>
          <a:xfrm>
            <a:off x="3356150" y="3312800"/>
            <a:ext cx="2476450" cy="1352816"/>
          </a:xfrm>
          <a:prstGeom prst="rect">
            <a:avLst/>
          </a:prstGeom>
          <a:noFill/>
          <a:ln>
            <a:noFill/>
          </a:ln>
        </p:spPr>
      </p:pic>
      <p:pic>
        <p:nvPicPr>
          <p:cNvPr id="197" name="Google Shape;197;p22"/>
          <p:cNvPicPr preferRelativeResize="0"/>
          <p:nvPr/>
        </p:nvPicPr>
        <p:blipFill>
          <a:blip r:embed="rId5">
            <a:alphaModFix/>
          </a:blip>
          <a:stretch>
            <a:fillRect/>
          </a:stretch>
        </p:blipFill>
        <p:spPr>
          <a:xfrm>
            <a:off x="5905225" y="2062720"/>
            <a:ext cx="2370250" cy="12134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3"/>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it"/>
              <a:t>Community driven initiatives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4"/>
          <p:cNvPicPr preferRelativeResize="0"/>
          <p:nvPr/>
        </p:nvPicPr>
        <p:blipFill>
          <a:blip r:embed="rId3">
            <a:alphaModFix/>
          </a:blip>
          <a:stretch>
            <a:fillRect/>
          </a:stretch>
        </p:blipFill>
        <p:spPr>
          <a:xfrm>
            <a:off x="0" y="494475"/>
            <a:ext cx="9144000" cy="4445201"/>
          </a:xfrm>
          <a:prstGeom prst="rect">
            <a:avLst/>
          </a:prstGeom>
          <a:noFill/>
          <a:ln>
            <a:noFill/>
          </a:ln>
        </p:spPr>
      </p:pic>
      <p:sp>
        <p:nvSpPr>
          <p:cNvPr id="208" name="Google Shape;208;p24"/>
          <p:cNvSpPr txBox="1"/>
          <p:nvPr/>
        </p:nvSpPr>
        <p:spPr>
          <a:xfrm>
            <a:off x="0" y="4846325"/>
            <a:ext cx="73380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900">
                <a:solidFill>
                  <a:schemeClr val="accent1"/>
                </a:solidFill>
                <a:latin typeface="Lato"/>
                <a:ea typeface="Lato"/>
                <a:cs typeface="Lato"/>
                <a:sym typeface="Lato"/>
              </a:rPr>
              <a:t>https://commons.wikimedia.org/wiki/File:ATLAS.jpg</a:t>
            </a:r>
            <a:endParaRPr sz="900">
              <a:solidFill>
                <a:schemeClr val="accent1"/>
              </a:solidFill>
              <a:latin typeface="Lato"/>
              <a:ea typeface="Lato"/>
              <a:cs typeface="Lato"/>
              <a:sym typeface="Lato"/>
            </a:endParaRPr>
          </a:p>
        </p:txBody>
      </p:sp>
      <p:sp>
        <p:nvSpPr>
          <p:cNvPr id="209" name="Google Shape;209;p24"/>
          <p:cNvSpPr txBox="1"/>
          <p:nvPr/>
        </p:nvSpPr>
        <p:spPr>
          <a:xfrm>
            <a:off x="729450" y="2056375"/>
            <a:ext cx="5203200" cy="1518600"/>
          </a:xfrm>
          <a:prstGeom prst="rect">
            <a:avLst/>
          </a:prstGeom>
          <a:noFill/>
          <a:ln>
            <a:noFill/>
          </a:ln>
        </p:spPr>
        <p:txBody>
          <a:bodyPr spcFirstLastPara="1" wrap="square" lIns="91425" tIns="91425" rIns="91425" bIns="91425" anchor="t" anchorCtr="0">
            <a:noAutofit/>
          </a:bodyPr>
          <a:lstStyle/>
          <a:p>
            <a:pPr marL="0" lvl="0" indent="0" algn="l" rtl="0">
              <a:lnSpc>
                <a:spcPct val="130000"/>
              </a:lnSpc>
              <a:spcBef>
                <a:spcPts val="0"/>
              </a:spcBef>
              <a:spcAft>
                <a:spcPts val="0"/>
              </a:spcAft>
              <a:buNone/>
            </a:pPr>
            <a:r>
              <a:rPr lang="it" sz="4150">
                <a:solidFill>
                  <a:schemeClr val="accent3"/>
                </a:solidFill>
                <a:highlight>
                  <a:schemeClr val="lt1"/>
                </a:highlight>
                <a:latin typeface="Georgia"/>
                <a:ea typeface="Georgia"/>
                <a:cs typeface="Georgia"/>
                <a:sym typeface="Georgia"/>
              </a:rPr>
              <a:t>SCOAP³</a:t>
            </a:r>
            <a:endParaRPr sz="4150">
              <a:solidFill>
                <a:schemeClr val="accent3"/>
              </a:solidFill>
              <a:highlight>
                <a:schemeClr val="lt1"/>
              </a:highlight>
              <a:latin typeface="Georgia"/>
              <a:ea typeface="Georgia"/>
              <a:cs typeface="Georgia"/>
              <a:sym typeface="Georgia"/>
            </a:endParaRPr>
          </a:p>
          <a:p>
            <a:pPr marL="0" lvl="0" indent="0" algn="l" rtl="0">
              <a:spcBef>
                <a:spcPts val="600"/>
              </a:spcBef>
              <a:spcAft>
                <a:spcPts val="1600"/>
              </a:spcAft>
              <a:buNone/>
            </a:pPr>
            <a:endParaRPr sz="4800" b="1">
              <a:solidFill>
                <a:srgbClr val="FFFFFF"/>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5"/>
          <p:cNvSpPr txBox="1"/>
          <p:nvPr/>
        </p:nvSpPr>
        <p:spPr>
          <a:xfrm>
            <a:off x="0" y="0"/>
            <a:ext cx="8709600" cy="449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r>
              <a:rPr lang="it">
                <a:solidFill>
                  <a:srgbClr val="4A4A4A"/>
                </a:solidFill>
                <a:highlight>
                  <a:srgbClr val="FFFFFF"/>
                </a:highlight>
                <a:latin typeface="Lato"/>
                <a:ea typeface="Lato"/>
                <a:cs typeface="Lato"/>
                <a:sym typeface="Lato"/>
              </a:rPr>
              <a:t>What: an initiative to create an open access publishing model for a specific discipline, High Energy Physics (HEP)</a:t>
            </a: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r>
              <a:rPr lang="it">
                <a:solidFill>
                  <a:srgbClr val="4A4A4A"/>
                </a:solidFill>
                <a:highlight>
                  <a:srgbClr val="FFFFFF"/>
                </a:highlight>
                <a:latin typeface="Lato"/>
                <a:ea typeface="Lato"/>
                <a:cs typeface="Lato"/>
                <a:sym typeface="Lato"/>
              </a:rPr>
              <a:t>How: SCOAP3 has converted key journals in the field of High-Energy Physics to Open Access at no cost for any authors. SCOAP3 centrally pays publishers for costs involved in providing Open Access, publishers, in turn, reduce subscription fees to all their customers, who can re-direct these funds to contribute to SCOAP3.</a:t>
            </a: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r>
              <a:rPr lang="it">
                <a:solidFill>
                  <a:srgbClr val="4A4A4A"/>
                </a:solidFill>
                <a:highlight>
                  <a:srgbClr val="FFFFFF"/>
                </a:highlight>
                <a:latin typeface="Lato"/>
                <a:ea typeface="Lato"/>
                <a:cs typeface="Lato"/>
                <a:sym typeface="Lato"/>
              </a:rPr>
              <a:t>Who: SCOAP3 is a partnership of over three thousand libraries, key funding agencies and research centers in 44 countries and 3 intergovernmental organisations. </a:t>
            </a:r>
            <a:r>
              <a:rPr lang="it" u="sng">
                <a:solidFill>
                  <a:schemeClr val="hlink"/>
                </a:solidFill>
                <a:highlight>
                  <a:srgbClr val="FFFFFF"/>
                </a:highlight>
                <a:latin typeface="Lato"/>
                <a:ea typeface="Lato"/>
                <a:cs typeface="Lato"/>
                <a:sym typeface="Lato"/>
                <a:hlinkClick r:id="rId3"/>
              </a:rPr>
              <a:t>https://scoap3.org/participating-countries/</a:t>
            </a:r>
            <a:r>
              <a:rPr lang="it">
                <a:solidFill>
                  <a:srgbClr val="4A4A4A"/>
                </a:solidFill>
                <a:highlight>
                  <a:srgbClr val="FFFFFF"/>
                </a:highlight>
                <a:latin typeface="Lato"/>
                <a:ea typeface="Lato"/>
                <a:cs typeface="Lato"/>
                <a:sym typeface="Lato"/>
              </a:rPr>
              <a:t> </a:t>
            </a: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r>
              <a:rPr lang="it">
                <a:solidFill>
                  <a:srgbClr val="4A4A4A"/>
                </a:solidFill>
                <a:highlight>
                  <a:srgbClr val="FFFFFF"/>
                </a:highlight>
                <a:latin typeface="Lato"/>
                <a:ea typeface="Lato"/>
                <a:cs typeface="Lato"/>
                <a:sym typeface="Lato"/>
              </a:rPr>
              <a:t>List of journals, initiative on books, dedicated repository</a:t>
            </a:r>
            <a:endParaRPr>
              <a:solidFill>
                <a:srgbClr val="4A4A4A"/>
              </a:solidFill>
              <a:highlight>
                <a:srgbClr val="FFFFFF"/>
              </a:highlight>
              <a:latin typeface="Lato"/>
              <a:ea typeface="Lato"/>
              <a:cs typeface="Lato"/>
              <a:sym typeface="Lato"/>
            </a:endParaRPr>
          </a:p>
          <a:p>
            <a:pPr marL="0" lvl="0" indent="0" algn="l" rtl="0">
              <a:spcBef>
                <a:spcPts val="0"/>
              </a:spcBef>
              <a:spcAft>
                <a:spcPts val="0"/>
              </a:spcAft>
              <a:buNone/>
            </a:pPr>
            <a:endParaRPr>
              <a:solidFill>
                <a:srgbClr val="4A4A4A"/>
              </a:solidFill>
              <a:highlight>
                <a:srgbClr val="FFFFFF"/>
              </a:highlight>
              <a:latin typeface="Lato"/>
              <a:ea typeface="Lato"/>
              <a:cs typeface="Lato"/>
              <a:sym typeface="Lato"/>
            </a:endParaRPr>
          </a:p>
        </p:txBody>
      </p:sp>
      <p:pic>
        <p:nvPicPr>
          <p:cNvPr id="215" name="Google Shape;215;p25"/>
          <p:cNvPicPr preferRelativeResize="0"/>
          <p:nvPr/>
        </p:nvPicPr>
        <p:blipFill>
          <a:blip r:embed="rId4">
            <a:alphaModFix/>
          </a:blip>
          <a:stretch>
            <a:fillRect/>
          </a:stretch>
        </p:blipFill>
        <p:spPr>
          <a:xfrm>
            <a:off x="0" y="120559"/>
            <a:ext cx="9144002" cy="124478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26"/>
          <p:cNvPicPr preferRelativeResize="0"/>
          <p:nvPr/>
        </p:nvPicPr>
        <p:blipFill>
          <a:blip r:embed="rId3">
            <a:alphaModFix/>
          </a:blip>
          <a:stretch>
            <a:fillRect/>
          </a:stretch>
        </p:blipFill>
        <p:spPr>
          <a:xfrm>
            <a:off x="3141350" y="1257300"/>
            <a:ext cx="5810250" cy="3581400"/>
          </a:xfrm>
          <a:prstGeom prst="rect">
            <a:avLst/>
          </a:prstGeom>
          <a:noFill/>
          <a:ln>
            <a:noFill/>
          </a:ln>
        </p:spPr>
      </p:pic>
      <p:sp>
        <p:nvSpPr>
          <p:cNvPr id="221" name="Google Shape;221;p26"/>
          <p:cNvSpPr txBox="1"/>
          <p:nvPr/>
        </p:nvSpPr>
        <p:spPr>
          <a:xfrm>
            <a:off x="97175" y="1447200"/>
            <a:ext cx="3000000" cy="326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b="1"/>
              <a:t>1</a:t>
            </a:r>
            <a:r>
              <a:rPr lang="it"/>
              <a:t>. SCOAP</a:t>
            </a:r>
            <a:r>
              <a:rPr lang="it" sz="1800" baseline="30000"/>
              <a:t>3</a:t>
            </a:r>
            <a:r>
              <a:rPr lang="it" sz="1800"/>
              <a:t> </a:t>
            </a:r>
            <a:r>
              <a:rPr lang="it"/>
              <a:t>centrally pays participating publishers for the costs involved in providing Open Access.  </a:t>
            </a:r>
            <a:endParaRPr/>
          </a:p>
          <a:p>
            <a:pPr marL="0" lvl="0" indent="0" algn="l" rtl="0">
              <a:spcBef>
                <a:spcPts val="0"/>
              </a:spcBef>
              <a:spcAft>
                <a:spcPts val="0"/>
              </a:spcAft>
              <a:buNone/>
            </a:pPr>
            <a:r>
              <a:rPr lang="it" b="1"/>
              <a:t>2</a:t>
            </a:r>
            <a:r>
              <a:rPr lang="it"/>
              <a:t>. These publishers in turn reduce subscription fees to all their customers </a:t>
            </a:r>
            <a:endParaRPr/>
          </a:p>
          <a:p>
            <a:pPr marL="0" lvl="0" indent="0" algn="l" rtl="0">
              <a:spcBef>
                <a:spcPts val="0"/>
              </a:spcBef>
              <a:spcAft>
                <a:spcPts val="0"/>
              </a:spcAft>
              <a:buNone/>
            </a:pPr>
            <a:r>
              <a:rPr lang="it" b="1"/>
              <a:t>3</a:t>
            </a:r>
            <a:r>
              <a:rPr lang="it"/>
              <a:t>. customers redirect these savings to SCOAP</a:t>
            </a:r>
            <a:r>
              <a:rPr lang="it" baseline="30000"/>
              <a:t>3</a:t>
            </a:r>
            <a:r>
              <a:rPr lang="it"/>
              <a:t>. </a:t>
            </a:r>
            <a:endParaRPr/>
          </a:p>
          <a:p>
            <a:pPr marL="0" lvl="0" indent="0" algn="l" rtl="0">
              <a:spcBef>
                <a:spcPts val="0"/>
              </a:spcBef>
              <a:spcAft>
                <a:spcPts val="0"/>
              </a:spcAft>
              <a:buNone/>
            </a:pPr>
            <a:r>
              <a:rPr lang="it" b="1"/>
              <a:t>4</a:t>
            </a:r>
            <a:r>
              <a:rPr lang="it"/>
              <a:t> Contributions are pooled in a SCOAP</a:t>
            </a:r>
            <a:r>
              <a:rPr lang="it" baseline="30000"/>
              <a:t>3</a:t>
            </a:r>
            <a:r>
              <a:rPr lang="it"/>
              <a:t> common fund: each country contributes financially in a way commensurate to its scientific output in the field. </a:t>
            </a:r>
            <a:endParaRPr b="1"/>
          </a:p>
        </p:txBody>
      </p:sp>
      <p:sp>
        <p:nvSpPr>
          <p:cNvPr id="222" name="Google Shape;222;p26"/>
          <p:cNvSpPr txBox="1">
            <a:spLocks noGrp="1"/>
          </p:cNvSpPr>
          <p:nvPr>
            <p:ph type="title"/>
          </p:nvPr>
        </p:nvSpPr>
        <p:spPr>
          <a:xfrm>
            <a:off x="729450" y="480450"/>
            <a:ext cx="7688700" cy="535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it"/>
              <a:t>Scoap</a:t>
            </a:r>
            <a:r>
              <a:rPr lang="it" baseline="30000"/>
              <a:t>3</a:t>
            </a:r>
            <a:r>
              <a:rPr lang="it"/>
              <a:t>: how does it work?</a:t>
            </a:r>
            <a:endParaRPr/>
          </a:p>
        </p:txBody>
      </p:sp>
      <p:sp>
        <p:nvSpPr>
          <p:cNvPr id="223" name="Google Shape;223;p26"/>
          <p:cNvSpPr txBox="1"/>
          <p:nvPr/>
        </p:nvSpPr>
        <p:spPr>
          <a:xfrm>
            <a:off x="121925" y="4829175"/>
            <a:ext cx="7338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it" sz="1000">
                <a:latin typeface="Lato"/>
                <a:ea typeface="Lato"/>
                <a:cs typeface="Lato"/>
                <a:sym typeface="Lato"/>
              </a:rPr>
              <a:t>https://scoap3.org/wp-content/uploads/2018/09/Facts-Figures_EN.pdf</a:t>
            </a:r>
            <a:endParaRPr sz="1000">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1148</Words>
  <Application>Microsoft Office PowerPoint</Application>
  <PresentationFormat>Presentazione su schermo (16:9)</PresentationFormat>
  <Paragraphs>167</Paragraphs>
  <Slides>33</Slides>
  <Notes>33</Notes>
  <HiddenSlides>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33</vt:i4>
      </vt:variant>
    </vt:vector>
  </HeadingPairs>
  <TitlesOfParts>
    <vt:vector size="45" baseType="lpstr">
      <vt:lpstr>Raleway</vt:lpstr>
      <vt:lpstr>Verdana</vt:lpstr>
      <vt:lpstr>Oswald</vt:lpstr>
      <vt:lpstr>Lato</vt:lpstr>
      <vt:lpstr>Georgia</vt:lpstr>
      <vt:lpstr>Poppins SemiBold</vt:lpstr>
      <vt:lpstr>Poppins</vt:lpstr>
      <vt:lpstr>Playfair Display</vt:lpstr>
      <vt:lpstr>Arial</vt:lpstr>
      <vt:lpstr>Roboto</vt:lpstr>
      <vt:lpstr>Calibri</vt:lpstr>
      <vt:lpstr>Streamline</vt:lpstr>
      <vt:lpstr>Open Science  in research projects</vt:lpstr>
      <vt:lpstr>No burden for authors</vt:lpstr>
      <vt:lpstr>Problems to solve</vt:lpstr>
      <vt:lpstr>Concrete  examples</vt:lpstr>
      <vt:lpstr>Publishing without APCs on authors</vt:lpstr>
      <vt:lpstr>Community driven initiatives</vt:lpstr>
      <vt:lpstr>Presentazione standard di PowerPoint</vt:lpstr>
      <vt:lpstr>Presentazione standard di PowerPoint</vt:lpstr>
      <vt:lpstr>Scoap3: how does it work?</vt:lpstr>
      <vt:lpstr>Scoap3  achievements</vt:lpstr>
      <vt:lpstr>Scoap3 journals, transparence on costs with publishers   </vt:lpstr>
      <vt:lpstr>46.100 articles </vt:lpstr>
      <vt:lpstr>Archeologia e calcolatori: OA in archeological data</vt:lpstr>
      <vt:lpstr>Journal of Archeological computing</vt:lpstr>
      <vt:lpstr>30 years</vt:lpstr>
      <vt:lpstr>Institutional publishing</vt:lpstr>
      <vt:lpstr>Milano University Press</vt:lpstr>
      <vt:lpstr>The OA publisher of University of Milan</vt:lpstr>
      <vt:lpstr>50</vt:lpstr>
      <vt:lpstr>Funded publishing platforms</vt:lpstr>
      <vt:lpstr>Bill and Melinda Gates Foundation</vt:lpstr>
      <vt:lpstr>Gates Open Research</vt:lpstr>
      <vt:lpstr>Gates Open Research </vt:lpstr>
      <vt:lpstr>Wellcome Open Research</vt:lpstr>
      <vt:lpstr>Wellcome Open Research</vt:lpstr>
      <vt:lpstr>Oltre 1.100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Interact with mentimeter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Science  in research projects</dc:title>
  <dc:creator>Silvia</dc:creator>
  <cp:lastModifiedBy>Silvia</cp:lastModifiedBy>
  <cp:revision>1</cp:revision>
  <dcterms:modified xsi:type="dcterms:W3CDTF">2022-06-13T20:26:39Z</dcterms:modified>
</cp:coreProperties>
</file>