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Poppins" panose="020B0604020202020204" charset="0"/>
      <p:regular r:id="rId31"/>
      <p:bold r:id="rId32"/>
      <p:italic r:id="rId33"/>
      <p:boldItalic r:id="rId34"/>
    </p:embeddedFont>
    <p:embeddedFont>
      <p:font typeface="Oswald" panose="020B0604020202020204" charset="0"/>
      <p:regular r:id="rId35"/>
      <p:bold r:id="rId36"/>
    </p:embeddedFont>
    <p:embeddedFont>
      <p:font typeface="Playfair Display" panose="020B0604020202020204" charset="0"/>
      <p:regular r:id="rId37"/>
      <p:bold r:id="rId38"/>
      <p:italic r:id="rId39"/>
      <p:boldItalic r:id="rId40"/>
    </p:embeddedFont>
    <p:embeddedFont>
      <p:font typeface="Roboto" panose="020B0604020202020204" charset="0"/>
      <p:regular r:id="rId41"/>
      <p:bold r:id="rId42"/>
      <p:italic r:id="rId43"/>
      <p:boldItalic r:id="rId44"/>
    </p:embeddedFont>
    <p:embeddedFont>
      <p:font typeface="Raleway" panose="020B0604020202020204" charset="0"/>
      <p:regular r:id="rId45"/>
      <p:bold r:id="rId46"/>
      <p:italic r:id="rId47"/>
      <p:boldItalic r:id="rId48"/>
    </p:embeddedFont>
    <p:embeddedFont>
      <p:font typeface="Lato" panose="020F0502020204030203" pitchFamily="34" charset="0"/>
      <p:regular r:id="rId49"/>
      <p:bold r:id="rId50"/>
      <p:italic r:id="rId51"/>
      <p:boldItalic r:id="rId52"/>
    </p:embeddedFont>
    <p:embeddedFont>
      <p:font typeface="Helvetica Neue" panose="020B060402020202020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Open Sans" panose="020B060603050402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openxmlformats.org/officeDocument/2006/relationships/font" Target="fonts/font33.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61" Type="http://schemas.openxmlformats.org/officeDocument/2006/relationships/font" Target="fonts/font3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font" Target="fonts/font34.fntdata"/><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font" Target="fonts/font3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ur.gov.it/sites/default/files/2021-01/Pnr2021-27.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c6f80d1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c6f80d1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fd9888efe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fd9888efe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fd9888efe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fd9888efe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fd9888efe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fd9888efe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fd9888efeb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fd9888efeb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fd9888efe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fd9888efe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fd9888efeb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fd9888efeb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fd9888efeb_0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fd9888efeb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fd9888efeb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fd9888efeb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fd9888efeb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fd9888efeb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fd9888efeb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fd9888efeb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fd9888efe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fd9888efe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fd9888efeb_0_7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fd9888efeb_0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fd9888efeb_0_7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fd9888efeb_0_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fd9888efeb_0_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fd9888efeb_0_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fd9888efeb_0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fd9888efeb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fd9888efeb_0_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fd9888efeb_0_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fd9888efeb_0_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fd9888efeb_0_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it">
                <a:solidFill>
                  <a:srgbClr val="595959"/>
                </a:solidFill>
                <a:latin typeface="Lato"/>
                <a:ea typeface="Lato"/>
                <a:cs typeface="Lato"/>
                <a:sym typeface="Lato"/>
              </a:rPr>
              <a:t>I piani nazionali del PNR 2021-27 sono dedicati il primo (Piano nazionale per le infrastrutture di ricerca) al potenziamento e al consolidamento del complesso delle infrastrutture di ricerca di livello nazionale ed europeo, il secondo (Piano nazionale per la scienza aperta) ad approfondire le tematiche di diffusione di processi compatibili con il più ampio accesso possibile ai dati e ai risultati della ricerca (open science) e dell’innovazione (open innovation). p. 2 </a:t>
            </a:r>
            <a:r>
              <a:rPr lang="it" u="sng">
                <a:solidFill>
                  <a:schemeClr val="hlink"/>
                </a:solidFill>
                <a:latin typeface="Lato"/>
                <a:ea typeface="Lato"/>
                <a:cs typeface="Lato"/>
                <a:sym typeface="Lato"/>
                <a:hlinkClick r:id="rId3"/>
              </a:rPr>
              <a:t>https://www.mur.gov.it/sites/default/files/2021-01/Pnr2021-27.pdf</a:t>
            </a:r>
            <a:r>
              <a:rPr lang="it">
                <a:solidFill>
                  <a:srgbClr val="595959"/>
                </a:solidFill>
                <a:latin typeface="Lato"/>
                <a:ea typeface="Lato"/>
                <a:cs typeface="Lato"/>
                <a:sym typeface="Lato"/>
              </a:rPr>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fd9888efeb_0_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fd9888efeb_0_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fd9888efeb_0_8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fd9888efeb_0_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fd9888efeb_0_8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fd9888efeb_0_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d9888efe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d9888efe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fd9888efe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fd9888efe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Do we want this?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d9888efe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fd9888efe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fd9888efeb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fd9888efeb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fd9888efe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fd9888efe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fd9888efeb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fd9888efeb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fd9888efeb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fd9888efe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area science park">
  <p:cSld name="6_area science park">
    <p:spTree>
      <p:nvGrpSpPr>
        <p:cNvPr id="1" name="Shape 82"/>
        <p:cNvGrpSpPr/>
        <p:nvPr/>
      </p:nvGrpSpPr>
      <p:grpSpPr>
        <a:xfrm>
          <a:off x="0" y="0"/>
          <a:ext cx="0" cy="0"/>
          <a:chOff x="0" y="0"/>
          <a:chExt cx="0" cy="0"/>
        </a:xfrm>
      </p:grpSpPr>
      <p:cxnSp>
        <p:nvCxnSpPr>
          <p:cNvPr id="83" name="Google Shape;83;p13"/>
          <p:cNvCxnSpPr>
            <a:endCxn id="84" idx="2"/>
          </p:cNvCxnSpPr>
          <p:nvPr/>
        </p:nvCxnSpPr>
        <p:spPr>
          <a:xfrm>
            <a:off x="943316" y="4843652"/>
            <a:ext cx="1972500" cy="0"/>
          </a:xfrm>
          <a:prstGeom prst="straightConnector1">
            <a:avLst/>
          </a:prstGeom>
          <a:noFill/>
          <a:ln w="9525" cap="flat" cmpd="sng">
            <a:solidFill>
              <a:srgbClr val="BFBFBF"/>
            </a:solidFill>
            <a:prstDash val="solid"/>
            <a:miter lim="800000"/>
            <a:headEnd type="none" w="sm" len="sm"/>
            <a:tailEnd type="none" w="sm" len="sm"/>
          </a:ln>
        </p:spPr>
      </p:cxnSp>
      <p:sp>
        <p:nvSpPr>
          <p:cNvPr id="84" name="Google Shape;84;p13"/>
          <p:cNvSpPr/>
          <p:nvPr/>
        </p:nvSpPr>
        <p:spPr>
          <a:xfrm>
            <a:off x="2915816" y="4813052"/>
            <a:ext cx="61200" cy="612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5" name="Google Shape;85;p13"/>
          <p:cNvPicPr preferRelativeResize="0"/>
          <p:nvPr/>
        </p:nvPicPr>
        <p:blipFill rotWithShape="1">
          <a:blip r:embed="rId2">
            <a:alphaModFix/>
          </a:blip>
          <a:srcRect r="60600" b="-7851"/>
          <a:stretch/>
        </p:blipFill>
        <p:spPr>
          <a:xfrm>
            <a:off x="2023520" y="4731990"/>
            <a:ext cx="892293" cy="104295"/>
          </a:xfrm>
          <a:prstGeom prst="rect">
            <a:avLst/>
          </a:prstGeom>
          <a:noFill/>
          <a:ln>
            <a:noFill/>
          </a:ln>
        </p:spPr>
      </p:pic>
      <p:pic>
        <p:nvPicPr>
          <p:cNvPr id="86" name="Google Shape;86;p13" descr="Immagine che contiene orologio, segnale&#10;&#10;Descrizione generata automaticamente"/>
          <p:cNvPicPr preferRelativeResize="0"/>
          <p:nvPr/>
        </p:nvPicPr>
        <p:blipFill rotWithShape="1">
          <a:blip r:embed="rId3">
            <a:alphaModFix/>
          </a:blip>
          <a:srcRect/>
          <a:stretch/>
        </p:blipFill>
        <p:spPr>
          <a:xfrm>
            <a:off x="107504" y="4624192"/>
            <a:ext cx="835897" cy="395830"/>
          </a:xfrm>
          <a:prstGeom prst="rect">
            <a:avLst/>
          </a:prstGeom>
          <a:noFill/>
          <a:ln>
            <a:noFill/>
          </a:ln>
        </p:spPr>
      </p:pic>
      <p:sp>
        <p:nvSpPr>
          <p:cNvPr id="87" name="Google Shape;87;p13"/>
          <p:cNvSpPr txBox="1">
            <a:spLocks noGrp="1"/>
          </p:cNvSpPr>
          <p:nvPr>
            <p:ph type="body" idx="1"/>
          </p:nvPr>
        </p:nvSpPr>
        <p:spPr>
          <a:xfrm>
            <a:off x="251520" y="1084145"/>
            <a:ext cx="8640900" cy="839400"/>
          </a:xfrm>
          <a:prstGeom prst="rect">
            <a:avLst/>
          </a:prstGeom>
          <a:noFill/>
          <a:ln>
            <a:noFill/>
          </a:ln>
        </p:spPr>
        <p:txBody>
          <a:bodyPr spcFirstLastPara="1" wrap="square" lIns="91425" tIns="45700" rIns="91425" bIns="45700" anchor="t" anchorCtr="0">
            <a:normAutofit/>
          </a:bodyPr>
          <a:lstStyle>
            <a:lvl1pPr marL="457200" lvl="0" indent="-228600" algn="just" rtl="0">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88" name="Google Shape;88;p13"/>
          <p:cNvSpPr txBox="1">
            <a:spLocks noGrp="1"/>
          </p:cNvSpPr>
          <p:nvPr>
            <p:ph type="title"/>
          </p:nvPr>
        </p:nvSpPr>
        <p:spPr>
          <a:xfrm>
            <a:off x="251520" y="483518"/>
            <a:ext cx="8640900" cy="579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3F3F3F"/>
              </a:buClr>
              <a:buSzPts val="2400"/>
              <a:buFont typeface="Calibri"/>
              <a:buNone/>
              <a:defRPr sz="2400" b="1">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 name="Google Shape;89;p13"/>
          <p:cNvSpPr>
            <a:spLocks noGrp="1"/>
          </p:cNvSpPr>
          <p:nvPr>
            <p:ph type="pic" idx="2"/>
          </p:nvPr>
        </p:nvSpPr>
        <p:spPr>
          <a:xfrm>
            <a:off x="6300192" y="2143186"/>
            <a:ext cx="2589000" cy="2217900"/>
          </a:xfrm>
          <a:prstGeom prst="rect">
            <a:avLst/>
          </a:prstGeom>
          <a:solidFill>
            <a:srgbClr val="D8D8D8"/>
          </a:solidFill>
          <a:ln>
            <a:noFill/>
          </a:ln>
        </p:spPr>
      </p:sp>
      <p:sp>
        <p:nvSpPr>
          <p:cNvPr id="90" name="Google Shape;90;p13"/>
          <p:cNvSpPr>
            <a:spLocks noGrp="1"/>
          </p:cNvSpPr>
          <p:nvPr>
            <p:ph type="pic" idx="3"/>
          </p:nvPr>
        </p:nvSpPr>
        <p:spPr>
          <a:xfrm>
            <a:off x="3270335" y="2143186"/>
            <a:ext cx="2589000" cy="2217900"/>
          </a:xfrm>
          <a:prstGeom prst="rect">
            <a:avLst/>
          </a:prstGeom>
          <a:solidFill>
            <a:srgbClr val="D8D8D8"/>
          </a:solidFill>
          <a:ln>
            <a:noFill/>
          </a:ln>
        </p:spPr>
      </p:sp>
      <p:sp>
        <p:nvSpPr>
          <p:cNvPr id="91" name="Google Shape;91;p13"/>
          <p:cNvSpPr>
            <a:spLocks noGrp="1"/>
          </p:cNvSpPr>
          <p:nvPr>
            <p:ph type="pic" idx="4"/>
          </p:nvPr>
        </p:nvSpPr>
        <p:spPr>
          <a:xfrm>
            <a:off x="240478" y="2143186"/>
            <a:ext cx="2589000" cy="2217900"/>
          </a:xfrm>
          <a:prstGeom prst="rect">
            <a:avLst/>
          </a:prstGeom>
          <a:solidFill>
            <a:srgbClr val="D8D8D8"/>
          </a:solidFill>
          <a:ln>
            <a:noFill/>
          </a:ln>
        </p:spPr>
      </p:sp>
      <p:pic>
        <p:nvPicPr>
          <p:cNvPr id="92" name="Google Shape;92;p13"/>
          <p:cNvPicPr preferRelativeResize="0"/>
          <p:nvPr/>
        </p:nvPicPr>
        <p:blipFill rotWithShape="1">
          <a:blip r:embed="rId4">
            <a:alphaModFix/>
          </a:blip>
          <a:srcRect b="10602"/>
          <a:stretch/>
        </p:blipFill>
        <p:spPr>
          <a:xfrm>
            <a:off x="0" y="6190"/>
            <a:ext cx="9143999" cy="4587269"/>
          </a:xfrm>
          <a:prstGeom prst="rect">
            <a:avLst/>
          </a:prstGeom>
          <a:noFill/>
          <a:ln>
            <a:noFill/>
          </a:ln>
        </p:spPr>
      </p:pic>
      <p:grpSp>
        <p:nvGrpSpPr>
          <p:cNvPr id="93" name="Google Shape;93;p13"/>
          <p:cNvGrpSpPr/>
          <p:nvPr/>
        </p:nvGrpSpPr>
        <p:grpSpPr>
          <a:xfrm>
            <a:off x="8100392" y="4531287"/>
            <a:ext cx="841438" cy="539501"/>
            <a:chOff x="1403648" y="4531287"/>
            <a:chExt cx="841438" cy="539501"/>
          </a:xfrm>
        </p:grpSpPr>
        <p:pic>
          <p:nvPicPr>
            <p:cNvPr id="94" name="Google Shape;94;p13"/>
            <p:cNvPicPr preferRelativeResize="0"/>
            <p:nvPr/>
          </p:nvPicPr>
          <p:blipFill rotWithShape="1">
            <a:blip r:embed="rId5">
              <a:alphaModFix/>
            </a:blip>
            <a:srcRect/>
            <a:stretch/>
          </p:blipFill>
          <p:spPr>
            <a:xfrm>
              <a:off x="1492897" y="4531287"/>
              <a:ext cx="752189" cy="539501"/>
            </a:xfrm>
            <a:prstGeom prst="rect">
              <a:avLst/>
            </a:prstGeom>
            <a:noFill/>
            <a:ln>
              <a:noFill/>
            </a:ln>
          </p:spPr>
        </p:pic>
        <p:cxnSp>
          <p:nvCxnSpPr>
            <p:cNvPr id="95" name="Google Shape;95;p13"/>
            <p:cNvCxnSpPr/>
            <p:nvPr/>
          </p:nvCxnSpPr>
          <p:spPr>
            <a:xfrm>
              <a:off x="1403648" y="4665197"/>
              <a:ext cx="0" cy="295800"/>
            </a:xfrm>
            <a:prstGeom prst="straightConnector1">
              <a:avLst/>
            </a:prstGeom>
            <a:noFill/>
            <a:ln w="25400" cap="flat" cmpd="sng">
              <a:solidFill>
                <a:schemeClr val="accent1"/>
              </a:solidFill>
              <a:prstDash val="solid"/>
              <a:miter lim="800000"/>
              <a:headEnd type="none" w="sm" len="sm"/>
              <a:tailEnd type="none" w="sm" len="sm"/>
            </a:ln>
          </p:spPr>
        </p:cxn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area science park">
  <p:cSld name="3_area science park">
    <p:spTree>
      <p:nvGrpSpPr>
        <p:cNvPr id="1" name="Shape 96"/>
        <p:cNvGrpSpPr/>
        <p:nvPr/>
      </p:nvGrpSpPr>
      <p:grpSpPr>
        <a:xfrm>
          <a:off x="0" y="0"/>
          <a:ext cx="0" cy="0"/>
          <a:chOff x="0" y="0"/>
          <a:chExt cx="0" cy="0"/>
        </a:xfrm>
      </p:grpSpPr>
      <p:cxnSp>
        <p:nvCxnSpPr>
          <p:cNvPr id="97" name="Google Shape;97;p14"/>
          <p:cNvCxnSpPr>
            <a:endCxn id="98" idx="2"/>
          </p:cNvCxnSpPr>
          <p:nvPr/>
        </p:nvCxnSpPr>
        <p:spPr>
          <a:xfrm>
            <a:off x="943316" y="4843652"/>
            <a:ext cx="1972500" cy="0"/>
          </a:xfrm>
          <a:prstGeom prst="straightConnector1">
            <a:avLst/>
          </a:prstGeom>
          <a:noFill/>
          <a:ln w="9525" cap="flat" cmpd="sng">
            <a:solidFill>
              <a:srgbClr val="BFBFBF"/>
            </a:solidFill>
            <a:prstDash val="solid"/>
            <a:miter lim="800000"/>
            <a:headEnd type="none" w="sm" len="sm"/>
            <a:tailEnd type="none" w="sm" len="sm"/>
          </a:ln>
        </p:spPr>
      </p:cxnSp>
      <p:sp>
        <p:nvSpPr>
          <p:cNvPr id="98" name="Google Shape;98;p14"/>
          <p:cNvSpPr/>
          <p:nvPr/>
        </p:nvSpPr>
        <p:spPr>
          <a:xfrm>
            <a:off x="2915816" y="4813052"/>
            <a:ext cx="61200" cy="612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9" name="Google Shape;99;p14"/>
          <p:cNvPicPr preferRelativeResize="0"/>
          <p:nvPr/>
        </p:nvPicPr>
        <p:blipFill rotWithShape="1">
          <a:blip r:embed="rId2">
            <a:alphaModFix/>
          </a:blip>
          <a:srcRect r="60600" b="-7851"/>
          <a:stretch/>
        </p:blipFill>
        <p:spPr>
          <a:xfrm>
            <a:off x="2023520" y="4731990"/>
            <a:ext cx="892293" cy="104295"/>
          </a:xfrm>
          <a:prstGeom prst="rect">
            <a:avLst/>
          </a:prstGeom>
          <a:noFill/>
          <a:ln>
            <a:noFill/>
          </a:ln>
        </p:spPr>
      </p:pic>
      <p:pic>
        <p:nvPicPr>
          <p:cNvPr id="100" name="Google Shape;100;p14" descr="Immagine che contiene orologio, segnale&#10;&#10;Descrizione generata automaticamente"/>
          <p:cNvPicPr preferRelativeResize="0"/>
          <p:nvPr/>
        </p:nvPicPr>
        <p:blipFill rotWithShape="1">
          <a:blip r:embed="rId3">
            <a:alphaModFix/>
          </a:blip>
          <a:srcRect/>
          <a:stretch/>
        </p:blipFill>
        <p:spPr>
          <a:xfrm>
            <a:off x="107504" y="4624192"/>
            <a:ext cx="835897" cy="395830"/>
          </a:xfrm>
          <a:prstGeom prst="rect">
            <a:avLst/>
          </a:prstGeom>
          <a:noFill/>
          <a:ln>
            <a:noFill/>
          </a:ln>
        </p:spPr>
      </p:pic>
      <p:sp>
        <p:nvSpPr>
          <p:cNvPr id="101" name="Google Shape;101;p14"/>
          <p:cNvSpPr txBox="1">
            <a:spLocks noGrp="1"/>
          </p:cNvSpPr>
          <p:nvPr>
            <p:ph type="title"/>
          </p:nvPr>
        </p:nvSpPr>
        <p:spPr>
          <a:xfrm>
            <a:off x="251520" y="483518"/>
            <a:ext cx="8640900" cy="579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3F3F3F"/>
              </a:buClr>
              <a:buSzPts val="2400"/>
              <a:buFont typeface="Calibri"/>
              <a:buNone/>
              <a:defRPr sz="2400" b="1">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14"/>
          <p:cNvSpPr txBox="1">
            <a:spLocks noGrp="1"/>
          </p:cNvSpPr>
          <p:nvPr>
            <p:ph type="body" idx="1"/>
          </p:nvPr>
        </p:nvSpPr>
        <p:spPr>
          <a:xfrm>
            <a:off x="250825" y="1063625"/>
            <a:ext cx="8642400" cy="3560700"/>
          </a:xfrm>
          <a:prstGeom prst="rect">
            <a:avLst/>
          </a:prstGeom>
          <a:noFill/>
          <a:ln>
            <a:noFill/>
          </a:ln>
        </p:spPr>
        <p:txBody>
          <a:bodyPr spcFirstLastPara="1" wrap="square" lIns="91425" tIns="45700" rIns="91425" bIns="45700" anchor="t" anchorCtr="0">
            <a:normAutofit/>
          </a:bodyPr>
          <a:lstStyle>
            <a:lvl1pPr marL="457200" lvl="0" indent="-330200" algn="l" rtl="0">
              <a:lnSpc>
                <a:spcPct val="90000"/>
              </a:lnSpc>
              <a:spcBef>
                <a:spcPts val="1000"/>
              </a:spcBef>
              <a:spcAft>
                <a:spcPts val="0"/>
              </a:spcAft>
              <a:buClr>
                <a:schemeClr val="accent1"/>
              </a:buClr>
              <a:buSzPts val="1600"/>
              <a:buChar char="●"/>
              <a:defRPr sz="1600">
                <a:solidFill>
                  <a:srgbClr val="3F3F3F"/>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pic>
        <p:nvPicPr>
          <p:cNvPr id="103" name="Google Shape;103;p14"/>
          <p:cNvPicPr preferRelativeResize="0"/>
          <p:nvPr/>
        </p:nvPicPr>
        <p:blipFill rotWithShape="1">
          <a:blip r:embed="rId4">
            <a:alphaModFix/>
          </a:blip>
          <a:srcRect b="10602"/>
          <a:stretch/>
        </p:blipFill>
        <p:spPr>
          <a:xfrm>
            <a:off x="0" y="6190"/>
            <a:ext cx="9143999" cy="4587269"/>
          </a:xfrm>
          <a:prstGeom prst="rect">
            <a:avLst/>
          </a:prstGeom>
          <a:noFill/>
          <a:ln>
            <a:noFill/>
          </a:ln>
        </p:spPr>
      </p:pic>
      <p:grpSp>
        <p:nvGrpSpPr>
          <p:cNvPr id="104" name="Google Shape;104;p14"/>
          <p:cNvGrpSpPr/>
          <p:nvPr/>
        </p:nvGrpSpPr>
        <p:grpSpPr>
          <a:xfrm>
            <a:off x="8100392" y="4531287"/>
            <a:ext cx="841438" cy="539501"/>
            <a:chOff x="1403648" y="4531287"/>
            <a:chExt cx="841438" cy="539501"/>
          </a:xfrm>
        </p:grpSpPr>
        <p:pic>
          <p:nvPicPr>
            <p:cNvPr id="105" name="Google Shape;105;p14"/>
            <p:cNvPicPr preferRelativeResize="0"/>
            <p:nvPr/>
          </p:nvPicPr>
          <p:blipFill rotWithShape="1">
            <a:blip r:embed="rId5">
              <a:alphaModFix/>
            </a:blip>
            <a:srcRect/>
            <a:stretch/>
          </p:blipFill>
          <p:spPr>
            <a:xfrm>
              <a:off x="1492897" y="4531287"/>
              <a:ext cx="752189" cy="539501"/>
            </a:xfrm>
            <a:prstGeom prst="rect">
              <a:avLst/>
            </a:prstGeom>
            <a:noFill/>
            <a:ln>
              <a:noFill/>
            </a:ln>
          </p:spPr>
        </p:pic>
        <p:cxnSp>
          <p:nvCxnSpPr>
            <p:cNvPr id="106" name="Google Shape;106;p14"/>
            <p:cNvCxnSpPr/>
            <p:nvPr/>
          </p:nvCxnSpPr>
          <p:spPr>
            <a:xfrm>
              <a:off x="1403648" y="4665197"/>
              <a:ext cx="0" cy="295800"/>
            </a:xfrm>
            <a:prstGeom prst="straightConnector1">
              <a:avLst/>
            </a:prstGeom>
            <a:noFill/>
            <a:ln w="25400" cap="flat" cmpd="sng">
              <a:solidFill>
                <a:schemeClr val="accent1"/>
              </a:solidFill>
              <a:prstDash val="solid"/>
              <a:miter lim="800000"/>
              <a:headEnd type="none" w="sm" len="sm"/>
              <a:tailEnd type="none" w="sm" len="sm"/>
            </a:ln>
          </p:spPr>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area science park">
  <p:cSld name="2_area science park">
    <p:spTree>
      <p:nvGrpSpPr>
        <p:cNvPr id="1" name="Shape 107"/>
        <p:cNvGrpSpPr/>
        <p:nvPr/>
      </p:nvGrpSpPr>
      <p:grpSpPr>
        <a:xfrm>
          <a:off x="0" y="0"/>
          <a:ext cx="0" cy="0"/>
          <a:chOff x="0" y="0"/>
          <a:chExt cx="0" cy="0"/>
        </a:xfrm>
      </p:grpSpPr>
      <p:pic>
        <p:nvPicPr>
          <p:cNvPr id="108" name="Google Shape;108;p15"/>
          <p:cNvPicPr preferRelativeResize="0"/>
          <p:nvPr/>
        </p:nvPicPr>
        <p:blipFill rotWithShape="1">
          <a:blip r:embed="rId2">
            <a:alphaModFix/>
          </a:blip>
          <a:srcRect b="10602"/>
          <a:stretch/>
        </p:blipFill>
        <p:spPr>
          <a:xfrm>
            <a:off x="0" y="6190"/>
            <a:ext cx="9143999" cy="4587269"/>
          </a:xfrm>
          <a:prstGeom prst="rect">
            <a:avLst/>
          </a:prstGeom>
          <a:noFill/>
          <a:ln>
            <a:noFill/>
          </a:ln>
        </p:spPr>
      </p:pic>
      <p:cxnSp>
        <p:nvCxnSpPr>
          <p:cNvPr id="109" name="Google Shape;109;p15"/>
          <p:cNvCxnSpPr>
            <a:endCxn id="110" idx="2"/>
          </p:cNvCxnSpPr>
          <p:nvPr/>
        </p:nvCxnSpPr>
        <p:spPr>
          <a:xfrm>
            <a:off x="943316" y="4843652"/>
            <a:ext cx="1972500" cy="0"/>
          </a:xfrm>
          <a:prstGeom prst="straightConnector1">
            <a:avLst/>
          </a:prstGeom>
          <a:noFill/>
          <a:ln w="9525" cap="flat" cmpd="sng">
            <a:solidFill>
              <a:srgbClr val="BFBFBF"/>
            </a:solidFill>
            <a:prstDash val="solid"/>
            <a:miter lim="800000"/>
            <a:headEnd type="none" w="sm" len="sm"/>
            <a:tailEnd type="none" w="sm" len="sm"/>
          </a:ln>
        </p:spPr>
      </p:cxnSp>
      <p:sp>
        <p:nvSpPr>
          <p:cNvPr id="110" name="Google Shape;110;p15"/>
          <p:cNvSpPr/>
          <p:nvPr/>
        </p:nvSpPr>
        <p:spPr>
          <a:xfrm>
            <a:off x="2915816" y="4813052"/>
            <a:ext cx="61200" cy="612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1" name="Google Shape;111;p15"/>
          <p:cNvPicPr preferRelativeResize="0"/>
          <p:nvPr/>
        </p:nvPicPr>
        <p:blipFill rotWithShape="1">
          <a:blip r:embed="rId3">
            <a:alphaModFix/>
          </a:blip>
          <a:srcRect r="60600" b="-7851"/>
          <a:stretch/>
        </p:blipFill>
        <p:spPr>
          <a:xfrm>
            <a:off x="2023520" y="4731990"/>
            <a:ext cx="892293" cy="104295"/>
          </a:xfrm>
          <a:prstGeom prst="rect">
            <a:avLst/>
          </a:prstGeom>
          <a:noFill/>
          <a:ln>
            <a:noFill/>
          </a:ln>
        </p:spPr>
      </p:pic>
      <p:pic>
        <p:nvPicPr>
          <p:cNvPr id="112" name="Google Shape;112;p15" descr="Immagine che contiene orologio, segnale&#10;&#10;Descrizione generata automaticamente"/>
          <p:cNvPicPr preferRelativeResize="0"/>
          <p:nvPr/>
        </p:nvPicPr>
        <p:blipFill rotWithShape="1">
          <a:blip r:embed="rId4">
            <a:alphaModFix/>
          </a:blip>
          <a:srcRect/>
          <a:stretch/>
        </p:blipFill>
        <p:spPr>
          <a:xfrm>
            <a:off x="107504" y="4624192"/>
            <a:ext cx="835897" cy="395830"/>
          </a:xfrm>
          <a:prstGeom prst="rect">
            <a:avLst/>
          </a:prstGeom>
          <a:noFill/>
          <a:ln>
            <a:noFill/>
          </a:ln>
        </p:spPr>
      </p:pic>
      <p:sp>
        <p:nvSpPr>
          <p:cNvPr id="113" name="Google Shape;113;p15"/>
          <p:cNvSpPr txBox="1">
            <a:spLocks noGrp="1"/>
          </p:cNvSpPr>
          <p:nvPr>
            <p:ph type="body" idx="1"/>
          </p:nvPr>
        </p:nvSpPr>
        <p:spPr>
          <a:xfrm>
            <a:off x="251520" y="1084144"/>
            <a:ext cx="5221200" cy="3499200"/>
          </a:xfrm>
          <a:prstGeom prst="rect">
            <a:avLst/>
          </a:prstGeom>
          <a:noFill/>
          <a:ln>
            <a:noFill/>
          </a:ln>
        </p:spPr>
        <p:txBody>
          <a:bodyPr spcFirstLastPara="1" wrap="square" lIns="91425" tIns="45700" rIns="91425" bIns="45700" anchor="t" anchorCtr="0">
            <a:normAutofit/>
          </a:bodyPr>
          <a:lstStyle>
            <a:lvl1pPr marL="457200" lvl="0" indent="-228600" algn="just" rtl="0">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114" name="Google Shape;114;p15"/>
          <p:cNvSpPr txBox="1">
            <a:spLocks noGrp="1"/>
          </p:cNvSpPr>
          <p:nvPr>
            <p:ph type="title"/>
          </p:nvPr>
        </p:nvSpPr>
        <p:spPr>
          <a:xfrm>
            <a:off x="251520" y="483518"/>
            <a:ext cx="8640900" cy="579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3F3F3F"/>
              </a:buClr>
              <a:buSzPts val="2400"/>
              <a:buFont typeface="Calibri"/>
              <a:buNone/>
              <a:defRPr sz="2400" b="1">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5" name="Google Shape;115;p15"/>
          <p:cNvSpPr>
            <a:spLocks noGrp="1"/>
          </p:cNvSpPr>
          <p:nvPr>
            <p:ph type="pic" idx="2"/>
          </p:nvPr>
        </p:nvSpPr>
        <p:spPr>
          <a:xfrm>
            <a:off x="5723830" y="1084144"/>
            <a:ext cx="3168600" cy="3509400"/>
          </a:xfrm>
          <a:prstGeom prst="rect">
            <a:avLst/>
          </a:prstGeom>
          <a:solidFill>
            <a:srgbClr val="D8D8D8"/>
          </a:solidFill>
          <a:ln>
            <a:noFill/>
          </a:ln>
        </p:spPr>
      </p:sp>
      <p:grpSp>
        <p:nvGrpSpPr>
          <p:cNvPr id="116" name="Google Shape;116;p15"/>
          <p:cNvGrpSpPr/>
          <p:nvPr/>
        </p:nvGrpSpPr>
        <p:grpSpPr>
          <a:xfrm>
            <a:off x="8100392" y="4531287"/>
            <a:ext cx="841438" cy="539501"/>
            <a:chOff x="1403648" y="4531287"/>
            <a:chExt cx="841438" cy="539501"/>
          </a:xfrm>
        </p:grpSpPr>
        <p:pic>
          <p:nvPicPr>
            <p:cNvPr id="117" name="Google Shape;117;p15"/>
            <p:cNvPicPr preferRelativeResize="0"/>
            <p:nvPr/>
          </p:nvPicPr>
          <p:blipFill rotWithShape="1">
            <a:blip r:embed="rId5">
              <a:alphaModFix/>
            </a:blip>
            <a:srcRect/>
            <a:stretch/>
          </p:blipFill>
          <p:spPr>
            <a:xfrm>
              <a:off x="1492897" y="4531287"/>
              <a:ext cx="752189" cy="539501"/>
            </a:xfrm>
            <a:prstGeom prst="rect">
              <a:avLst/>
            </a:prstGeom>
            <a:noFill/>
            <a:ln>
              <a:noFill/>
            </a:ln>
          </p:spPr>
        </p:pic>
        <p:cxnSp>
          <p:nvCxnSpPr>
            <p:cNvPr id="118" name="Google Shape;118;p15"/>
            <p:cNvCxnSpPr/>
            <p:nvPr/>
          </p:nvCxnSpPr>
          <p:spPr>
            <a:xfrm>
              <a:off x="1403648" y="4665197"/>
              <a:ext cx="0" cy="295800"/>
            </a:xfrm>
            <a:prstGeom prst="straightConnector1">
              <a:avLst/>
            </a:prstGeom>
            <a:noFill/>
            <a:ln w="25400" cap="flat" cmpd="sng">
              <a:solidFill>
                <a:schemeClr val="accent1"/>
              </a:solidFill>
              <a:prstDash val="solid"/>
              <a:miter lim="800000"/>
              <a:headEnd type="none" w="sm" len="sm"/>
              <a:tailEnd type="none" w="sm" len="sm"/>
            </a:ln>
          </p:spPr>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_alt1">
  <p:cSld name="SECTION_HEADER_2">
    <p:bg>
      <p:bgPr>
        <a:solidFill>
          <a:srgbClr val="434343"/>
        </a:solidFill>
        <a:effectLst/>
      </p:bgPr>
    </p:bg>
    <p:spTree>
      <p:nvGrpSpPr>
        <p:cNvPr id="1" name="Shape 119"/>
        <p:cNvGrpSpPr/>
        <p:nvPr/>
      </p:nvGrpSpPr>
      <p:grpSpPr>
        <a:xfrm>
          <a:off x="0" y="0"/>
          <a:ext cx="0" cy="0"/>
          <a:chOff x="0" y="0"/>
          <a:chExt cx="0" cy="0"/>
        </a:xfrm>
      </p:grpSpPr>
      <p:grpSp>
        <p:nvGrpSpPr>
          <p:cNvPr id="120" name="Google Shape;120;p16"/>
          <p:cNvGrpSpPr/>
          <p:nvPr/>
        </p:nvGrpSpPr>
        <p:grpSpPr>
          <a:xfrm>
            <a:off x="830392" y="1191256"/>
            <a:ext cx="745763" cy="45826"/>
            <a:chOff x="4580561" y="2589004"/>
            <a:chExt cx="1064464" cy="25200"/>
          </a:xfrm>
        </p:grpSpPr>
        <p:sp>
          <p:nvSpPr>
            <p:cNvPr id="121" name="Google Shape;121;p1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123;p1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24" name="Google Shape;124;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
        <p:nvSpPr>
          <p:cNvPr id="125" name="Google Shape;125;p16">
            <a:hlinkClick r:id=""/>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6" name="Google Shape;126;p16">
            <a:hlinkClick r:id=""/>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16">
            <a:hlinkClick r:id=""/>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28" name="Google Shape;128;p16">
            <a:hlinkClick r:id=""/>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_alt2">
  <p:cSld name="TITLE_AND_BODY_1_1">
    <p:spTree>
      <p:nvGrpSpPr>
        <p:cNvPr id="1" name="Shape 129"/>
        <p:cNvGrpSpPr/>
        <p:nvPr/>
      </p:nvGrpSpPr>
      <p:grpSpPr>
        <a:xfrm>
          <a:off x="0" y="0"/>
          <a:ext cx="0" cy="0"/>
          <a:chOff x="0" y="0"/>
          <a:chExt cx="0" cy="0"/>
        </a:xfrm>
      </p:grpSpPr>
      <p:pic>
        <p:nvPicPr>
          <p:cNvPr id="130" name="Google Shape;130;p17" descr="shutterstock_31891705.jpg"/>
          <p:cNvPicPr preferRelativeResize="0"/>
          <p:nvPr/>
        </p:nvPicPr>
        <p:blipFill rotWithShape="1">
          <a:blip r:embed="rId2">
            <a:alphaModFix/>
          </a:blip>
          <a:srcRect t="11971" b="11971"/>
          <a:stretch/>
        </p:blipFill>
        <p:spPr>
          <a:xfrm>
            <a:off x="0" y="487825"/>
            <a:ext cx="9143999" cy="4655673"/>
          </a:xfrm>
          <a:prstGeom prst="rect">
            <a:avLst/>
          </a:prstGeom>
          <a:noFill/>
          <a:ln>
            <a:noFill/>
          </a:ln>
        </p:spPr>
      </p:pic>
      <p:sp>
        <p:nvSpPr>
          <p:cNvPr id="131" name="Google Shape;131;p1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it"/>
              <a:t>‹N›</a:t>
            </a:fld>
            <a:endParaRPr/>
          </a:p>
        </p:txBody>
      </p:sp>
      <p:sp>
        <p:nvSpPr>
          <p:cNvPr id="133" name="Google Shape;133;p17">
            <a:hlinkClick r:id=""/>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 name="Google Shape;134;p17">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5" name="Google Shape;135;p17">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6" name="Google Shape;136;p17">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137" name="Google Shape;137;p1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ntestazione della sezione 1">
  <p:cSld name="SECTION_HEADER_3">
    <p:bg>
      <p:bgPr>
        <a:solidFill>
          <a:schemeClr val="accent4"/>
        </a:solidFill>
        <a:effectLst/>
      </p:bgPr>
    </p:bg>
    <p:spTree>
      <p:nvGrpSpPr>
        <p:cNvPr id="1" name="Shape 138"/>
        <p:cNvGrpSpPr/>
        <p:nvPr/>
      </p:nvGrpSpPr>
      <p:grpSpPr>
        <a:xfrm>
          <a:off x="0" y="0"/>
          <a:ext cx="0" cy="0"/>
          <a:chOff x="0" y="0"/>
          <a:chExt cx="0" cy="0"/>
        </a:xfrm>
      </p:grpSpPr>
      <p:sp>
        <p:nvSpPr>
          <p:cNvPr id="139" name="Google Shape;139;p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hyperlink" Target="https://pixabay.com/?utm_source=link-attribution&amp;utm_medium=referral&amp;utm_campaign=image&amp;utm_content=2696229" TargetMode="External"/><Relationship Id="rId4" Type="http://schemas.openxmlformats.org/officeDocument/2006/relationships/hyperlink" Target="https://pixabay.com/users/nattanan23-6312362/?utm_source=link-attribution&amp;utm_medium=referral&amp;utm_campaign=image&amp;utm_content=2696229"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hyperlink" Target="https://unsplash.com/s/photos/metrics?utm_source=unsplash&amp;utm_medium=referral&amp;utm_content=creditCopyText" TargetMode="External"/><Relationship Id="rId4" Type="http://schemas.openxmlformats.org/officeDocument/2006/relationships/hyperlink" Target="https://unsplash.com/@sernarial?utm_source=unsplash&amp;utm_medium=referral&amp;utm_content=creditCopyText"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eosc-portal.eu/about/eosc"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eosc.eu/sites/default/files/20210215_EOSC_MoU_FinalDraft.pdf"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www.mur.gov.it/sites/default/files/2021-10/Decreto%20Ministeriale%20n.1082%20del%2010-09-2021%20-%20PNIR%202021%20-%202027.pdf"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mur.gov.it/sites/default/files/2021-01/Pnr2021-27.pdf"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unsplash.com/s/photos/survival-kit?utm_source=unsplash&amp;utm_medium=referral&amp;utm_content=creditCopyText" TargetMode="External"/><Relationship Id="rId4" Type="http://schemas.openxmlformats.org/officeDocument/2006/relationships/hyperlink" Target="https://unsplash.com/@nepalbuda?utm_source=unsplash&amp;utm_medium=referral&amp;utm_content=creditCopyTex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sfdora.org/read/"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www.mathunion.org/fileadmin/IMU/Report/CitationStatistics.pdf" TargetMode="External"/><Relationship Id="rId5" Type="http://schemas.openxmlformats.org/officeDocument/2006/relationships/hyperlink" Target="https://www.biorxiv.org/content/10.1101/706622v1" TargetMode="External"/><Relationship Id="rId4" Type="http://schemas.openxmlformats.org/officeDocument/2006/relationships/hyperlink" Target="https://elifesciences.org/articles/47338"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sfdora.org/read/"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www.mathunion.org/fileadmin/IMU/Report/CitationStatistics.pdf" TargetMode="External"/><Relationship Id="rId5" Type="http://schemas.openxmlformats.org/officeDocument/2006/relationships/hyperlink" Target="https://www.biorxiv.org/content/10.1101/706622v1" TargetMode="External"/><Relationship Id="rId4" Type="http://schemas.openxmlformats.org/officeDocument/2006/relationships/hyperlink" Target="https://elifesciences.org/articles/47338"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direct.mit.edu/books/book/4598/Gaming-the-MetricsMisconduct-and-Manipulation-in"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9"/>
          <p:cNvPicPr preferRelativeResize="0"/>
          <p:nvPr/>
        </p:nvPicPr>
        <p:blipFill>
          <a:blip r:embed="rId3">
            <a:alphaModFix/>
          </a:blip>
          <a:stretch>
            <a:fillRect/>
          </a:stretch>
        </p:blipFill>
        <p:spPr>
          <a:xfrm>
            <a:off x="-52425" y="-510450"/>
            <a:ext cx="9196426" cy="5653949"/>
          </a:xfrm>
          <a:prstGeom prst="rect">
            <a:avLst/>
          </a:prstGeom>
          <a:noFill/>
          <a:ln>
            <a:noFill/>
          </a:ln>
        </p:spPr>
      </p:pic>
      <p:sp>
        <p:nvSpPr>
          <p:cNvPr id="145" name="Google Shape;145;p19"/>
          <p:cNvSpPr txBox="1">
            <a:spLocks noGrp="1"/>
          </p:cNvSpPr>
          <p:nvPr>
            <p:ph type="ctrTitle"/>
          </p:nvPr>
        </p:nvSpPr>
        <p:spPr>
          <a:xfrm>
            <a:off x="727950" y="1508200"/>
            <a:ext cx="7688100" cy="166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solidFill>
                  <a:schemeClr val="accent3"/>
                </a:solidFill>
                <a:highlight>
                  <a:schemeClr val="lt1"/>
                </a:highlight>
              </a:rPr>
              <a:t>Open Science </a:t>
            </a:r>
            <a:endParaRPr>
              <a:solidFill>
                <a:schemeClr val="accent3"/>
              </a:solidFill>
              <a:highlight>
                <a:schemeClr val="lt1"/>
              </a:highlight>
            </a:endParaRPr>
          </a:p>
          <a:p>
            <a:pPr marL="0" lvl="0" indent="0" algn="l" rtl="0">
              <a:spcBef>
                <a:spcPts val="0"/>
              </a:spcBef>
              <a:spcAft>
                <a:spcPts val="0"/>
              </a:spcAft>
              <a:buNone/>
            </a:pPr>
            <a:r>
              <a:rPr lang="it">
                <a:solidFill>
                  <a:schemeClr val="accent3"/>
                </a:solidFill>
                <a:highlight>
                  <a:schemeClr val="lt1"/>
                </a:highlight>
              </a:rPr>
              <a:t>in research projects</a:t>
            </a:r>
            <a:endParaRPr>
              <a:solidFill>
                <a:schemeClr val="accent3"/>
              </a:solidFill>
              <a:highlight>
                <a:schemeClr val="lt1"/>
              </a:highlight>
            </a:endParaRPr>
          </a:p>
        </p:txBody>
      </p:sp>
      <p:sp>
        <p:nvSpPr>
          <p:cNvPr id="146" name="Google Shape;146;p19"/>
          <p:cNvSpPr txBox="1">
            <a:spLocks noGrp="1"/>
          </p:cNvSpPr>
          <p:nvPr>
            <p:ph type="subTitle" idx="1"/>
          </p:nvPr>
        </p:nvSpPr>
        <p:spPr>
          <a:xfrm>
            <a:off x="729625" y="3325300"/>
            <a:ext cx="7688100" cy="1217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it" sz="1850">
                <a:solidFill>
                  <a:schemeClr val="accent3"/>
                </a:solidFill>
                <a:highlight>
                  <a:schemeClr val="lt1"/>
                </a:highlight>
              </a:rPr>
              <a:t>More better, Open Science</a:t>
            </a:r>
            <a:endParaRPr sz="1850">
              <a:solidFill>
                <a:schemeClr val="accent3"/>
              </a:solidFill>
              <a:highlight>
                <a:schemeClr val="lt1"/>
              </a:highlight>
            </a:endParaRPr>
          </a:p>
          <a:p>
            <a:pPr marL="0" lvl="0" indent="0" algn="l" rtl="0">
              <a:spcBef>
                <a:spcPts val="0"/>
              </a:spcBef>
              <a:spcAft>
                <a:spcPts val="0"/>
              </a:spcAft>
              <a:buNone/>
            </a:pPr>
            <a:endParaRPr sz="1850">
              <a:solidFill>
                <a:schemeClr val="accent3"/>
              </a:solidFill>
              <a:highlight>
                <a:schemeClr val="lt1"/>
              </a:highlight>
            </a:endParaRPr>
          </a:p>
          <a:p>
            <a:pPr marL="0" lvl="0" indent="0" algn="l" rtl="0">
              <a:spcBef>
                <a:spcPts val="0"/>
              </a:spcBef>
              <a:spcAft>
                <a:spcPts val="0"/>
              </a:spcAft>
              <a:buNone/>
            </a:pPr>
            <a:r>
              <a:rPr lang="it" sz="1850">
                <a:solidFill>
                  <a:schemeClr val="accent3"/>
                </a:solidFill>
                <a:highlight>
                  <a:schemeClr val="lt1"/>
                </a:highlight>
              </a:rPr>
              <a:t>module 1.3 </a:t>
            </a:r>
            <a:endParaRPr sz="1850">
              <a:solidFill>
                <a:schemeClr val="accent3"/>
              </a:solidFill>
              <a:highlight>
                <a:schemeClr val="lt1"/>
              </a:highlight>
            </a:endParaRPr>
          </a:p>
          <a:p>
            <a:pPr marL="0" lvl="0" indent="0" algn="l" rtl="0">
              <a:spcBef>
                <a:spcPts val="0"/>
              </a:spcBef>
              <a:spcAft>
                <a:spcPts val="0"/>
              </a:spcAft>
              <a:buNone/>
            </a:pPr>
            <a:endParaRPr/>
          </a:p>
        </p:txBody>
      </p:sp>
      <p:sp>
        <p:nvSpPr>
          <p:cNvPr id="147" name="Google Shape;147;p19"/>
          <p:cNvSpPr txBox="1"/>
          <p:nvPr/>
        </p:nvSpPr>
        <p:spPr>
          <a:xfrm>
            <a:off x="3265350" y="3800400"/>
            <a:ext cx="6419100" cy="63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1500">
                <a:solidFill>
                  <a:srgbClr val="313131"/>
                </a:solidFill>
                <a:highlight>
                  <a:srgbClr val="FFFFFF"/>
                </a:highlight>
                <a:latin typeface="Poppins"/>
                <a:ea typeface="Poppins"/>
                <a:cs typeface="Poppins"/>
                <a:sym typeface="Poppins"/>
              </a:rPr>
              <a:t>Gina Pavone        </a:t>
            </a:r>
            <a:r>
              <a:rPr lang="it" sz="1200">
                <a:solidFill>
                  <a:srgbClr val="313131"/>
                </a:solidFill>
                <a:highlight>
                  <a:srgbClr val="FFFFFF"/>
                </a:highlight>
                <a:latin typeface="Poppins"/>
                <a:ea typeface="Poppins"/>
                <a:cs typeface="Poppins"/>
                <a:sym typeface="Poppins"/>
              </a:rPr>
              <a:t>0000-0003-0087-2151</a:t>
            </a:r>
            <a:r>
              <a:rPr lang="it" sz="1500">
                <a:solidFill>
                  <a:srgbClr val="313131"/>
                </a:solidFill>
                <a:highlight>
                  <a:srgbClr val="FFFFFF"/>
                </a:highlight>
                <a:latin typeface="Poppins"/>
                <a:ea typeface="Poppins"/>
                <a:cs typeface="Poppins"/>
                <a:sym typeface="Poppins"/>
              </a:rPr>
              <a:t> </a:t>
            </a:r>
            <a:endParaRPr sz="1500">
              <a:solidFill>
                <a:srgbClr val="313131"/>
              </a:solidFill>
              <a:highlight>
                <a:srgbClr val="FFFFFF"/>
              </a:highlight>
              <a:latin typeface="Poppins"/>
              <a:ea typeface="Poppins"/>
              <a:cs typeface="Poppins"/>
              <a:sym typeface="Poppins"/>
            </a:endParaRPr>
          </a:p>
          <a:p>
            <a:pPr marL="0" lvl="0" indent="0" algn="ctr" rtl="0">
              <a:spcBef>
                <a:spcPts val="0"/>
              </a:spcBef>
              <a:spcAft>
                <a:spcPts val="0"/>
              </a:spcAft>
              <a:buNone/>
            </a:pPr>
            <a:r>
              <a:rPr lang="it" sz="1500">
                <a:solidFill>
                  <a:srgbClr val="313131"/>
                </a:solidFill>
                <a:highlight>
                  <a:srgbClr val="FFFFFF"/>
                </a:highlight>
                <a:latin typeface="Poppins"/>
                <a:ea typeface="Poppins"/>
                <a:cs typeface="Poppins"/>
                <a:sym typeface="Poppins"/>
              </a:rPr>
              <a:t>Emma Lazzeri      </a:t>
            </a:r>
            <a:r>
              <a:rPr lang="it" sz="1200">
                <a:solidFill>
                  <a:srgbClr val="313131"/>
                </a:solidFill>
                <a:highlight>
                  <a:srgbClr val="FFFFFF"/>
                </a:highlight>
                <a:latin typeface="Poppins"/>
                <a:ea typeface="Poppins"/>
                <a:cs typeface="Poppins"/>
                <a:sym typeface="Poppins"/>
              </a:rPr>
              <a:t> 0000-0003-0506-046X</a:t>
            </a:r>
            <a:r>
              <a:rPr lang="it" sz="1500">
                <a:solidFill>
                  <a:srgbClr val="313131"/>
                </a:solidFill>
                <a:highlight>
                  <a:srgbClr val="FFFFFF"/>
                </a:highlight>
                <a:latin typeface="Poppins"/>
                <a:ea typeface="Poppins"/>
                <a:cs typeface="Poppins"/>
                <a:sym typeface="Poppins"/>
              </a:rPr>
              <a:t>      </a:t>
            </a:r>
            <a:endParaRPr sz="1500">
              <a:solidFill>
                <a:srgbClr val="313131"/>
              </a:solidFill>
              <a:highlight>
                <a:srgbClr val="FFFFFF"/>
              </a:highlight>
              <a:latin typeface="Poppins"/>
              <a:ea typeface="Poppins"/>
              <a:cs typeface="Poppins"/>
              <a:sym typeface="Poppins"/>
            </a:endParaRPr>
          </a:p>
          <a:p>
            <a:pPr marL="0" lvl="0" indent="0" algn="ctr" rtl="0">
              <a:spcBef>
                <a:spcPts val="0"/>
              </a:spcBef>
              <a:spcAft>
                <a:spcPts val="0"/>
              </a:spcAft>
              <a:buNone/>
            </a:pPr>
            <a:r>
              <a:rPr lang="it" sz="1500">
                <a:solidFill>
                  <a:srgbClr val="313131"/>
                </a:solidFill>
                <a:highlight>
                  <a:srgbClr val="FFFFFF"/>
                </a:highlight>
                <a:latin typeface="Poppins"/>
                <a:ea typeface="Poppins"/>
                <a:cs typeface="Poppins"/>
                <a:sym typeface="Poppins"/>
              </a:rPr>
              <a:t>5  November 2021</a:t>
            </a:r>
            <a:endParaRPr sz="1500">
              <a:solidFill>
                <a:srgbClr val="313131"/>
              </a:solidFill>
              <a:highlight>
                <a:srgbClr val="FFFFFF"/>
              </a:highlight>
              <a:latin typeface="Poppins"/>
              <a:ea typeface="Poppins"/>
              <a:cs typeface="Poppins"/>
              <a:sym typeface="Poppins"/>
            </a:endParaRPr>
          </a:p>
        </p:txBody>
      </p:sp>
      <p:pic>
        <p:nvPicPr>
          <p:cNvPr id="148" name="Google Shape;148;p19"/>
          <p:cNvPicPr preferRelativeResize="0"/>
          <p:nvPr/>
        </p:nvPicPr>
        <p:blipFill>
          <a:blip r:embed="rId4">
            <a:alphaModFix/>
          </a:blip>
          <a:stretch>
            <a:fillRect/>
          </a:stretch>
        </p:blipFill>
        <p:spPr>
          <a:xfrm>
            <a:off x="6106426" y="3800400"/>
            <a:ext cx="214326" cy="214326"/>
          </a:xfrm>
          <a:prstGeom prst="rect">
            <a:avLst/>
          </a:prstGeom>
          <a:noFill/>
          <a:ln>
            <a:noFill/>
          </a:ln>
        </p:spPr>
      </p:pic>
      <p:pic>
        <p:nvPicPr>
          <p:cNvPr id="149" name="Google Shape;149;p19"/>
          <p:cNvPicPr preferRelativeResize="0"/>
          <p:nvPr/>
        </p:nvPicPr>
        <p:blipFill>
          <a:blip r:embed="rId4">
            <a:alphaModFix/>
          </a:blip>
          <a:stretch>
            <a:fillRect/>
          </a:stretch>
        </p:blipFill>
        <p:spPr>
          <a:xfrm>
            <a:off x="6106426" y="4008238"/>
            <a:ext cx="214326" cy="214326"/>
          </a:xfrm>
          <a:prstGeom prst="rect">
            <a:avLst/>
          </a:prstGeom>
          <a:noFill/>
          <a:ln>
            <a:noFill/>
          </a:ln>
        </p:spPr>
      </p:pic>
      <p:pic>
        <p:nvPicPr>
          <p:cNvPr id="150" name="Google Shape;150;p19"/>
          <p:cNvPicPr preferRelativeResize="0"/>
          <p:nvPr/>
        </p:nvPicPr>
        <p:blipFill>
          <a:blip r:embed="rId5">
            <a:alphaModFix/>
          </a:blip>
          <a:stretch>
            <a:fillRect/>
          </a:stretch>
        </p:blipFill>
        <p:spPr>
          <a:xfrm>
            <a:off x="0" y="4515450"/>
            <a:ext cx="1695450" cy="609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8"/>
          <p:cNvSpPr/>
          <p:nvPr/>
        </p:nvSpPr>
        <p:spPr>
          <a:xfrm>
            <a:off x="4542350" y="-8475"/>
            <a:ext cx="4652400" cy="5187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4" name="Google Shape;214;p28"/>
          <p:cNvPicPr preferRelativeResize="0"/>
          <p:nvPr/>
        </p:nvPicPr>
        <p:blipFill rotWithShape="1">
          <a:blip r:embed="rId3">
            <a:alphaModFix/>
          </a:blip>
          <a:srcRect l="6916" r="10054"/>
          <a:stretch/>
        </p:blipFill>
        <p:spPr>
          <a:xfrm>
            <a:off x="4033875" y="263875"/>
            <a:ext cx="5160874" cy="4422701"/>
          </a:xfrm>
          <a:prstGeom prst="rect">
            <a:avLst/>
          </a:prstGeom>
          <a:noFill/>
          <a:ln>
            <a:noFill/>
          </a:ln>
        </p:spPr>
      </p:pic>
      <p:sp>
        <p:nvSpPr>
          <p:cNvPr id="215" name="Google Shape;215;p28"/>
          <p:cNvSpPr txBox="1"/>
          <p:nvPr/>
        </p:nvSpPr>
        <p:spPr>
          <a:xfrm>
            <a:off x="167450" y="1750725"/>
            <a:ext cx="39447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A major publisher (Elsevier)  buys a well known scientific journal: The Journal of Biological Chemistry (JBC). This is what happens:</a:t>
            </a:r>
            <a:endParaRPr>
              <a:latin typeface="Playfair Display"/>
              <a:ea typeface="Playfair Display"/>
              <a:cs typeface="Playfair Display"/>
              <a:sym typeface="Playfair Display"/>
            </a:endParaRPr>
          </a:p>
          <a:p>
            <a:pPr marL="457200" lvl="0" indent="0" algn="l" rtl="0">
              <a:spcBef>
                <a:spcPts val="0"/>
              </a:spcBef>
              <a:spcAft>
                <a:spcPts val="0"/>
              </a:spcAft>
              <a:buNone/>
            </a:pPr>
            <a:endParaRPr>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it">
                <a:latin typeface="Playfair Display"/>
                <a:ea typeface="Playfair Display"/>
                <a:cs typeface="Playfair Display"/>
                <a:sym typeface="Playfair Display"/>
              </a:rPr>
              <a:t>online articles reformatted and images available in low resolution only </a:t>
            </a:r>
            <a:endParaRPr>
              <a:latin typeface="Playfair Display"/>
              <a:ea typeface="Playfair Display"/>
              <a:cs typeface="Playfair Display"/>
              <a:sym typeface="Playfair Display"/>
            </a:endParaRPr>
          </a:p>
          <a:p>
            <a:pPr marL="457200" lvl="0" indent="0" algn="l" rtl="0">
              <a:spcBef>
                <a:spcPts val="0"/>
              </a:spcBef>
              <a:spcAft>
                <a:spcPts val="0"/>
              </a:spcAft>
              <a:buNone/>
            </a:pPr>
            <a:endParaRPr>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it">
                <a:latin typeface="Playfair Display"/>
                <a:ea typeface="Playfair Display"/>
                <a:cs typeface="Playfair Display"/>
                <a:sym typeface="Playfair Display"/>
              </a:rPr>
              <a:t>in that type of journal that means less readable, less easy to double-check images</a:t>
            </a:r>
            <a:endParaRPr>
              <a:latin typeface="Playfair Display"/>
              <a:ea typeface="Playfair Display"/>
              <a:cs typeface="Playfair Display"/>
              <a:sym typeface="Playfair Display"/>
            </a:endParaRPr>
          </a:p>
          <a:p>
            <a:pPr marL="0" lvl="0" indent="0" algn="l" rtl="0">
              <a:spcBef>
                <a:spcPts val="0"/>
              </a:spcBef>
              <a:spcAft>
                <a:spcPts val="0"/>
              </a:spcAft>
              <a:buNone/>
            </a:pPr>
            <a:endParaRPr>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it">
                <a:latin typeface="Playfair Display"/>
                <a:ea typeface="Playfair Display"/>
                <a:cs typeface="Playfair Display"/>
                <a:sym typeface="Playfair Display"/>
              </a:rPr>
              <a:t>resistance to correction/retraction</a:t>
            </a:r>
            <a:endParaRPr>
              <a:latin typeface="Playfair Display"/>
              <a:ea typeface="Playfair Display"/>
              <a:cs typeface="Playfair Display"/>
              <a:sym typeface="Playfair Display"/>
            </a:endParaRPr>
          </a:p>
          <a:p>
            <a:pPr marL="0" lvl="0" indent="0" algn="l" rtl="0">
              <a:spcBef>
                <a:spcPts val="0"/>
              </a:spcBef>
              <a:spcAft>
                <a:spcPts val="0"/>
              </a:spcAft>
              <a:buNone/>
            </a:pPr>
            <a:endParaRPr>
              <a:latin typeface="Playfair Display"/>
              <a:ea typeface="Playfair Display"/>
              <a:cs typeface="Playfair Display"/>
              <a:sym typeface="Playfair Display"/>
            </a:endParaRPr>
          </a:p>
        </p:txBody>
      </p:sp>
      <p:sp>
        <p:nvSpPr>
          <p:cNvPr id="216" name="Google Shape;216;p28"/>
          <p:cNvSpPr txBox="1">
            <a:spLocks noGrp="1"/>
          </p:cNvSpPr>
          <p:nvPr>
            <p:ph type="title"/>
          </p:nvPr>
        </p:nvSpPr>
        <p:spPr>
          <a:xfrm>
            <a:off x="243650" y="138800"/>
            <a:ext cx="4045200" cy="1467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Not only researchers’ fault</a:t>
            </a:r>
            <a:endParaRPr/>
          </a:p>
        </p:txBody>
      </p:sp>
      <p:sp>
        <p:nvSpPr>
          <p:cNvPr id="217" name="Google Shape;217;p28"/>
          <p:cNvSpPr txBox="1"/>
          <p:nvPr/>
        </p:nvSpPr>
        <p:spPr>
          <a:xfrm>
            <a:off x="243650" y="4686575"/>
            <a:ext cx="8684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900">
                <a:solidFill>
                  <a:schemeClr val="accent1"/>
                </a:solidFill>
                <a:latin typeface="Playfair Display"/>
                <a:ea typeface="Playfair Display"/>
                <a:cs typeface="Playfair Display"/>
                <a:sym typeface="Playfair Display"/>
              </a:rPr>
              <a:t>https://forbetterscience.com/2021/10/12/how-jbc-sold-its-soul-to-the-devil/?fbclid=IwAR3OMFpos_8hDdGhmV-6tE_xzMgYrEYoPLF3sC9LOrKrJ9sDoRu6qShjS7k</a:t>
            </a:r>
            <a:endParaRPr sz="900">
              <a:solidFill>
                <a:schemeClr val="accent1"/>
              </a:solidFill>
              <a:latin typeface="Playfair Display"/>
              <a:ea typeface="Playfair Display"/>
              <a:cs typeface="Playfair Display"/>
              <a:sym typeface="Playfair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9"/>
          <p:cNvSpPr txBox="1">
            <a:spLocks noGrp="1"/>
          </p:cNvSpPr>
          <p:nvPr>
            <p:ph type="title" idx="4294967295"/>
          </p:nvPr>
        </p:nvSpPr>
        <p:spPr>
          <a:xfrm>
            <a:off x="490250" y="526350"/>
            <a:ext cx="7357200" cy="4090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3600" b="0"/>
              <a:t>Yet to many still take </a:t>
            </a:r>
            <a:endParaRPr sz="3600" b="0"/>
          </a:p>
          <a:p>
            <a:pPr marL="0" lvl="0" indent="0" algn="l" rtl="0">
              <a:spcBef>
                <a:spcPts val="0"/>
              </a:spcBef>
              <a:spcAft>
                <a:spcPts val="0"/>
              </a:spcAft>
              <a:buNone/>
            </a:pPr>
            <a:r>
              <a:rPr lang="it" sz="3600" b="0"/>
              <a:t>for granted that “prestigious journal = good paper”</a:t>
            </a:r>
            <a:endParaRPr sz="3600" b="0"/>
          </a:p>
          <a:p>
            <a:pPr marL="0" lvl="0" indent="0" algn="l" rtl="0">
              <a:spcBef>
                <a:spcPts val="0"/>
              </a:spcBef>
              <a:spcAft>
                <a:spcPts val="0"/>
              </a:spcAft>
              <a:buNone/>
            </a:pPr>
            <a:endParaRPr sz="3600" b="0"/>
          </a:p>
          <a:p>
            <a:pPr marL="0" lvl="0" indent="0" algn="l" rtl="0">
              <a:spcBef>
                <a:spcPts val="0"/>
              </a:spcBef>
              <a:spcAft>
                <a:spcPts val="0"/>
              </a:spcAft>
              <a:buNone/>
            </a:pPr>
            <a:r>
              <a:rPr lang="it" sz="2400" b="0">
                <a:solidFill>
                  <a:srgbClr val="000000"/>
                </a:solidFill>
                <a:latin typeface="Playfair Display"/>
                <a:ea typeface="Playfair Display"/>
                <a:cs typeface="Playfair Display"/>
                <a:sym typeface="Playfair Display"/>
              </a:rPr>
              <a:t>Think on the example of hydroxychloroquine in COVID-19 research: high-profile, peer-reviewed journal articles were retracted!</a:t>
            </a:r>
            <a:endParaRPr sz="2400" b="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endParaRPr sz="3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0"/>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4800"/>
              <a:t>But….good news!</a:t>
            </a:r>
            <a:endParaRPr sz="4800"/>
          </a:p>
          <a:p>
            <a:pPr marL="0" lvl="0" indent="0" algn="l" rtl="0">
              <a:spcBef>
                <a:spcPts val="0"/>
              </a:spcBef>
              <a:spcAft>
                <a:spcPts val="0"/>
              </a:spcAft>
              <a:buNone/>
            </a:pPr>
            <a:endParaRPr sz="4800"/>
          </a:p>
          <a:p>
            <a:pPr marL="0" lvl="0" indent="0" algn="l" rtl="0">
              <a:spcBef>
                <a:spcPts val="0"/>
              </a:spcBef>
              <a:spcAft>
                <a:spcPts val="0"/>
              </a:spcAft>
              <a:buNone/>
            </a:pPr>
            <a:r>
              <a:rPr lang="it" sz="4800"/>
              <a:t>Things </a:t>
            </a:r>
            <a:endParaRPr sz="4800"/>
          </a:p>
          <a:p>
            <a:pPr marL="0" lvl="0" indent="0" algn="l" rtl="0">
              <a:spcBef>
                <a:spcPts val="0"/>
              </a:spcBef>
              <a:spcAft>
                <a:spcPts val="0"/>
              </a:spcAft>
              <a:buNone/>
            </a:pPr>
            <a:r>
              <a:rPr lang="it" sz="4800"/>
              <a:t>are changing!</a:t>
            </a:r>
            <a:endParaRPr sz="4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1"/>
          <p:cNvSpPr txBox="1">
            <a:spLocks noGrp="1"/>
          </p:cNvSpPr>
          <p:nvPr>
            <p:ph type="title"/>
          </p:nvPr>
        </p:nvSpPr>
        <p:spPr>
          <a:xfrm>
            <a:off x="605900" y="1854400"/>
            <a:ext cx="5618700" cy="178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4800"/>
              <a:t>A change in the approach</a:t>
            </a:r>
            <a:endParaRPr sz="4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2"/>
          <p:cNvSpPr txBox="1">
            <a:spLocks noGrp="1"/>
          </p:cNvSpPr>
          <p:nvPr>
            <p:ph type="title"/>
          </p:nvPr>
        </p:nvSpPr>
        <p:spPr>
          <a:xfrm>
            <a:off x="311700" y="13594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it" sz="4000"/>
              <a:t>Competition</a:t>
            </a:r>
            <a:endParaRPr sz="4000"/>
          </a:p>
        </p:txBody>
      </p:sp>
      <p:sp>
        <p:nvSpPr>
          <p:cNvPr id="238" name="Google Shape;238;p32"/>
          <p:cNvSpPr txBox="1">
            <a:spLocks noGrp="1"/>
          </p:cNvSpPr>
          <p:nvPr>
            <p:ph type="title"/>
          </p:nvPr>
        </p:nvSpPr>
        <p:spPr>
          <a:xfrm>
            <a:off x="311700" y="3646625"/>
            <a:ext cx="7894200" cy="1786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it" sz="4000">
                <a:solidFill>
                  <a:schemeClr val="lt1"/>
                </a:solidFill>
                <a:highlight>
                  <a:schemeClr val="dk1"/>
                </a:highlight>
              </a:rPr>
              <a:t>Collaboration</a:t>
            </a:r>
            <a:r>
              <a:rPr lang="it" sz="4000">
                <a:solidFill>
                  <a:schemeClr val="dk2"/>
                </a:solidFill>
                <a:highlight>
                  <a:schemeClr val="lt1"/>
                </a:highlight>
                <a:latin typeface="Oswald"/>
                <a:ea typeface="Oswald"/>
                <a:cs typeface="Oswald"/>
                <a:sym typeface="Oswald"/>
              </a:rPr>
              <a:t> </a:t>
            </a:r>
            <a:r>
              <a:rPr lang="it" sz="4000"/>
              <a:t>and </a:t>
            </a:r>
            <a:r>
              <a:rPr lang="it" sz="4000">
                <a:solidFill>
                  <a:schemeClr val="lt1"/>
                </a:solidFill>
                <a:highlight>
                  <a:schemeClr val="dk1"/>
                </a:highlight>
              </a:rPr>
              <a:t>sharing</a:t>
            </a:r>
            <a:endParaRPr sz="4000">
              <a:solidFill>
                <a:schemeClr val="lt1"/>
              </a:solidFill>
              <a:highlight>
                <a:schemeClr val="dk1"/>
              </a:highlight>
            </a:endParaRPr>
          </a:p>
        </p:txBody>
      </p:sp>
      <p:sp>
        <p:nvSpPr>
          <p:cNvPr id="239" name="Google Shape;239;p32"/>
          <p:cNvSpPr/>
          <p:nvPr/>
        </p:nvSpPr>
        <p:spPr>
          <a:xfrm>
            <a:off x="4193400" y="2437475"/>
            <a:ext cx="757200" cy="993900"/>
          </a:xfrm>
          <a:prstGeom prst="downArrow">
            <a:avLst>
              <a:gd name="adj1" fmla="val 50000"/>
              <a:gd name="adj2" fmla="val 50000"/>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3"/>
          <p:cNvSpPr txBox="1">
            <a:spLocks noGrp="1"/>
          </p:cNvSpPr>
          <p:nvPr>
            <p:ph type="title"/>
          </p:nvPr>
        </p:nvSpPr>
        <p:spPr>
          <a:xfrm>
            <a:off x="730000" y="14710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Many funders are embracing OS </a:t>
            </a:r>
            <a:endParaRPr/>
          </a:p>
        </p:txBody>
      </p:sp>
      <p:sp>
        <p:nvSpPr>
          <p:cNvPr id="245" name="Google Shape;245;p33"/>
          <p:cNvSpPr txBox="1">
            <a:spLocks noGrp="1"/>
          </p:cNvSpPr>
          <p:nvPr>
            <p:ph type="subTitle" idx="1"/>
          </p:nvPr>
        </p:nvSpPr>
        <p:spPr>
          <a:xfrm>
            <a:off x="724950" y="2856725"/>
            <a:ext cx="3300900" cy="1687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it" sz="1400"/>
              <a:t>European Commission</a:t>
            </a:r>
            <a:endParaRPr sz="1400"/>
          </a:p>
          <a:p>
            <a:pPr marL="457200" lvl="0" indent="-317500" algn="l" rtl="0">
              <a:spcBef>
                <a:spcPts val="0"/>
              </a:spcBef>
              <a:spcAft>
                <a:spcPts val="0"/>
              </a:spcAft>
              <a:buSzPts val="1400"/>
              <a:buChar char="-"/>
            </a:pPr>
            <a:r>
              <a:rPr lang="it" sz="1400"/>
              <a:t>European Research Council</a:t>
            </a:r>
            <a:endParaRPr sz="1400"/>
          </a:p>
          <a:p>
            <a:pPr marL="457200" lvl="0" indent="-317500" algn="l" rtl="0">
              <a:spcBef>
                <a:spcPts val="0"/>
              </a:spcBef>
              <a:spcAft>
                <a:spcPts val="0"/>
              </a:spcAft>
              <a:buSzPts val="1400"/>
              <a:buChar char="-"/>
            </a:pPr>
            <a:r>
              <a:rPr lang="it" sz="1400"/>
              <a:t>In Italy Mur with the National Open Science plan (about to be published)</a:t>
            </a:r>
            <a:endParaRPr sz="1400"/>
          </a:p>
          <a:p>
            <a:pPr marL="457200" lvl="0" indent="-317500" algn="l" rtl="0">
              <a:spcBef>
                <a:spcPts val="0"/>
              </a:spcBef>
              <a:spcAft>
                <a:spcPts val="0"/>
              </a:spcAft>
              <a:buSzPts val="1400"/>
              <a:buChar char="-"/>
            </a:pPr>
            <a:r>
              <a:rPr lang="it" sz="1400"/>
              <a:t>Many other across Europe and worldwide </a:t>
            </a:r>
            <a:endParaRPr sz="1400"/>
          </a:p>
        </p:txBody>
      </p:sp>
      <p:pic>
        <p:nvPicPr>
          <p:cNvPr id="246" name="Google Shape;246;p33"/>
          <p:cNvPicPr preferRelativeResize="0"/>
          <p:nvPr/>
        </p:nvPicPr>
        <p:blipFill>
          <a:blip r:embed="rId3">
            <a:alphaModFix/>
          </a:blip>
          <a:stretch>
            <a:fillRect/>
          </a:stretch>
        </p:blipFill>
        <p:spPr>
          <a:xfrm>
            <a:off x="4532506" y="0"/>
            <a:ext cx="3888988" cy="5143500"/>
          </a:xfrm>
          <a:prstGeom prst="rect">
            <a:avLst/>
          </a:prstGeom>
          <a:noFill/>
          <a:ln>
            <a:noFill/>
          </a:ln>
        </p:spPr>
      </p:pic>
      <p:sp>
        <p:nvSpPr>
          <p:cNvPr id="247" name="Google Shape;247;p33"/>
          <p:cNvSpPr txBox="1"/>
          <p:nvPr/>
        </p:nvSpPr>
        <p:spPr>
          <a:xfrm rot="-5400000">
            <a:off x="6792425" y="3077650"/>
            <a:ext cx="357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100">
                <a:solidFill>
                  <a:schemeClr val="accent1"/>
                </a:solidFill>
                <a:latin typeface="Open Sans"/>
                <a:ea typeface="Open Sans"/>
                <a:cs typeface="Open Sans"/>
                <a:sym typeface="Open Sans"/>
              </a:rPr>
              <a:t>Image by </a:t>
            </a:r>
            <a:r>
              <a:rPr lang="it" sz="1100" u="sng">
                <a:solidFill>
                  <a:schemeClr val="accent1"/>
                </a:solidFill>
                <a:latin typeface="Open Sans"/>
                <a:ea typeface="Open Sans"/>
                <a:cs typeface="Open Sans"/>
                <a:sym typeface="Open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Nattanan Kanchanaprat</a:t>
            </a:r>
            <a:r>
              <a:rPr lang="it" sz="1100">
                <a:solidFill>
                  <a:schemeClr val="accent1"/>
                </a:solidFill>
                <a:latin typeface="Open Sans"/>
                <a:ea typeface="Open Sans"/>
                <a:cs typeface="Open Sans"/>
                <a:sym typeface="Open Sans"/>
              </a:rPr>
              <a:t> from </a:t>
            </a:r>
            <a:r>
              <a:rPr lang="it" sz="1100" u="sng">
                <a:solidFill>
                  <a:schemeClr val="accent1"/>
                </a:solidFill>
                <a:latin typeface="Open Sans"/>
                <a:ea typeface="Open Sans"/>
                <a:cs typeface="Open Sans"/>
                <a:sym typeface="Open Sans"/>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Pixabay</a:t>
            </a:r>
            <a:r>
              <a:rPr lang="it" sz="1100">
                <a:solidFill>
                  <a:schemeClr val="accent1"/>
                </a:solidFill>
                <a:highlight>
                  <a:srgbClr val="FFFFFF"/>
                </a:highlight>
                <a:latin typeface="Open Sans"/>
                <a:ea typeface="Open Sans"/>
                <a:cs typeface="Open Sans"/>
                <a:sym typeface="Open Sans"/>
              </a:rPr>
              <a:t> </a:t>
            </a:r>
            <a:endParaRPr sz="700">
              <a:solidFill>
                <a:schemeClr val="accent1"/>
              </a:solidFill>
              <a:latin typeface="Playfair Display"/>
              <a:ea typeface="Playfair Display"/>
              <a:cs typeface="Playfair Display"/>
              <a:sym typeface="Playfair Displa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4"/>
          <p:cNvSpPr txBox="1"/>
          <p:nvPr/>
        </p:nvSpPr>
        <p:spPr>
          <a:xfrm>
            <a:off x="170325" y="44861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highlight>
                  <a:schemeClr val="dk1"/>
                </a:highlight>
              </a:rPr>
              <a:t>https://sfdora.org/</a:t>
            </a:r>
            <a:endParaRPr>
              <a:highlight>
                <a:schemeClr val="dk1"/>
              </a:highlight>
            </a:endParaRPr>
          </a:p>
        </p:txBody>
      </p:sp>
      <p:sp>
        <p:nvSpPr>
          <p:cNvPr id="253" name="Google Shape;253;p34"/>
          <p:cNvSpPr txBox="1"/>
          <p:nvPr/>
        </p:nvSpPr>
        <p:spPr>
          <a:xfrm>
            <a:off x="315000" y="435175"/>
            <a:ext cx="9833100" cy="738900"/>
          </a:xfrm>
          <a:prstGeom prst="rect">
            <a:avLst/>
          </a:prstGeom>
          <a:noFill/>
          <a:ln>
            <a:noFill/>
          </a:ln>
        </p:spPr>
        <p:txBody>
          <a:bodyPr spcFirstLastPara="1" wrap="square" lIns="91425" tIns="91425" rIns="91425" bIns="91425" anchor="ctr" anchorCtr="0">
            <a:spAutoFit/>
          </a:bodyPr>
          <a:lstStyle/>
          <a:p>
            <a:pPr marL="0" marR="0" lvl="0" indent="0" algn="l" rtl="0">
              <a:lnSpc>
                <a:spcPct val="130000"/>
              </a:lnSpc>
              <a:spcBef>
                <a:spcPts val="0"/>
              </a:spcBef>
              <a:spcAft>
                <a:spcPts val="1500"/>
              </a:spcAft>
              <a:buNone/>
            </a:pPr>
            <a:r>
              <a:rPr lang="it" sz="3600">
                <a:solidFill>
                  <a:schemeClr val="lt1"/>
                </a:solidFill>
                <a:highlight>
                  <a:schemeClr val="dk1"/>
                </a:highlight>
                <a:latin typeface="Oswald"/>
                <a:ea typeface="Oswald"/>
                <a:cs typeface="Oswald"/>
                <a:sym typeface="Oswald"/>
              </a:rPr>
              <a:t>The Declaration on Research Assessment (DORA)</a:t>
            </a:r>
            <a:endParaRPr sz="3600">
              <a:solidFill>
                <a:schemeClr val="lt1"/>
              </a:solidFill>
              <a:highlight>
                <a:schemeClr val="dk1"/>
              </a:highlight>
              <a:latin typeface="Oswald"/>
              <a:ea typeface="Oswald"/>
              <a:cs typeface="Oswald"/>
              <a:sym typeface="Oswald"/>
            </a:endParaRPr>
          </a:p>
        </p:txBody>
      </p:sp>
      <p:pic>
        <p:nvPicPr>
          <p:cNvPr id="254" name="Google Shape;254;p34"/>
          <p:cNvPicPr preferRelativeResize="0"/>
          <p:nvPr/>
        </p:nvPicPr>
        <p:blipFill>
          <a:blip r:embed="rId3">
            <a:alphaModFix/>
          </a:blip>
          <a:stretch>
            <a:fillRect/>
          </a:stretch>
        </p:blipFill>
        <p:spPr>
          <a:xfrm>
            <a:off x="391200" y="1400500"/>
            <a:ext cx="7741297" cy="29332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5"/>
          <p:cNvSpPr txBox="1"/>
          <p:nvPr/>
        </p:nvSpPr>
        <p:spPr>
          <a:xfrm>
            <a:off x="1010325" y="1524675"/>
            <a:ext cx="734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sp>
        <p:nvSpPr>
          <p:cNvPr id="260" name="Google Shape;260;p35"/>
          <p:cNvSpPr txBox="1">
            <a:spLocks noGrp="1"/>
          </p:cNvSpPr>
          <p:nvPr>
            <p:ph type="title"/>
          </p:nvPr>
        </p:nvSpPr>
        <p:spPr>
          <a:xfrm>
            <a:off x="490250" y="450150"/>
            <a:ext cx="78681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it"/>
              <a:t>“</a:t>
            </a:r>
            <a:r>
              <a:rPr lang="it" sz="4000"/>
              <a:t>There is a </a:t>
            </a:r>
            <a:r>
              <a:rPr lang="it" sz="4000">
                <a:solidFill>
                  <a:schemeClr val="dk2"/>
                </a:solidFill>
                <a:highlight>
                  <a:schemeClr val="dk1"/>
                </a:highlight>
              </a:rPr>
              <a:t>pressing need</a:t>
            </a:r>
            <a:r>
              <a:rPr lang="it" sz="4000"/>
              <a:t> to improve the ways in which the output of scientific research is evaluated by funding agencies, academic institutions, and other parties”.</a:t>
            </a:r>
            <a:endParaRPr sz="4000">
              <a:highlight>
                <a:schemeClr val="dk1"/>
              </a:highlight>
            </a:endParaRPr>
          </a:p>
        </p:txBody>
      </p:sp>
      <p:sp>
        <p:nvSpPr>
          <p:cNvPr id="261" name="Google Shape;261;p35"/>
          <p:cNvSpPr txBox="1"/>
          <p:nvPr/>
        </p:nvSpPr>
        <p:spPr>
          <a:xfrm>
            <a:off x="322725" y="46385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https://sfdora.org/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6"/>
          <p:cNvSpPr txBox="1"/>
          <p:nvPr/>
        </p:nvSpPr>
        <p:spPr>
          <a:xfrm>
            <a:off x="495975" y="1337575"/>
            <a:ext cx="7899000" cy="3456300"/>
          </a:xfrm>
          <a:prstGeom prst="rect">
            <a:avLst/>
          </a:prstGeom>
          <a:noFill/>
          <a:ln>
            <a:noFill/>
          </a:ln>
        </p:spPr>
        <p:txBody>
          <a:bodyPr spcFirstLastPara="1" wrap="square" lIns="91425" tIns="91425" rIns="91425" bIns="91425" anchor="t" anchorCtr="0">
            <a:spAutoFit/>
          </a:bodyPr>
          <a:lstStyle/>
          <a:p>
            <a:pPr marL="0" lvl="0" indent="0" algn="l" rtl="0">
              <a:lnSpc>
                <a:spcPct val="160000"/>
              </a:lnSpc>
              <a:spcBef>
                <a:spcPts val="0"/>
              </a:spcBef>
              <a:spcAft>
                <a:spcPts val="0"/>
              </a:spcAft>
              <a:buNone/>
            </a:pPr>
            <a:endParaRPr sz="1800">
              <a:solidFill>
                <a:srgbClr val="535353"/>
              </a:solidFill>
              <a:highlight>
                <a:srgbClr val="FFFFFF"/>
              </a:highlight>
              <a:latin typeface="Roboto"/>
              <a:ea typeface="Roboto"/>
              <a:cs typeface="Roboto"/>
              <a:sym typeface="Roboto"/>
            </a:endParaRPr>
          </a:p>
          <a:p>
            <a:pPr marL="457200" marR="0" lvl="0" indent="-368300" algn="l" rtl="0">
              <a:lnSpc>
                <a:spcPct val="90000"/>
              </a:lnSpc>
              <a:spcBef>
                <a:spcPts val="160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the need to eliminate the use of journal-based metrics, such as Journal Impact Factors, in funding, appointment, and promotion considerations;</a:t>
            </a:r>
            <a:endParaRPr sz="2200">
              <a:solidFill>
                <a:schemeClr val="dk2"/>
              </a:solidFill>
              <a:latin typeface="Playfair Display"/>
              <a:ea typeface="Playfair Display"/>
              <a:cs typeface="Playfair Display"/>
              <a:sym typeface="Playfair Display"/>
            </a:endParaRPr>
          </a:p>
          <a:p>
            <a:pPr marL="457200" marR="0" lvl="0" indent="-368300" algn="just" rtl="0">
              <a:lnSpc>
                <a:spcPct val="120833"/>
              </a:lnSpc>
              <a:spcBef>
                <a:spcPts val="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the need to assess research on its own merits rather than on the basis of the journal in which the research is published;</a:t>
            </a:r>
            <a:endParaRPr sz="1800">
              <a:solidFill>
                <a:schemeClr val="dk2"/>
              </a:solidFill>
              <a:highlight>
                <a:srgbClr val="FFFFFF"/>
              </a:highlight>
              <a:latin typeface="Playfair Display"/>
              <a:ea typeface="Playfair Display"/>
              <a:cs typeface="Playfair Display"/>
              <a:sym typeface="Playfair Display"/>
            </a:endParaRPr>
          </a:p>
          <a:p>
            <a:pPr marL="0" lvl="0" indent="0" algn="l" rtl="0">
              <a:spcBef>
                <a:spcPts val="800"/>
              </a:spcBef>
              <a:spcAft>
                <a:spcPts val="0"/>
              </a:spcAft>
              <a:buNone/>
            </a:pPr>
            <a:endParaRPr sz="1800">
              <a:latin typeface="Playfair Display"/>
              <a:ea typeface="Playfair Display"/>
              <a:cs typeface="Playfair Display"/>
              <a:sym typeface="Playfair Display"/>
            </a:endParaRPr>
          </a:p>
        </p:txBody>
      </p:sp>
      <p:sp>
        <p:nvSpPr>
          <p:cNvPr id="267" name="Google Shape;267;p36"/>
          <p:cNvSpPr txBox="1"/>
          <p:nvPr/>
        </p:nvSpPr>
        <p:spPr>
          <a:xfrm>
            <a:off x="532725" y="4592400"/>
            <a:ext cx="734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100">
                <a:latin typeface="Playfair Display"/>
                <a:ea typeface="Playfair Display"/>
                <a:cs typeface="Playfair Display"/>
                <a:sym typeface="Playfair Display"/>
              </a:rPr>
              <a:t>https://sfdora.org/read/</a:t>
            </a:r>
            <a:endParaRPr sz="1100">
              <a:latin typeface="Playfair Display"/>
              <a:ea typeface="Playfair Display"/>
              <a:cs typeface="Playfair Display"/>
              <a:sym typeface="Playfair Display"/>
            </a:endParaRPr>
          </a:p>
        </p:txBody>
      </p:sp>
      <p:sp>
        <p:nvSpPr>
          <p:cNvPr id="268" name="Google Shape;268;p3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Basic  principles of DORA recommendations: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7"/>
          <p:cNvPicPr preferRelativeResize="0"/>
          <p:nvPr/>
        </p:nvPicPr>
        <p:blipFill rotWithShape="1">
          <a:blip r:embed="rId3">
            <a:alphaModFix/>
          </a:blip>
          <a:srcRect l="29995" t="41027" r="8939" b="19297"/>
          <a:stretch/>
        </p:blipFill>
        <p:spPr>
          <a:xfrm>
            <a:off x="5161225" y="771525"/>
            <a:ext cx="3449950" cy="3733949"/>
          </a:xfrm>
          <a:prstGeom prst="rect">
            <a:avLst/>
          </a:prstGeom>
          <a:noFill/>
          <a:ln>
            <a:noFill/>
          </a:ln>
        </p:spPr>
      </p:pic>
      <p:sp>
        <p:nvSpPr>
          <p:cNvPr id="274" name="Google Shape;274;p37"/>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And again…</a:t>
            </a:r>
            <a:endParaRPr/>
          </a:p>
          <a:p>
            <a:pPr marL="0" lvl="0" indent="0" algn="l" rtl="0">
              <a:spcBef>
                <a:spcPts val="0"/>
              </a:spcBef>
              <a:spcAft>
                <a:spcPts val="0"/>
              </a:spcAft>
              <a:buNone/>
            </a:pPr>
            <a:r>
              <a:rPr lang="it"/>
              <a:t>good news!</a:t>
            </a:r>
            <a:endParaRPr/>
          </a:p>
        </p:txBody>
      </p:sp>
      <p:sp>
        <p:nvSpPr>
          <p:cNvPr id="275" name="Google Shape;275;p37"/>
          <p:cNvSpPr txBox="1">
            <a:spLocks noGrp="1"/>
          </p:cNvSpPr>
          <p:nvPr>
            <p:ph type="subTitle" idx="1"/>
          </p:nvPr>
        </p:nvSpPr>
        <p:spPr>
          <a:xfrm>
            <a:off x="265500" y="2921400"/>
            <a:ext cx="4045200" cy="158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2"/>
              </a:buClr>
              <a:buSzPts val="1100"/>
              <a:buFont typeface="Arial"/>
              <a:buNone/>
            </a:pPr>
            <a:r>
              <a:rPr lang="it" sz="1800"/>
              <a:t>The DORA case studies: a list of institutions that have already introduced changes in academic career assessment</a:t>
            </a:r>
            <a:endParaRPr/>
          </a:p>
        </p:txBody>
      </p:sp>
      <p:sp>
        <p:nvSpPr>
          <p:cNvPr id="276" name="Google Shape;276;p37"/>
          <p:cNvSpPr txBox="1"/>
          <p:nvPr/>
        </p:nvSpPr>
        <p:spPr>
          <a:xfrm>
            <a:off x="265500" y="4427100"/>
            <a:ext cx="734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Playfair Display"/>
                <a:ea typeface="Playfair Display"/>
                <a:cs typeface="Playfair Display"/>
                <a:sym typeface="Playfair Display"/>
              </a:rPr>
              <a:t>https://sfdora.org/dora-case-studies/</a:t>
            </a:r>
            <a:endParaRPr>
              <a:latin typeface="Playfair Display"/>
              <a:ea typeface="Playfair Display"/>
              <a:cs typeface="Playfair Display"/>
              <a:sym typeface="Playfair Displ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0"/>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Research evaluation</a:t>
            </a:r>
            <a:endParaRPr/>
          </a:p>
        </p:txBody>
      </p:sp>
      <p:sp>
        <p:nvSpPr>
          <p:cNvPr id="156" name="Google Shape;156;p20"/>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it"/>
              <a:t>Based on bibliometric indexes or, </a:t>
            </a:r>
            <a:br>
              <a:rPr lang="it"/>
            </a:br>
            <a:r>
              <a:rPr lang="it"/>
              <a:t>for non-bibliometric sectors, on selected «fascia A» list of journals</a:t>
            </a:r>
            <a:endParaRPr/>
          </a:p>
        </p:txBody>
      </p:sp>
      <p:pic>
        <p:nvPicPr>
          <p:cNvPr id="157" name="Google Shape;157;p20"/>
          <p:cNvPicPr preferRelativeResize="0"/>
          <p:nvPr/>
        </p:nvPicPr>
        <p:blipFill rotWithShape="1">
          <a:blip r:embed="rId3">
            <a:alphaModFix/>
          </a:blip>
          <a:srcRect l="7246" r="37937"/>
          <a:stretch/>
        </p:blipFill>
        <p:spPr>
          <a:xfrm>
            <a:off x="4572000" y="0"/>
            <a:ext cx="4572001" cy="5143500"/>
          </a:xfrm>
          <a:prstGeom prst="rect">
            <a:avLst/>
          </a:prstGeom>
          <a:noFill/>
          <a:ln>
            <a:noFill/>
          </a:ln>
        </p:spPr>
      </p:pic>
      <p:sp>
        <p:nvSpPr>
          <p:cNvPr id="158" name="Google Shape;158;p20"/>
          <p:cNvSpPr txBox="1"/>
          <p:nvPr/>
        </p:nvSpPr>
        <p:spPr>
          <a:xfrm>
            <a:off x="4702625" y="4629150"/>
            <a:ext cx="7347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solidFill>
                  <a:schemeClr val="accent1"/>
                </a:solidFill>
                <a:highlight>
                  <a:schemeClr val="lt1"/>
                </a:highlight>
                <a:latin typeface="Helvetica Neue"/>
                <a:ea typeface="Helvetica Neue"/>
                <a:cs typeface="Helvetica Neue"/>
                <a:sym typeface="Helvetica Neue"/>
              </a:rPr>
              <a:t>Photo by </a:t>
            </a:r>
            <a:r>
              <a:rPr lang="it" sz="1000" u="sng">
                <a:solidFill>
                  <a:schemeClr val="accent1"/>
                </a:solidFill>
                <a:highlight>
                  <a:schemeClr val="lt1"/>
                </a:highlight>
                <a:latin typeface="Helvetica Neue"/>
                <a:ea typeface="Helvetica Neue"/>
                <a:cs typeface="Helvetica Neue"/>
                <a:sym typeface="Helvetica Neue"/>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patricia serna</a:t>
            </a:r>
            <a:r>
              <a:rPr lang="it" sz="1000">
                <a:solidFill>
                  <a:schemeClr val="accent1"/>
                </a:solidFill>
                <a:highlight>
                  <a:schemeClr val="lt1"/>
                </a:highlight>
                <a:latin typeface="Helvetica Neue"/>
                <a:ea typeface="Helvetica Neue"/>
                <a:cs typeface="Helvetica Neue"/>
                <a:sym typeface="Helvetica Neue"/>
              </a:rPr>
              <a:t> on </a:t>
            </a:r>
            <a:r>
              <a:rPr lang="it" sz="1000" u="sng">
                <a:solidFill>
                  <a:schemeClr val="accent1"/>
                </a:solidFill>
                <a:highlight>
                  <a:schemeClr val="lt1"/>
                </a:highlight>
                <a:latin typeface="Helvetica Neue"/>
                <a:ea typeface="Helvetica Neue"/>
                <a:cs typeface="Helvetica Neue"/>
                <a:sym typeface="Helvetica Neue"/>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Unsplash</a:t>
            </a:r>
            <a:endParaRPr>
              <a:solidFill>
                <a:schemeClr val="accent1"/>
              </a:solidFill>
              <a:highlight>
                <a:schemeClr val="lt1"/>
              </a:highlight>
              <a:latin typeface="Playfair Display"/>
              <a:ea typeface="Playfair Display"/>
              <a:cs typeface="Playfair Display"/>
              <a:sym typeface="Playfair Displ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8"/>
          <p:cNvSpPr txBox="1">
            <a:spLocks noGrp="1"/>
          </p:cNvSpPr>
          <p:nvPr>
            <p:ph type="title"/>
          </p:nvPr>
        </p:nvSpPr>
        <p:spPr>
          <a:xfrm>
            <a:off x="600075" y="1474850"/>
            <a:ext cx="79551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What is going on at </a:t>
            </a:r>
            <a:endParaRPr/>
          </a:p>
          <a:p>
            <a:pPr marL="0" lvl="0" indent="0" algn="l" rtl="0">
              <a:spcBef>
                <a:spcPts val="0"/>
              </a:spcBef>
              <a:spcAft>
                <a:spcPts val="0"/>
              </a:spcAft>
              <a:buNone/>
            </a:pPr>
            <a:r>
              <a:rPr lang="it"/>
              <a:t>European Level</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9"/>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Two main pillars:</a:t>
            </a:r>
            <a:endParaRPr/>
          </a:p>
        </p:txBody>
      </p:sp>
      <p:sp>
        <p:nvSpPr>
          <p:cNvPr id="287" name="Google Shape;287;p39"/>
          <p:cNvSpPr txBox="1">
            <a:spLocks noGrp="1"/>
          </p:cNvSpPr>
          <p:nvPr>
            <p:ph type="body" idx="1"/>
          </p:nvPr>
        </p:nvSpPr>
        <p:spPr>
          <a:xfrm>
            <a:off x="729450" y="2010300"/>
            <a:ext cx="3337800" cy="167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800" b="1"/>
              <a:t>Research Infrastructures</a:t>
            </a:r>
            <a:endParaRPr sz="1800" b="1"/>
          </a:p>
          <a:p>
            <a:pPr marL="0" lvl="0" indent="0" algn="l" rtl="0">
              <a:spcBef>
                <a:spcPts val="1200"/>
              </a:spcBef>
              <a:spcAft>
                <a:spcPts val="1200"/>
              </a:spcAft>
              <a:buNone/>
            </a:pPr>
            <a:r>
              <a:rPr lang="it" sz="1800"/>
              <a:t>ESFRI - the European Strategy Forum on Research Infrastructures</a:t>
            </a:r>
            <a:endParaRPr sz="1800"/>
          </a:p>
        </p:txBody>
      </p:sp>
      <p:sp>
        <p:nvSpPr>
          <p:cNvPr id="288" name="Google Shape;288;p39"/>
          <p:cNvSpPr txBox="1">
            <a:spLocks noGrp="1"/>
          </p:cNvSpPr>
          <p:nvPr>
            <p:ph type="body" idx="1"/>
          </p:nvPr>
        </p:nvSpPr>
        <p:spPr>
          <a:xfrm>
            <a:off x="4987300" y="2010300"/>
            <a:ext cx="3337800" cy="1675800"/>
          </a:xfrm>
          <a:prstGeom prst="rect">
            <a:avLst/>
          </a:prstGeom>
        </p:spPr>
        <p:txBody>
          <a:bodyPr spcFirstLastPara="1" wrap="square" lIns="91425" tIns="91425" rIns="91425" bIns="91425" anchor="t" anchorCtr="0">
            <a:normAutofit/>
          </a:bodyPr>
          <a:lstStyle/>
          <a:p>
            <a:pPr marL="0" marR="0" lvl="0" indent="0" algn="l" rtl="0">
              <a:lnSpc>
                <a:spcPct val="115000"/>
              </a:lnSpc>
              <a:spcBef>
                <a:spcPts val="0"/>
              </a:spcBef>
              <a:spcAft>
                <a:spcPts val="0"/>
              </a:spcAft>
              <a:buNone/>
            </a:pPr>
            <a:r>
              <a:rPr lang="it" sz="1800" b="1"/>
              <a:t>Open Science</a:t>
            </a:r>
            <a:endParaRPr sz="1800" b="1"/>
          </a:p>
          <a:p>
            <a:pPr marL="0" marR="0" lvl="0" indent="0" algn="l" rtl="0">
              <a:lnSpc>
                <a:spcPct val="115000"/>
              </a:lnSpc>
              <a:spcBef>
                <a:spcPts val="1200"/>
              </a:spcBef>
              <a:spcAft>
                <a:spcPts val="1200"/>
              </a:spcAft>
              <a:buNone/>
            </a:pPr>
            <a:r>
              <a:rPr lang="it" sz="1800"/>
              <a:t>Broad commitment on Open Science in the Horizon Europe funding program</a:t>
            </a:r>
            <a:endParaRPr sz="1800" b="1"/>
          </a:p>
        </p:txBody>
      </p:sp>
      <p:sp>
        <p:nvSpPr>
          <p:cNvPr id="289" name="Google Shape;289;p39"/>
          <p:cNvSpPr txBox="1">
            <a:spLocks noGrp="1"/>
          </p:cNvSpPr>
          <p:nvPr>
            <p:ph type="title"/>
          </p:nvPr>
        </p:nvSpPr>
        <p:spPr>
          <a:xfrm>
            <a:off x="577050" y="3909450"/>
            <a:ext cx="8039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both converging to the </a:t>
            </a:r>
            <a:r>
              <a:rPr lang="it">
                <a:solidFill>
                  <a:schemeClr val="lt1"/>
                </a:solidFill>
                <a:highlight>
                  <a:schemeClr val="accent3"/>
                </a:highlight>
              </a:rPr>
              <a:t>European Open Science Cloud</a:t>
            </a:r>
            <a:endParaRPr>
              <a:solidFill>
                <a:schemeClr val="lt1"/>
              </a:solidFill>
              <a:highlight>
                <a:schemeClr val="accent3"/>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0"/>
          <p:cNvSpPr txBox="1">
            <a:spLocks noGrp="1"/>
          </p:cNvSpPr>
          <p:nvPr>
            <p:ph type="title"/>
          </p:nvPr>
        </p:nvSpPr>
        <p:spPr>
          <a:xfrm>
            <a:off x="730000" y="14710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The European Open Science Cloud</a:t>
            </a:r>
            <a:endParaRPr/>
          </a:p>
        </p:txBody>
      </p:sp>
      <p:sp>
        <p:nvSpPr>
          <p:cNvPr id="295" name="Google Shape;295;p40"/>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fontScale="85000" lnSpcReduction="20000"/>
          </a:bodyPr>
          <a:lstStyle/>
          <a:p>
            <a:pPr marL="0" marR="0" lvl="0" indent="0" algn="l" rtl="0">
              <a:lnSpc>
                <a:spcPct val="100000"/>
              </a:lnSpc>
              <a:spcBef>
                <a:spcPts val="0"/>
              </a:spcBef>
              <a:spcAft>
                <a:spcPts val="0"/>
              </a:spcAft>
              <a:buNone/>
            </a:pPr>
            <a:r>
              <a:rPr lang="it" sz="1800"/>
              <a:t>An</a:t>
            </a:r>
            <a:r>
              <a:rPr lang="it" sz="1350" b="1">
                <a:solidFill>
                  <a:srgbClr val="444444"/>
                </a:solidFill>
                <a:latin typeface="Arial"/>
                <a:ea typeface="Arial"/>
                <a:cs typeface="Arial"/>
                <a:sym typeface="Arial"/>
              </a:rPr>
              <a:t> </a:t>
            </a:r>
            <a:r>
              <a:rPr lang="it" sz="1800"/>
              <a:t>environment</a:t>
            </a:r>
            <a:r>
              <a:rPr lang="it" sz="1350" b="1">
                <a:solidFill>
                  <a:srgbClr val="444444"/>
                </a:solidFill>
                <a:latin typeface="Arial"/>
                <a:ea typeface="Arial"/>
                <a:cs typeface="Arial"/>
                <a:sym typeface="Arial"/>
              </a:rPr>
              <a:t> </a:t>
            </a:r>
            <a:r>
              <a:rPr lang="it" sz="1800"/>
              <a:t>for hosting and processing research data to support EU science.</a:t>
            </a:r>
            <a:endParaRPr sz="1800"/>
          </a:p>
        </p:txBody>
      </p:sp>
      <p:sp>
        <p:nvSpPr>
          <p:cNvPr id="296" name="Google Shape;296;p40"/>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lnSpcReduction="10000"/>
          </a:bodyPr>
          <a:lstStyle/>
          <a:p>
            <a:pPr marL="0" lvl="0" indent="0" algn="l" rtl="0">
              <a:lnSpc>
                <a:spcPct val="110000"/>
              </a:lnSpc>
              <a:spcBef>
                <a:spcPts val="1100"/>
              </a:spcBef>
              <a:spcAft>
                <a:spcPts val="0"/>
              </a:spcAft>
              <a:buNone/>
            </a:pPr>
            <a:r>
              <a:rPr lang="it" sz="1800"/>
              <a:t>Ambition: provide European researchers, innovators, companies and citizens with a </a:t>
            </a:r>
            <a:r>
              <a:rPr lang="it" sz="1800">
                <a:solidFill>
                  <a:schemeClr val="lt1"/>
                </a:solidFill>
                <a:highlight>
                  <a:schemeClr val="accent3"/>
                </a:highlight>
              </a:rPr>
              <a:t>federated and open multi-disciplinary environment</a:t>
            </a:r>
            <a:r>
              <a:rPr lang="it" sz="1800">
                <a:highlight>
                  <a:schemeClr val="accent3"/>
                </a:highlight>
              </a:rPr>
              <a:t> </a:t>
            </a:r>
            <a:r>
              <a:rPr lang="it" sz="1800"/>
              <a:t>where they can publish, find and re-use data, tools and services for research, innovation and educational purposes.</a:t>
            </a:r>
            <a:endParaRPr sz="1350" b="1">
              <a:solidFill>
                <a:srgbClr val="444444"/>
              </a:solidFill>
              <a:highlight>
                <a:srgbClr val="F4F4F4"/>
              </a:highlight>
              <a:latin typeface="Arial"/>
              <a:ea typeface="Arial"/>
              <a:cs typeface="Arial"/>
              <a:sym typeface="Arial"/>
            </a:endParaRPr>
          </a:p>
          <a:p>
            <a:pPr marL="0" lvl="0" indent="0" algn="l" rtl="0">
              <a:spcBef>
                <a:spcPts val="600"/>
              </a:spcBef>
              <a:spcAft>
                <a:spcPts val="1200"/>
              </a:spcAft>
              <a:buNone/>
            </a:pPr>
            <a:endParaRPr/>
          </a:p>
        </p:txBody>
      </p:sp>
      <p:sp>
        <p:nvSpPr>
          <p:cNvPr id="297" name="Google Shape;297;p40"/>
          <p:cNvSpPr txBox="1"/>
          <p:nvPr/>
        </p:nvSpPr>
        <p:spPr>
          <a:xfrm>
            <a:off x="5993125" y="4629150"/>
            <a:ext cx="304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u="sng">
                <a:solidFill>
                  <a:schemeClr val="hlink"/>
                </a:solidFill>
                <a:latin typeface="Lato"/>
                <a:ea typeface="Lato"/>
                <a:cs typeface="Lato"/>
                <a:sym typeface="Lato"/>
                <a:hlinkClick r:id="rId3"/>
              </a:rPr>
              <a:t>https://eosc-portal.eu/about/eosc</a:t>
            </a:r>
            <a:r>
              <a:rPr lang="it">
                <a:latin typeface="Lato"/>
                <a:ea typeface="Lato"/>
                <a:cs typeface="Lato"/>
                <a:sym typeface="Lato"/>
              </a:rPr>
              <a:t> </a:t>
            </a:r>
            <a:endParaRPr>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1"/>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SRIA - Strategic Research and Innovation Agenda</a:t>
            </a:r>
            <a:endParaRPr/>
          </a:p>
        </p:txBody>
      </p:sp>
      <p:sp>
        <p:nvSpPr>
          <p:cNvPr id="303" name="Google Shape;303;p41"/>
          <p:cNvSpPr txBox="1"/>
          <p:nvPr/>
        </p:nvSpPr>
        <p:spPr>
          <a:xfrm>
            <a:off x="731525" y="2078350"/>
            <a:ext cx="73380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Lato"/>
                <a:ea typeface="Lato"/>
                <a:cs typeface="Lato"/>
                <a:sym typeface="Lato"/>
              </a:rPr>
              <a:t>The Strategic Research and Innovation Agenda (SRIA) agreed by the EOSC Association and the European Union  is based on three main objectives:</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it">
                <a:latin typeface="Lato"/>
                <a:ea typeface="Lato"/>
                <a:cs typeface="Lato"/>
                <a:sym typeface="Lato"/>
              </a:rPr>
              <a:t>Ensure that Open Science practices and skills are rewarded and taught, becoming the </a:t>
            </a:r>
            <a:r>
              <a:rPr lang="it">
                <a:solidFill>
                  <a:schemeClr val="lt1"/>
                </a:solidFill>
                <a:highlight>
                  <a:schemeClr val="accent3"/>
                </a:highlight>
                <a:latin typeface="Lato"/>
                <a:ea typeface="Lato"/>
                <a:cs typeface="Lato"/>
                <a:sym typeface="Lato"/>
              </a:rPr>
              <a:t>‘new normal’</a:t>
            </a:r>
            <a:endParaRPr>
              <a:solidFill>
                <a:schemeClr val="lt1"/>
              </a:solidFill>
              <a:highlight>
                <a:schemeClr val="accent3"/>
              </a:highlight>
              <a:latin typeface="Lato"/>
              <a:ea typeface="Lato"/>
              <a:cs typeface="Lato"/>
              <a:sym typeface="Lato"/>
            </a:endParaRPr>
          </a:p>
          <a:p>
            <a:pPr marL="1371600" lvl="2" indent="-317500" algn="l" rtl="0">
              <a:spcBef>
                <a:spcPts val="0"/>
              </a:spcBef>
              <a:spcAft>
                <a:spcPts val="0"/>
              </a:spcAft>
              <a:buClr>
                <a:schemeClr val="lt1"/>
              </a:buClr>
              <a:buSzPts val="1400"/>
              <a:buFont typeface="Lato"/>
              <a:buChar char="■"/>
            </a:pPr>
            <a:r>
              <a:rPr lang="it">
                <a:solidFill>
                  <a:schemeClr val="lt1"/>
                </a:solidFill>
                <a:highlight>
                  <a:schemeClr val="accent3"/>
                </a:highlight>
                <a:latin typeface="Lato"/>
                <a:ea typeface="Lato"/>
                <a:cs typeface="Lato"/>
                <a:sym typeface="Lato"/>
              </a:rPr>
              <a:t>recognise Open Science activities in research career assessments</a:t>
            </a:r>
            <a:endParaRPr>
              <a:solidFill>
                <a:schemeClr val="lt1"/>
              </a:solidFill>
              <a:highlight>
                <a:schemeClr val="accent3"/>
              </a:highlight>
              <a:latin typeface="Lato"/>
              <a:ea typeface="Lato"/>
              <a:cs typeface="Lato"/>
              <a:sym typeface="Lato"/>
            </a:endParaRPr>
          </a:p>
          <a:p>
            <a:pPr marL="457200" lvl="0" indent="-317500" algn="l" rtl="0">
              <a:spcBef>
                <a:spcPts val="0"/>
              </a:spcBef>
              <a:spcAft>
                <a:spcPts val="0"/>
              </a:spcAft>
              <a:buSzPts val="1400"/>
              <a:buFont typeface="Lato"/>
              <a:buChar char="●"/>
            </a:pPr>
            <a:r>
              <a:rPr lang="it">
                <a:latin typeface="Lato"/>
                <a:ea typeface="Lato"/>
                <a:cs typeface="Lato"/>
                <a:sym typeface="Lato"/>
              </a:rPr>
              <a:t>Enable the definition of standards, and the development of</a:t>
            </a:r>
            <a:r>
              <a:rPr lang="it" u="sng">
                <a:latin typeface="Lato"/>
                <a:ea typeface="Lato"/>
                <a:cs typeface="Lato"/>
                <a:sym typeface="Lato"/>
              </a:rPr>
              <a:t> tools and services</a:t>
            </a:r>
            <a:r>
              <a:rPr lang="it">
                <a:latin typeface="Lato"/>
                <a:ea typeface="Lato"/>
                <a:cs typeface="Lato"/>
                <a:sym typeface="Lato"/>
              </a:rPr>
              <a:t>, to allow researchers to find, access, reuse and combine results</a:t>
            </a:r>
            <a:endParaRPr>
              <a:latin typeface="Lato"/>
              <a:ea typeface="Lato"/>
              <a:cs typeface="Lato"/>
              <a:sym typeface="Lato"/>
            </a:endParaRPr>
          </a:p>
          <a:p>
            <a:pPr marL="457200" lvl="0" indent="-317500" algn="l" rtl="0">
              <a:spcBef>
                <a:spcPts val="0"/>
              </a:spcBef>
              <a:spcAft>
                <a:spcPts val="0"/>
              </a:spcAft>
              <a:buSzPts val="1400"/>
              <a:buFont typeface="Lato"/>
              <a:buChar char="●"/>
            </a:pPr>
            <a:r>
              <a:rPr lang="it">
                <a:latin typeface="Lato"/>
                <a:ea typeface="Lato"/>
                <a:cs typeface="Lato"/>
                <a:sym typeface="Lato"/>
              </a:rPr>
              <a:t>Establish a sustainable and federated </a:t>
            </a:r>
            <a:r>
              <a:rPr lang="it" u="sng">
                <a:latin typeface="Lato"/>
                <a:ea typeface="Lato"/>
                <a:cs typeface="Lato"/>
                <a:sym typeface="Lato"/>
              </a:rPr>
              <a:t>infrastructure</a:t>
            </a:r>
            <a:r>
              <a:rPr lang="it">
                <a:latin typeface="Lato"/>
                <a:ea typeface="Lato"/>
                <a:cs typeface="Lato"/>
                <a:sym typeface="Lato"/>
              </a:rPr>
              <a:t> enabling open sharing of scientific results</a:t>
            </a:r>
            <a:endParaRPr>
              <a:latin typeface="Lato"/>
              <a:ea typeface="Lato"/>
              <a:cs typeface="Lato"/>
              <a:sym typeface="Lato"/>
            </a:endParaRPr>
          </a:p>
        </p:txBody>
      </p:sp>
      <p:sp>
        <p:nvSpPr>
          <p:cNvPr id="304" name="Google Shape;304;p41"/>
          <p:cNvSpPr txBox="1"/>
          <p:nvPr/>
        </p:nvSpPr>
        <p:spPr>
          <a:xfrm>
            <a:off x="0" y="4325400"/>
            <a:ext cx="8881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t>Memorandum of Understanding for the Co-programmed European Partnership on the European Open Science Cloud - EOSC MoU – Draft of 11 February 2021 </a:t>
            </a:r>
            <a:r>
              <a:rPr lang="it" sz="1000" u="sng">
                <a:solidFill>
                  <a:schemeClr val="hlink"/>
                </a:solidFill>
                <a:hlinkClick r:id="rId3"/>
              </a:rPr>
              <a:t>https://eosc.eu/sites/default/files/20210215_EOSC_MoU_FinalDraft.pdf</a:t>
            </a:r>
            <a:r>
              <a:rPr lang="it" sz="1000"/>
              <a:t> </a:t>
            </a:r>
            <a:endParaRPr sz="1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2"/>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What is going on in Italy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3"/>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The Italian National Plan for Research 2021-2027</a:t>
            </a:r>
            <a:endParaRPr/>
          </a:p>
        </p:txBody>
      </p:sp>
      <p:sp>
        <p:nvSpPr>
          <p:cNvPr id="315" name="Google Shape;315;p43"/>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“Programma  Nazionale per la Ricerca (PNR) 2021-2027”</a:t>
            </a:r>
            <a:endParaRPr/>
          </a:p>
        </p:txBody>
      </p:sp>
      <p:sp>
        <p:nvSpPr>
          <p:cNvPr id="316" name="Google Shape;316;p43"/>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it" sz="1400"/>
              <a:t>National Plan for Research Infrastructures (</a:t>
            </a:r>
            <a:r>
              <a:rPr lang="it" sz="1400" u="sng"/>
              <a:t>Piano nazionale per le infrastrutture di ricerca</a:t>
            </a:r>
            <a:r>
              <a:rPr lang="it" sz="1400"/>
              <a:t>), already published.</a:t>
            </a:r>
            <a:endParaRPr sz="1400"/>
          </a:p>
          <a:p>
            <a:pPr marL="0" lvl="0" indent="0" algn="l" rtl="0">
              <a:spcBef>
                <a:spcPts val="1200"/>
              </a:spcBef>
              <a:spcAft>
                <a:spcPts val="0"/>
              </a:spcAft>
              <a:buNone/>
            </a:pPr>
            <a:endParaRPr sz="1400"/>
          </a:p>
          <a:p>
            <a:pPr marL="457200" lvl="0" indent="-317500" algn="l" rtl="0">
              <a:spcBef>
                <a:spcPts val="1200"/>
              </a:spcBef>
              <a:spcAft>
                <a:spcPts val="0"/>
              </a:spcAft>
              <a:buSzPts val="1400"/>
              <a:buChar char="-"/>
            </a:pPr>
            <a:r>
              <a:rPr lang="it" sz="1400"/>
              <a:t>National Plan for Open Science (</a:t>
            </a:r>
            <a:r>
              <a:rPr lang="it" sz="1400" u="sng"/>
              <a:t>Piano nazionale per la scienza aperta</a:t>
            </a:r>
            <a:r>
              <a:rPr lang="it" sz="1400"/>
              <a:t>) about to be published.</a:t>
            </a:r>
            <a:endParaRPr sz="1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4"/>
          <p:cNvSpPr txBox="1">
            <a:spLocks noGrp="1"/>
          </p:cNvSpPr>
          <p:nvPr>
            <p:ph type="title"/>
          </p:nvPr>
        </p:nvSpPr>
        <p:spPr>
          <a:xfrm>
            <a:off x="729450" y="1318650"/>
            <a:ext cx="81003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The Italian National Plan for Research Infrastructures </a:t>
            </a:r>
            <a:endParaRPr/>
          </a:p>
        </p:txBody>
      </p:sp>
      <p:sp>
        <p:nvSpPr>
          <p:cNvPr id="322" name="Google Shape;322;p44"/>
          <p:cNvSpPr txBox="1">
            <a:spLocks noGrp="1"/>
          </p:cNvSpPr>
          <p:nvPr>
            <p:ph type="body" idx="2"/>
          </p:nvPr>
        </p:nvSpPr>
        <p:spPr>
          <a:xfrm>
            <a:off x="757404" y="20026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800"/>
              <a:t>RIs are intended as promoters of Open Science by providing FAIR and Open data and thus contributing to the European Open Science Cloud”</a:t>
            </a:r>
            <a:endParaRPr sz="1800"/>
          </a:p>
          <a:p>
            <a:pPr marL="0" lvl="0" indent="0" algn="l" rtl="0">
              <a:spcBef>
                <a:spcPts val="1200"/>
              </a:spcBef>
              <a:spcAft>
                <a:spcPts val="1200"/>
              </a:spcAft>
              <a:buNone/>
            </a:pPr>
            <a:endParaRPr/>
          </a:p>
        </p:txBody>
      </p:sp>
      <p:sp>
        <p:nvSpPr>
          <p:cNvPr id="323" name="Google Shape;323;p44"/>
          <p:cNvSpPr txBox="1"/>
          <p:nvPr/>
        </p:nvSpPr>
        <p:spPr>
          <a:xfrm>
            <a:off x="0" y="4412600"/>
            <a:ext cx="88296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it" sz="1200">
                <a:solidFill>
                  <a:schemeClr val="accent1"/>
                </a:solidFill>
                <a:latin typeface="Lato"/>
                <a:ea typeface="Lato"/>
                <a:cs typeface="Lato"/>
                <a:sym typeface="Lato"/>
              </a:rPr>
              <a:t>Piano nazionale per le infrastrutture di ricerca PNIR)  2021-2027,  already published: </a:t>
            </a:r>
            <a:r>
              <a:rPr lang="it" sz="1200" u="sng">
                <a:solidFill>
                  <a:schemeClr val="accent5"/>
                </a:solidFill>
                <a:latin typeface="Lato"/>
                <a:ea typeface="Lato"/>
                <a:cs typeface="Lato"/>
                <a:sym typeface="La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https://www.mur.gov.it/sites/default/files/2021-10/Decreto%20Ministeriale%20n.1082%20del%2010-09-2021%20-%20PNIR%202021%20-%202027.pdf</a:t>
            </a:r>
            <a:r>
              <a:rPr lang="it" sz="1200">
                <a:solidFill>
                  <a:schemeClr val="accent1"/>
                </a:solidFill>
                <a:latin typeface="Lato"/>
                <a:ea typeface="Lato"/>
                <a:cs typeface="Lato"/>
                <a:sym typeface="Lato"/>
              </a:rPr>
              <a:t> </a:t>
            </a:r>
            <a:endParaRPr sz="1200">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5"/>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The Italian National Plan for Open Science</a:t>
            </a:r>
            <a:endParaRPr/>
          </a:p>
        </p:txBody>
      </p:sp>
      <p:sp>
        <p:nvSpPr>
          <p:cNvPr id="329" name="Google Shape;329;p45"/>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About to be published</a:t>
            </a:r>
            <a:endParaRPr/>
          </a:p>
        </p:txBody>
      </p:sp>
      <p:sp>
        <p:nvSpPr>
          <p:cNvPr id="330" name="Google Shape;330;p45"/>
          <p:cNvSpPr txBox="1">
            <a:spLocks noGrp="1"/>
          </p:cNvSpPr>
          <p:nvPr>
            <p:ph type="body" idx="2"/>
          </p:nvPr>
        </p:nvSpPr>
        <p:spPr>
          <a:xfrm>
            <a:off x="5174225" y="158122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800"/>
              <a:t>It pursues the evolution of research practices, validation and evaluation of results.</a:t>
            </a:r>
            <a:endParaRPr sz="1800"/>
          </a:p>
          <a:p>
            <a:pPr marL="0" lvl="0" indent="0" algn="l" rtl="0">
              <a:spcBef>
                <a:spcPts val="1200"/>
              </a:spcBef>
              <a:spcAft>
                <a:spcPts val="0"/>
              </a:spcAft>
              <a:buNone/>
            </a:pPr>
            <a:endParaRPr sz="1800"/>
          </a:p>
          <a:p>
            <a:pPr marL="0" lvl="0" indent="0" algn="l" rtl="0">
              <a:spcBef>
                <a:spcPts val="1200"/>
              </a:spcBef>
              <a:spcAft>
                <a:spcPts val="0"/>
              </a:spcAft>
              <a:buNone/>
            </a:pPr>
            <a:r>
              <a:rPr lang="it" sz="1100"/>
              <a:t>see 6.2 in </a:t>
            </a:r>
            <a:r>
              <a:rPr lang="it" sz="1100" u="sng">
                <a:solidFill>
                  <a:schemeClr val="hlink"/>
                </a:solidFill>
                <a:hlinkClick r:id="rId3"/>
              </a:rPr>
              <a:t>https://www.mur.gov.it/sites/default/files/2021-01/Pnr2021-27.pdf</a:t>
            </a:r>
            <a:r>
              <a:rPr lang="it" sz="1100"/>
              <a:t> </a:t>
            </a:r>
            <a:endParaRPr sz="1100"/>
          </a:p>
          <a:p>
            <a:pPr marL="0" lvl="0" indent="0" algn="l" rtl="0">
              <a:spcBef>
                <a:spcPts val="1200"/>
              </a:spcBef>
              <a:spcAft>
                <a:spcPts val="120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46"/>
          <p:cNvPicPr preferRelativeResize="0"/>
          <p:nvPr/>
        </p:nvPicPr>
        <p:blipFill>
          <a:blip r:embed="rId3">
            <a:alphaModFix/>
          </a:blip>
          <a:stretch>
            <a:fillRect/>
          </a:stretch>
        </p:blipFill>
        <p:spPr>
          <a:xfrm>
            <a:off x="0" y="411475"/>
            <a:ext cx="9143997" cy="4732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1"/>
          <p:cNvSpPr txBox="1">
            <a:spLocks noGrp="1"/>
          </p:cNvSpPr>
          <p:nvPr>
            <p:ph type="body" idx="1"/>
          </p:nvPr>
        </p:nvSpPr>
        <p:spPr>
          <a:xfrm>
            <a:off x="235500" y="496775"/>
            <a:ext cx="5998800" cy="605100"/>
          </a:xfrm>
          <a:prstGeom prst="rect">
            <a:avLst/>
          </a:prstGeom>
        </p:spPr>
        <p:txBody>
          <a:bodyPr spcFirstLastPara="1" wrap="square" lIns="91425" tIns="91425" rIns="91425" bIns="91425" anchor="ctr" anchorCtr="0">
            <a:normAutofit lnSpcReduction="10000"/>
          </a:bodyPr>
          <a:lstStyle/>
          <a:p>
            <a:pPr marL="0" marR="0" lvl="0" indent="0" algn="l" rtl="0">
              <a:lnSpc>
                <a:spcPct val="100000"/>
              </a:lnSpc>
              <a:spcBef>
                <a:spcPts val="0"/>
              </a:spcBef>
              <a:spcAft>
                <a:spcPts val="0"/>
              </a:spcAft>
              <a:buClr>
                <a:schemeClr val="dk2"/>
              </a:buClr>
              <a:buSzPts val="1100"/>
              <a:buFont typeface="Arial"/>
              <a:buNone/>
            </a:pPr>
            <a:r>
              <a:rPr lang="it" sz="3000">
                <a:latin typeface="Oswald"/>
                <a:ea typeface="Oswald"/>
                <a:cs typeface="Oswald"/>
                <a:sym typeface="Oswald"/>
              </a:rPr>
              <a:t>What are we evaluating?</a:t>
            </a:r>
            <a:endParaRPr/>
          </a:p>
        </p:txBody>
      </p:sp>
      <p:sp>
        <p:nvSpPr>
          <p:cNvPr id="164" name="Google Shape;164;p21"/>
          <p:cNvSpPr txBox="1"/>
          <p:nvPr/>
        </p:nvSpPr>
        <p:spPr>
          <a:xfrm>
            <a:off x="600875" y="1038400"/>
            <a:ext cx="7279800" cy="4248300"/>
          </a:xfrm>
          <a:prstGeom prst="rect">
            <a:avLst/>
          </a:prstGeom>
          <a:noFill/>
          <a:ln>
            <a:noFill/>
          </a:ln>
        </p:spPr>
        <p:txBody>
          <a:bodyPr spcFirstLastPara="1" wrap="square" lIns="91425" tIns="91425" rIns="91425" bIns="91425" anchor="ctr" anchorCtr="0">
            <a:spAutoFit/>
          </a:bodyPr>
          <a:lstStyle/>
          <a:p>
            <a:pPr marL="457200" marR="0" lvl="0" indent="-419100" algn="l" rtl="0">
              <a:lnSpc>
                <a:spcPct val="100000"/>
              </a:lnSpc>
              <a:spcBef>
                <a:spcPts val="0"/>
              </a:spcBef>
              <a:spcAft>
                <a:spcPts val="0"/>
              </a:spcAft>
              <a:buClr>
                <a:schemeClr val="dk2"/>
              </a:buClr>
              <a:buSzPts val="3000"/>
              <a:buFont typeface="Playfair Display"/>
              <a:buChar char="-"/>
            </a:pPr>
            <a:r>
              <a:rPr lang="it" sz="3000">
                <a:solidFill>
                  <a:schemeClr val="dk2"/>
                </a:solidFill>
                <a:latin typeface="Playfair Display"/>
                <a:ea typeface="Playfair Display"/>
                <a:cs typeface="Playfair Display"/>
                <a:sym typeface="Playfair Display"/>
              </a:rPr>
              <a:t>Researchers are evaluated by looking at the Impact Factors of the Journals where they publish papers</a:t>
            </a:r>
            <a:endParaRPr sz="3000">
              <a:solidFill>
                <a:schemeClr val="dk2"/>
              </a:solidFill>
              <a:latin typeface="Playfair Display"/>
              <a:ea typeface="Playfair Display"/>
              <a:cs typeface="Playfair Display"/>
              <a:sym typeface="Playfair Display"/>
            </a:endParaRPr>
          </a:p>
          <a:p>
            <a:pPr marL="457200" marR="0" lvl="0" indent="0" algn="l" rtl="0">
              <a:lnSpc>
                <a:spcPct val="100000"/>
              </a:lnSpc>
              <a:spcBef>
                <a:spcPts val="0"/>
              </a:spcBef>
              <a:spcAft>
                <a:spcPts val="0"/>
              </a:spcAft>
              <a:buNone/>
            </a:pPr>
            <a:endParaRPr sz="3000">
              <a:solidFill>
                <a:schemeClr val="dk2"/>
              </a:solidFill>
              <a:latin typeface="Playfair Display"/>
              <a:ea typeface="Playfair Display"/>
              <a:cs typeface="Playfair Display"/>
              <a:sym typeface="Playfair Display"/>
            </a:endParaRPr>
          </a:p>
          <a:p>
            <a:pPr marL="457200" marR="0" lvl="0" indent="-419100" algn="l" rtl="0">
              <a:lnSpc>
                <a:spcPct val="100000"/>
              </a:lnSpc>
              <a:spcBef>
                <a:spcPts val="0"/>
              </a:spcBef>
              <a:spcAft>
                <a:spcPts val="0"/>
              </a:spcAft>
              <a:buClr>
                <a:schemeClr val="dk2"/>
              </a:buClr>
              <a:buSzPts val="3000"/>
              <a:buFont typeface="Playfair Display"/>
              <a:buChar char="-"/>
            </a:pPr>
            <a:r>
              <a:rPr lang="it" sz="3000">
                <a:solidFill>
                  <a:schemeClr val="dk2"/>
                </a:solidFill>
                <a:latin typeface="Playfair Display"/>
                <a:ea typeface="Playfair Display"/>
                <a:cs typeface="Playfair Display"/>
                <a:sym typeface="Playfair Display"/>
              </a:rPr>
              <a:t>Commercial publishers are responsible for assessing ranking (Impact Factor) of the Scientific Journals</a:t>
            </a:r>
            <a:endParaRPr sz="3000">
              <a:solidFill>
                <a:srgbClr val="333333"/>
              </a:solidFill>
              <a:latin typeface="Helvetica Neue"/>
              <a:ea typeface="Helvetica Neue"/>
              <a:cs typeface="Helvetica Neue"/>
              <a:sym typeface="Helvetica Neue"/>
            </a:endParaRPr>
          </a:p>
          <a:p>
            <a:pPr marL="0" lvl="0" indent="0" algn="l" rtl="0">
              <a:spcBef>
                <a:spcPts val="0"/>
              </a:spcBef>
              <a:spcAft>
                <a:spcPts val="0"/>
              </a:spcAft>
              <a:buNone/>
            </a:pPr>
            <a:endParaRPr sz="2400">
              <a:solidFill>
                <a:srgbClr val="333333"/>
              </a:solidFill>
              <a:latin typeface="Playfair Display"/>
              <a:ea typeface="Playfair Display"/>
              <a:cs typeface="Playfair Display"/>
              <a:sym typeface="Playfair Display"/>
            </a:endParaRPr>
          </a:p>
        </p:txBody>
      </p:sp>
      <p:sp>
        <p:nvSpPr>
          <p:cNvPr id="165" name="Google Shape;165;p21"/>
          <p:cNvSpPr txBox="1"/>
          <p:nvPr/>
        </p:nvSpPr>
        <p:spPr>
          <a:xfrm>
            <a:off x="5996750" y="2473200"/>
            <a:ext cx="692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2"/>
          <p:cNvSpPr txBox="1">
            <a:spLocks noGrp="1"/>
          </p:cNvSpPr>
          <p:nvPr>
            <p:ph type="title"/>
          </p:nvPr>
        </p:nvSpPr>
        <p:spPr>
          <a:xfrm>
            <a:off x="265500" y="1386475"/>
            <a:ext cx="4045200" cy="1006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Researcher’s </a:t>
            </a:r>
            <a:endParaRPr/>
          </a:p>
          <a:p>
            <a:pPr marL="0" lvl="0" indent="0" algn="l" rtl="0">
              <a:spcBef>
                <a:spcPts val="0"/>
              </a:spcBef>
              <a:spcAft>
                <a:spcPts val="0"/>
              </a:spcAft>
              <a:buNone/>
            </a:pPr>
            <a:r>
              <a:rPr lang="it"/>
              <a:t>survival kit?</a:t>
            </a:r>
            <a:endParaRPr/>
          </a:p>
        </p:txBody>
      </p:sp>
      <p:sp>
        <p:nvSpPr>
          <p:cNvPr id="171" name="Google Shape;171;p22"/>
          <p:cNvSpPr txBox="1">
            <a:spLocks noGrp="1"/>
          </p:cNvSpPr>
          <p:nvPr>
            <p:ph type="subTitle" idx="1"/>
          </p:nvPr>
        </p:nvSpPr>
        <p:spPr>
          <a:xfrm>
            <a:off x="265500" y="2540400"/>
            <a:ext cx="4045200" cy="2437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it"/>
              <a:t>many many publications</a:t>
            </a:r>
            <a:endParaRPr/>
          </a:p>
          <a:p>
            <a:pPr marL="457200" lvl="0" indent="-330200" algn="l" rtl="0">
              <a:spcBef>
                <a:spcPts val="0"/>
              </a:spcBef>
              <a:spcAft>
                <a:spcPts val="0"/>
              </a:spcAft>
              <a:buSzPts val="1600"/>
              <a:buChar char="-"/>
            </a:pPr>
            <a:r>
              <a:rPr lang="it"/>
              <a:t>high citation rate</a:t>
            </a:r>
            <a:endParaRPr/>
          </a:p>
          <a:p>
            <a:pPr marL="457200" lvl="0" indent="-330200" algn="l" rtl="0">
              <a:spcBef>
                <a:spcPts val="0"/>
              </a:spcBef>
              <a:spcAft>
                <a:spcPts val="0"/>
              </a:spcAft>
              <a:buSzPts val="1600"/>
              <a:buChar char="-"/>
            </a:pPr>
            <a:r>
              <a:rPr lang="it"/>
              <a:t>“important” venus (read: high IF)</a:t>
            </a: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0" lvl="0" indent="0" algn="l" rtl="0">
              <a:spcBef>
                <a:spcPts val="0"/>
              </a:spcBef>
              <a:spcAft>
                <a:spcPts val="0"/>
              </a:spcAft>
              <a:buNone/>
            </a:pPr>
            <a:r>
              <a:rPr lang="it"/>
              <a:t>But this does not in itself imply excellence in research!</a:t>
            </a:r>
            <a:endParaRPr/>
          </a:p>
        </p:txBody>
      </p:sp>
      <p:pic>
        <p:nvPicPr>
          <p:cNvPr id="172" name="Google Shape;172;p22"/>
          <p:cNvPicPr preferRelativeResize="0"/>
          <p:nvPr/>
        </p:nvPicPr>
        <p:blipFill>
          <a:blip r:embed="rId3">
            <a:alphaModFix/>
          </a:blip>
          <a:stretch>
            <a:fillRect/>
          </a:stretch>
        </p:blipFill>
        <p:spPr>
          <a:xfrm>
            <a:off x="4569415" y="0"/>
            <a:ext cx="3747121" cy="5143501"/>
          </a:xfrm>
          <a:prstGeom prst="rect">
            <a:avLst/>
          </a:prstGeom>
          <a:noFill/>
          <a:ln>
            <a:noFill/>
          </a:ln>
        </p:spPr>
      </p:pic>
      <p:sp>
        <p:nvSpPr>
          <p:cNvPr id="173" name="Google Shape;173;p22"/>
          <p:cNvSpPr txBox="1"/>
          <p:nvPr/>
        </p:nvSpPr>
        <p:spPr>
          <a:xfrm rot="-5400323">
            <a:off x="6889713" y="3377851"/>
            <a:ext cx="3192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solidFill>
                  <a:schemeClr val="accent1"/>
                </a:solidFill>
                <a:latin typeface="Helvetica Neue"/>
                <a:ea typeface="Helvetica Neue"/>
                <a:cs typeface="Helvetica Neue"/>
                <a:sym typeface="Helvetica Neue"/>
              </a:rPr>
              <a:t>Photo by </a:t>
            </a:r>
            <a:r>
              <a:rPr lang="it" sz="1000" u="sng">
                <a:solidFill>
                  <a:schemeClr val="accent1"/>
                </a:solidFill>
                <a:latin typeface="Helvetica Neue"/>
                <a:ea typeface="Helvetica Neue"/>
                <a:cs typeface="Helvetica Neue"/>
                <a:sym typeface="Helvetica Neue"/>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Garo Uzunyan</a:t>
            </a:r>
            <a:r>
              <a:rPr lang="it" sz="1000">
                <a:solidFill>
                  <a:schemeClr val="accent1"/>
                </a:solidFill>
                <a:latin typeface="Helvetica Neue"/>
                <a:ea typeface="Helvetica Neue"/>
                <a:cs typeface="Helvetica Neue"/>
                <a:sym typeface="Helvetica Neue"/>
              </a:rPr>
              <a:t> on </a:t>
            </a:r>
            <a:r>
              <a:rPr lang="it" sz="1000" u="sng">
                <a:solidFill>
                  <a:schemeClr val="accent1"/>
                </a:solidFill>
                <a:latin typeface="Helvetica Neue"/>
                <a:ea typeface="Helvetica Neue"/>
                <a:cs typeface="Helvetica Neue"/>
                <a:sym typeface="Helvetica Neue"/>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Unsplash</a:t>
            </a:r>
            <a:endParaRPr>
              <a:solidFill>
                <a:schemeClr val="accent1"/>
              </a:solidFill>
              <a:latin typeface="Playfair Display"/>
              <a:ea typeface="Playfair Display"/>
              <a:cs typeface="Playfair Display"/>
              <a:sym typeface="Playfair Displ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3"/>
          <p:cNvSpPr txBox="1">
            <a:spLocks noGrp="1"/>
          </p:cNvSpPr>
          <p:nvPr>
            <p:ph type="title"/>
          </p:nvPr>
        </p:nvSpPr>
        <p:spPr>
          <a:xfrm>
            <a:off x="311700" y="597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The two most important bibliometric indexes</a:t>
            </a:r>
            <a:endParaRPr/>
          </a:p>
        </p:txBody>
      </p:sp>
      <p:sp>
        <p:nvSpPr>
          <p:cNvPr id="179" name="Google Shape;179;p23"/>
          <p:cNvSpPr txBox="1">
            <a:spLocks noGrp="1"/>
          </p:cNvSpPr>
          <p:nvPr>
            <p:ph type="body" idx="1"/>
          </p:nvPr>
        </p:nvSpPr>
        <p:spPr>
          <a:xfrm>
            <a:off x="311700" y="1462650"/>
            <a:ext cx="3999900" cy="33348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it" sz="2400"/>
              <a:t>Journal Impact Factor</a:t>
            </a:r>
            <a:endParaRPr sz="2400"/>
          </a:p>
          <a:p>
            <a:pPr marL="0" lvl="0" indent="0" algn="l" rtl="0">
              <a:spcBef>
                <a:spcPts val="1200"/>
              </a:spcBef>
              <a:spcAft>
                <a:spcPts val="0"/>
              </a:spcAft>
              <a:buNone/>
            </a:pPr>
            <a:r>
              <a:rPr lang="it" sz="1800"/>
              <a:t>For a given year, the two-year jif is the ratio between the number of citations received in that year for publications in that journal that were</a:t>
            </a:r>
            <a:r>
              <a:rPr lang="it" sz="1800" u="sng"/>
              <a:t> published in the two preceding years </a:t>
            </a:r>
            <a:r>
              <a:rPr lang="it" sz="1800"/>
              <a:t>and the total number of "citable items" published in that journal during the two preceding years</a:t>
            </a:r>
            <a:endParaRPr sz="1800"/>
          </a:p>
          <a:p>
            <a:pPr marL="0" lvl="0" indent="0" algn="l" rtl="0">
              <a:spcBef>
                <a:spcPts val="1200"/>
              </a:spcBef>
              <a:spcAft>
                <a:spcPts val="0"/>
              </a:spcAft>
              <a:buClr>
                <a:schemeClr val="dk2"/>
              </a:buClr>
              <a:buSzPct val="61111"/>
              <a:buFont typeface="Arial"/>
              <a:buNone/>
            </a:pPr>
            <a:endParaRPr sz="1800"/>
          </a:p>
          <a:p>
            <a:pPr marL="0" lvl="0" indent="0" algn="l" rtl="0">
              <a:spcBef>
                <a:spcPts val="1200"/>
              </a:spcBef>
              <a:spcAft>
                <a:spcPts val="0"/>
              </a:spcAft>
              <a:buClr>
                <a:schemeClr val="dk2"/>
              </a:buClr>
              <a:buSzPct val="61111"/>
              <a:buFont typeface="Arial"/>
              <a:buNone/>
            </a:pPr>
            <a:endParaRPr sz="1800"/>
          </a:p>
          <a:p>
            <a:pPr marL="0" lvl="0" indent="0" algn="l" rtl="0">
              <a:spcBef>
                <a:spcPts val="1200"/>
              </a:spcBef>
              <a:spcAft>
                <a:spcPts val="1200"/>
              </a:spcAft>
              <a:buNone/>
            </a:pPr>
            <a:endParaRPr sz="1800"/>
          </a:p>
        </p:txBody>
      </p:sp>
      <p:sp>
        <p:nvSpPr>
          <p:cNvPr id="180" name="Google Shape;180;p23"/>
          <p:cNvSpPr txBox="1">
            <a:spLocks noGrp="1"/>
          </p:cNvSpPr>
          <p:nvPr>
            <p:ph type="body" idx="2"/>
          </p:nvPr>
        </p:nvSpPr>
        <p:spPr>
          <a:xfrm>
            <a:off x="4832400" y="1462650"/>
            <a:ext cx="3999900" cy="33348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it" sz="2400"/>
              <a:t>H-index</a:t>
            </a:r>
            <a:endParaRPr sz="2400"/>
          </a:p>
          <a:p>
            <a:pPr marL="0" lvl="0" indent="0" algn="l" rtl="0">
              <a:spcBef>
                <a:spcPts val="1200"/>
              </a:spcBef>
              <a:spcAft>
                <a:spcPts val="0"/>
              </a:spcAft>
              <a:buNone/>
            </a:pPr>
            <a:r>
              <a:rPr lang="it" sz="1800"/>
              <a:t>For a researcher:</a:t>
            </a:r>
            <a:endParaRPr sz="1800"/>
          </a:p>
          <a:p>
            <a:pPr marL="0" lvl="0" indent="0" algn="l" rtl="0">
              <a:spcBef>
                <a:spcPts val="1200"/>
              </a:spcBef>
              <a:spcAft>
                <a:spcPts val="0"/>
              </a:spcAft>
              <a:buNone/>
            </a:pPr>
            <a:r>
              <a:rPr lang="it" sz="1800"/>
              <a:t>the maximum value of h such that the given author has published h </a:t>
            </a:r>
            <a:r>
              <a:rPr lang="it" sz="1800" u="sng"/>
              <a:t>papers</a:t>
            </a:r>
            <a:r>
              <a:rPr lang="it" sz="1800"/>
              <a:t> that have each been </a:t>
            </a:r>
            <a:r>
              <a:rPr lang="it" sz="1800" u="sng"/>
              <a:t>cited</a:t>
            </a:r>
            <a:r>
              <a:rPr lang="it" sz="1800"/>
              <a:t> at least h times. </a:t>
            </a:r>
            <a:endParaRPr sz="1800"/>
          </a:p>
          <a:p>
            <a:pPr marL="0" lvl="0" indent="0" algn="l" rtl="0">
              <a:spcBef>
                <a:spcPts val="1200"/>
              </a:spcBef>
              <a:spcAft>
                <a:spcPts val="0"/>
              </a:spcAft>
              <a:buNone/>
            </a:pPr>
            <a:r>
              <a:rPr lang="it" sz="1800"/>
              <a:t>As an example, an h-index of 10 means that among all publications by one author, 10 of these publications have received at least 10 citations each.</a:t>
            </a:r>
            <a:endParaRPr sz="1800"/>
          </a:p>
          <a:p>
            <a:pPr marL="0" lvl="0" indent="0" algn="l" rtl="0">
              <a:spcBef>
                <a:spcPts val="1200"/>
              </a:spcBef>
              <a:spcAft>
                <a:spcPts val="1200"/>
              </a:spcAft>
              <a:buNone/>
            </a:pPr>
            <a:endParaRPr sz="1800" b="1"/>
          </a:p>
        </p:txBody>
      </p:sp>
      <p:pic>
        <p:nvPicPr>
          <p:cNvPr id="181" name="Google Shape;181;p23"/>
          <p:cNvPicPr preferRelativeResize="0"/>
          <p:nvPr/>
        </p:nvPicPr>
        <p:blipFill>
          <a:blip r:embed="rId3">
            <a:alphaModFix/>
          </a:blip>
          <a:stretch>
            <a:fillRect/>
          </a:stretch>
        </p:blipFill>
        <p:spPr>
          <a:xfrm>
            <a:off x="296350" y="3847200"/>
            <a:ext cx="3845599" cy="978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4"/>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What do JIF and H-index measure?</a:t>
            </a:r>
            <a:endParaRPr/>
          </a:p>
        </p:txBody>
      </p:sp>
      <p:sp>
        <p:nvSpPr>
          <p:cNvPr id="187" name="Google Shape;187;p24"/>
          <p:cNvSpPr txBox="1">
            <a:spLocks noGrp="1"/>
          </p:cNvSpPr>
          <p:nvPr>
            <p:ph type="body" idx="1"/>
          </p:nvPr>
        </p:nvSpPr>
        <p:spPr>
          <a:xfrm>
            <a:off x="729325" y="2078875"/>
            <a:ext cx="34182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400" b="1"/>
              <a:t>Journal Impact Factor</a:t>
            </a:r>
            <a:endParaRPr sz="1400" b="1"/>
          </a:p>
          <a:p>
            <a:pPr marL="0" lvl="0" indent="0" algn="l" rtl="0">
              <a:lnSpc>
                <a:spcPct val="100000"/>
              </a:lnSpc>
              <a:spcBef>
                <a:spcPts val="1200"/>
              </a:spcBef>
              <a:spcAft>
                <a:spcPts val="0"/>
              </a:spcAft>
              <a:buNone/>
            </a:pPr>
            <a:r>
              <a:rPr lang="it" sz="1400">
                <a:solidFill>
                  <a:srgbClr val="363636"/>
                </a:solidFill>
                <a:latin typeface="Arial"/>
                <a:ea typeface="Arial"/>
                <a:cs typeface="Arial"/>
                <a:sym typeface="Arial"/>
              </a:rPr>
              <a:t>Impact Factor is a measure of the frequency with which the average article in a journal has been cited in a particular year.</a:t>
            </a:r>
            <a:endParaRPr sz="1400" b="1"/>
          </a:p>
        </p:txBody>
      </p:sp>
      <p:sp>
        <p:nvSpPr>
          <p:cNvPr id="188" name="Google Shape;188;p24"/>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400" b="1"/>
              <a:t>H-Index</a:t>
            </a:r>
            <a:endParaRPr sz="1400" b="1"/>
          </a:p>
          <a:p>
            <a:pPr marL="0" marR="0" lvl="0" indent="0" algn="l" rtl="0">
              <a:lnSpc>
                <a:spcPct val="100000"/>
              </a:lnSpc>
              <a:spcBef>
                <a:spcPts val="1200"/>
              </a:spcBef>
              <a:spcAft>
                <a:spcPts val="0"/>
              </a:spcAft>
              <a:buNone/>
            </a:pPr>
            <a:r>
              <a:rPr lang="it" sz="1400">
                <a:solidFill>
                  <a:srgbClr val="363636"/>
                </a:solidFill>
                <a:latin typeface="Arial"/>
                <a:ea typeface="Arial"/>
                <a:cs typeface="Arial"/>
                <a:sym typeface="Arial"/>
              </a:rPr>
              <a:t>H-index tries to estimate productivity and impact of a research.</a:t>
            </a:r>
            <a:endParaRPr sz="1400">
              <a:solidFill>
                <a:srgbClr val="363636"/>
              </a:solidFill>
              <a:latin typeface="Arial"/>
              <a:ea typeface="Arial"/>
              <a:cs typeface="Arial"/>
              <a:sym typeface="Arial"/>
            </a:endParaRPr>
          </a:p>
          <a:p>
            <a:pPr marL="0" lvl="0" indent="0" algn="l" rtl="0">
              <a:spcBef>
                <a:spcPts val="0"/>
              </a:spcBef>
              <a:spcAft>
                <a:spcPts val="1200"/>
              </a:spcAft>
              <a:buNone/>
            </a:pPr>
            <a:endParaRPr sz="14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5"/>
          <p:cNvSpPr txBox="1">
            <a:spLocks noGrp="1"/>
          </p:cNvSpPr>
          <p:nvPr>
            <p:ph type="title"/>
          </p:nvPr>
        </p:nvSpPr>
        <p:spPr>
          <a:xfrm>
            <a:off x="729450" y="1394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Citation index criticism - part 1</a:t>
            </a:r>
            <a:endParaRPr/>
          </a:p>
        </p:txBody>
      </p:sp>
      <p:sp>
        <p:nvSpPr>
          <p:cNvPr id="194" name="Google Shape;194;p25"/>
          <p:cNvSpPr txBox="1"/>
          <p:nvPr/>
        </p:nvSpPr>
        <p:spPr>
          <a:xfrm>
            <a:off x="408600" y="2068075"/>
            <a:ext cx="8133300" cy="2277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Playfair Display"/>
              <a:buChar char="-"/>
            </a:pPr>
            <a:r>
              <a:rPr lang="it" sz="1800">
                <a:highlight>
                  <a:schemeClr val="dk1"/>
                </a:highlight>
                <a:latin typeface="Playfair Display"/>
                <a:ea typeface="Playfair Display"/>
                <a:cs typeface="Playfair Display"/>
                <a:sym typeface="Playfair Display"/>
              </a:rPr>
              <a:t>Early career </a:t>
            </a:r>
            <a:r>
              <a:rPr lang="it" sz="1800">
                <a:latin typeface="Playfair Display"/>
                <a:ea typeface="Playfair Display"/>
                <a:cs typeface="Playfair Display"/>
                <a:sym typeface="Playfair Display"/>
              </a:rPr>
              <a:t>researchers are penalised</a:t>
            </a:r>
            <a:endParaRPr sz="1800">
              <a:latin typeface="Playfair Display"/>
              <a:ea typeface="Playfair Display"/>
              <a:cs typeface="Playfair Display"/>
              <a:sym typeface="Playfair Display"/>
            </a:endParaRPr>
          </a:p>
          <a:p>
            <a:pPr marL="457200" lvl="0" indent="-342900" algn="l" rtl="0">
              <a:spcBef>
                <a:spcPts val="0"/>
              </a:spcBef>
              <a:spcAft>
                <a:spcPts val="0"/>
              </a:spcAft>
              <a:buSzPts val="1800"/>
              <a:buFont typeface="Playfair Display"/>
              <a:buChar char="-"/>
            </a:pPr>
            <a:r>
              <a:rPr lang="it" sz="1800">
                <a:latin typeface="Playfair Display"/>
                <a:ea typeface="Playfair Display"/>
                <a:cs typeface="Playfair Display"/>
                <a:sym typeface="Playfair Display"/>
              </a:rPr>
              <a:t>The citation context is not considered (e.g. </a:t>
            </a:r>
            <a:r>
              <a:rPr lang="it" sz="1800">
                <a:highlight>
                  <a:schemeClr val="dk1"/>
                </a:highlight>
                <a:latin typeface="Playfair Display"/>
                <a:ea typeface="Playfair Display"/>
                <a:cs typeface="Playfair Display"/>
                <a:sym typeface="Playfair Display"/>
              </a:rPr>
              <a:t>negative</a:t>
            </a:r>
            <a:r>
              <a:rPr lang="it" sz="1800">
                <a:latin typeface="Playfair Display"/>
                <a:ea typeface="Playfair Display"/>
                <a:cs typeface="Playfair Display"/>
                <a:sym typeface="Playfair Display"/>
              </a:rPr>
              <a:t> citation) </a:t>
            </a:r>
            <a:endParaRPr sz="1800">
              <a:latin typeface="Playfair Display"/>
              <a:ea typeface="Playfair Display"/>
              <a:cs typeface="Playfair Display"/>
              <a:sym typeface="Playfair Display"/>
            </a:endParaRPr>
          </a:p>
          <a:p>
            <a:pPr marL="457200" lvl="0" indent="-342900" algn="l" rtl="0">
              <a:spcBef>
                <a:spcPts val="0"/>
              </a:spcBef>
              <a:spcAft>
                <a:spcPts val="0"/>
              </a:spcAft>
              <a:buSzPts val="1800"/>
              <a:buFont typeface="Playfair Display"/>
              <a:buChar char="-"/>
            </a:pPr>
            <a:r>
              <a:rPr lang="it" sz="1800">
                <a:latin typeface="Playfair Display"/>
                <a:ea typeface="Playfair Display"/>
                <a:cs typeface="Playfair Display"/>
                <a:sym typeface="Playfair Display"/>
              </a:rPr>
              <a:t>They are influenced by the limitation of the citational </a:t>
            </a:r>
            <a:r>
              <a:rPr lang="it" sz="1800">
                <a:highlight>
                  <a:schemeClr val="dk1"/>
                </a:highlight>
                <a:latin typeface="Playfair Display"/>
                <a:ea typeface="Playfair Display"/>
                <a:cs typeface="Playfair Display"/>
                <a:sym typeface="Playfair Display"/>
              </a:rPr>
              <a:t>databases</a:t>
            </a:r>
            <a:r>
              <a:rPr lang="it" sz="1800">
                <a:latin typeface="Playfair Display"/>
                <a:ea typeface="Playfair Display"/>
                <a:cs typeface="Playfair Display"/>
                <a:sym typeface="Playfair Display"/>
              </a:rPr>
              <a:t> (which are all owned by big scientific publishers and not publicly available)</a:t>
            </a:r>
            <a:endParaRPr sz="1800">
              <a:latin typeface="Playfair Display"/>
              <a:ea typeface="Playfair Display"/>
              <a:cs typeface="Playfair Display"/>
              <a:sym typeface="Playfair Display"/>
            </a:endParaRPr>
          </a:p>
          <a:p>
            <a:pPr marL="457200" lvl="0" indent="-342900" algn="l" rtl="0">
              <a:spcBef>
                <a:spcPts val="0"/>
              </a:spcBef>
              <a:spcAft>
                <a:spcPts val="0"/>
              </a:spcAft>
              <a:buSzPts val="1800"/>
              <a:buFont typeface="Playfair Display"/>
              <a:buChar char="-"/>
            </a:pPr>
            <a:r>
              <a:rPr lang="it" sz="1800">
                <a:latin typeface="Playfair Display"/>
                <a:ea typeface="Playfair Display"/>
                <a:cs typeface="Playfair Display"/>
                <a:sym typeface="Playfair Display"/>
              </a:rPr>
              <a:t>It can be </a:t>
            </a:r>
            <a:r>
              <a:rPr lang="it" sz="1800">
                <a:highlight>
                  <a:schemeClr val="dk1"/>
                </a:highlight>
                <a:latin typeface="Playfair Display"/>
                <a:ea typeface="Playfair Display"/>
                <a:cs typeface="Playfair Display"/>
                <a:sym typeface="Playfair Display"/>
              </a:rPr>
              <a:t>manipulated</a:t>
            </a:r>
            <a:r>
              <a:rPr lang="it" sz="1800">
                <a:latin typeface="Playfair Display"/>
                <a:ea typeface="Playfair Display"/>
                <a:cs typeface="Playfair Display"/>
                <a:sym typeface="Playfair Display"/>
              </a:rPr>
              <a:t> by both authors and reviewers (self and cross citations)</a:t>
            </a:r>
            <a:endParaRPr sz="1800">
              <a:latin typeface="Playfair Display"/>
              <a:ea typeface="Playfair Display"/>
              <a:cs typeface="Playfair Display"/>
              <a:sym typeface="Playfair Display"/>
            </a:endParaRPr>
          </a:p>
          <a:p>
            <a:pPr marL="0" lvl="0" indent="0" algn="l" rtl="0">
              <a:spcBef>
                <a:spcPts val="0"/>
              </a:spcBef>
              <a:spcAft>
                <a:spcPts val="0"/>
              </a:spcAft>
              <a:buClr>
                <a:schemeClr val="dk2"/>
              </a:buClr>
              <a:buSzPts val="1100"/>
              <a:buFont typeface="Arial"/>
              <a:buNone/>
            </a:pPr>
            <a:endParaRPr>
              <a:latin typeface="Playfair Display"/>
              <a:ea typeface="Playfair Display"/>
              <a:cs typeface="Playfair Display"/>
              <a:sym typeface="Playfair Display"/>
            </a:endParaRPr>
          </a:p>
          <a:p>
            <a:pPr marL="0" lvl="0" indent="0" algn="l" rtl="0">
              <a:spcBef>
                <a:spcPts val="0"/>
              </a:spcBef>
              <a:spcAft>
                <a:spcPts val="0"/>
              </a:spcAft>
              <a:buNone/>
            </a:pPr>
            <a:endParaRPr>
              <a:latin typeface="Playfair Display"/>
              <a:ea typeface="Playfair Display"/>
              <a:cs typeface="Playfair Display"/>
              <a:sym typeface="Playfair Display"/>
            </a:endParaRPr>
          </a:p>
        </p:txBody>
      </p:sp>
      <p:sp>
        <p:nvSpPr>
          <p:cNvPr id="195" name="Google Shape;195;p25"/>
          <p:cNvSpPr txBox="1"/>
          <p:nvPr/>
        </p:nvSpPr>
        <p:spPr>
          <a:xfrm>
            <a:off x="3759350" y="4282350"/>
            <a:ext cx="53016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2"/>
              </a:buClr>
              <a:buSzPts val="1100"/>
              <a:buFont typeface="Arial"/>
              <a:buNone/>
            </a:pPr>
            <a:r>
              <a:rPr lang="it" sz="900">
                <a:latin typeface="Playfair Display"/>
                <a:ea typeface="Playfair Display"/>
                <a:cs typeface="Playfair Display"/>
                <a:sym typeface="Playfair Display"/>
              </a:rPr>
              <a:t>DORA, 2013, </a:t>
            </a:r>
            <a:r>
              <a:rPr lang="it" sz="900" u="sng">
                <a:solidFill>
                  <a:schemeClr val="hlink"/>
                </a:solidFill>
                <a:latin typeface="Playfair Display"/>
                <a:ea typeface="Playfair Display"/>
                <a:cs typeface="Playfair Display"/>
                <a:sym typeface="Playfair Display"/>
                <a:hlinkClick r:id="rId3"/>
              </a:rPr>
              <a:t>https://sfdora.org/read/</a:t>
            </a:r>
            <a:r>
              <a:rPr lang="it"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a:p>
            <a:pPr marL="0" lvl="0" indent="0" algn="l" rtl="0">
              <a:spcBef>
                <a:spcPts val="0"/>
              </a:spcBef>
              <a:spcAft>
                <a:spcPts val="0"/>
              </a:spcAft>
              <a:buClr>
                <a:schemeClr val="dk2"/>
              </a:buClr>
              <a:buSzPts val="1100"/>
              <a:buFont typeface="Arial"/>
              <a:buNone/>
            </a:pPr>
            <a:r>
              <a:rPr lang="it" sz="900">
                <a:latin typeface="Playfair Display"/>
                <a:ea typeface="Playfair Display"/>
                <a:cs typeface="Playfair Display"/>
                <a:sym typeface="Playfair Display"/>
              </a:rPr>
              <a:t>McKiernan, et al, 2019. </a:t>
            </a:r>
            <a:r>
              <a:rPr lang="it" sz="900" u="sng">
                <a:solidFill>
                  <a:schemeClr val="hlink"/>
                </a:solidFill>
                <a:latin typeface="Playfair Display"/>
                <a:ea typeface="Playfair Display"/>
                <a:cs typeface="Playfair Display"/>
                <a:sym typeface="Playfair Display"/>
                <a:hlinkClick r:id="rId4"/>
              </a:rPr>
              <a:t>https://elifesciences.org/articles/47338</a:t>
            </a:r>
            <a:r>
              <a:rPr lang="it"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a:p>
            <a:pPr marL="0" lvl="0" indent="0" algn="l" rtl="0">
              <a:spcBef>
                <a:spcPts val="0"/>
              </a:spcBef>
              <a:spcAft>
                <a:spcPts val="0"/>
              </a:spcAft>
              <a:buClr>
                <a:schemeClr val="dk2"/>
              </a:buClr>
              <a:buSzPts val="1100"/>
              <a:buFont typeface="Arial"/>
              <a:buNone/>
            </a:pPr>
            <a:r>
              <a:rPr lang="it" sz="900">
                <a:latin typeface="Playfair Display"/>
                <a:ea typeface="Playfair Display"/>
                <a:cs typeface="Playfair Display"/>
                <a:sym typeface="Playfair Display"/>
              </a:rPr>
              <a:t>Niles, et al, 2019. </a:t>
            </a:r>
            <a:r>
              <a:rPr lang="it" sz="900" u="sng">
                <a:solidFill>
                  <a:schemeClr val="hlink"/>
                </a:solidFill>
                <a:latin typeface="Playfair Display"/>
                <a:ea typeface="Playfair Display"/>
                <a:cs typeface="Playfair Display"/>
                <a:sym typeface="Playfair Display"/>
                <a:hlinkClick r:id="rId5"/>
              </a:rPr>
              <a:t>https://www.biorxiv.org/content/10.1101/706622v1</a:t>
            </a:r>
            <a:r>
              <a:rPr lang="it"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a:p>
            <a:pPr marL="0" lvl="0" indent="0" algn="l" rtl="0">
              <a:spcBef>
                <a:spcPts val="0"/>
              </a:spcBef>
              <a:spcAft>
                <a:spcPts val="0"/>
              </a:spcAft>
              <a:buClr>
                <a:schemeClr val="dk2"/>
              </a:buClr>
              <a:buSzPts val="1100"/>
              <a:buFont typeface="Arial"/>
              <a:buNone/>
            </a:pPr>
            <a:r>
              <a:rPr lang="it" sz="900">
                <a:latin typeface="Playfair Display"/>
                <a:ea typeface="Playfair Display"/>
                <a:cs typeface="Playfair Display"/>
                <a:sym typeface="Playfair Display"/>
              </a:rPr>
              <a:t>Alder, et al, 2008. </a:t>
            </a:r>
            <a:r>
              <a:rPr lang="it" sz="900" u="sng">
                <a:solidFill>
                  <a:schemeClr val="hlink"/>
                </a:solidFill>
                <a:latin typeface="Playfair Display"/>
                <a:ea typeface="Playfair Display"/>
                <a:cs typeface="Playfair Display"/>
                <a:sym typeface="Playfair Display"/>
                <a:hlinkClick r:id="rId6"/>
              </a:rPr>
              <a:t>https://www.mathunion.org/fileadmin/IMU/Report/CitationStatistics.pdf</a:t>
            </a:r>
            <a:r>
              <a:rPr lang="it"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a:p>
            <a:pPr marL="0" lvl="0" indent="0" algn="l" rtl="0">
              <a:spcBef>
                <a:spcPts val="0"/>
              </a:spcBef>
              <a:spcAft>
                <a:spcPts val="0"/>
              </a:spcAft>
              <a:buNone/>
            </a:pPr>
            <a:endParaRPr sz="900">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Citation index criticism - part 2</a:t>
            </a:r>
            <a:endParaRPr/>
          </a:p>
        </p:txBody>
      </p:sp>
      <p:sp>
        <p:nvSpPr>
          <p:cNvPr id="201" name="Google Shape;201;p26"/>
          <p:cNvSpPr txBox="1"/>
          <p:nvPr/>
        </p:nvSpPr>
        <p:spPr>
          <a:xfrm>
            <a:off x="408600" y="2081175"/>
            <a:ext cx="8133300" cy="2001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Playfair Display"/>
              <a:buChar char="-"/>
            </a:pPr>
            <a:r>
              <a:rPr lang="it" sz="1800">
                <a:latin typeface="Playfair Display"/>
                <a:ea typeface="Playfair Display"/>
                <a:cs typeface="Playfair Display"/>
                <a:sym typeface="Playfair Display"/>
              </a:rPr>
              <a:t>It does not take into account the number of authors in a paper and their contribution</a:t>
            </a:r>
            <a:endParaRPr sz="1800">
              <a:latin typeface="Playfair Display"/>
              <a:ea typeface="Playfair Display"/>
              <a:cs typeface="Playfair Display"/>
              <a:sym typeface="Playfair Display"/>
            </a:endParaRPr>
          </a:p>
          <a:p>
            <a:pPr marL="457200" lvl="0" indent="-342900" algn="l" rtl="0">
              <a:spcBef>
                <a:spcPts val="0"/>
              </a:spcBef>
              <a:spcAft>
                <a:spcPts val="0"/>
              </a:spcAft>
              <a:buSzPts val="1800"/>
              <a:buFont typeface="Playfair Display"/>
              <a:buChar char="-"/>
            </a:pPr>
            <a:r>
              <a:rPr lang="it" sz="1800">
                <a:latin typeface="Playfair Display"/>
                <a:ea typeface="Playfair Display"/>
                <a:cs typeface="Playfair Display"/>
                <a:sym typeface="Playfair Display"/>
              </a:rPr>
              <a:t>It does not take into account research </a:t>
            </a:r>
            <a:r>
              <a:rPr lang="it" sz="1800">
                <a:highlight>
                  <a:schemeClr val="dk1"/>
                </a:highlight>
                <a:latin typeface="Playfair Display"/>
                <a:ea typeface="Playfair Display"/>
                <a:cs typeface="Playfair Display"/>
                <a:sym typeface="Playfair Display"/>
              </a:rPr>
              <a:t>multidisciplinarity</a:t>
            </a:r>
            <a:r>
              <a:rPr lang="it" sz="1800">
                <a:latin typeface="Playfair Display"/>
                <a:ea typeface="Playfair Display"/>
                <a:cs typeface="Playfair Display"/>
                <a:sym typeface="Playfair Display"/>
              </a:rPr>
              <a:t> (i.e.  citation conventions differ widely among different fields)</a:t>
            </a:r>
            <a:endParaRPr sz="1800">
              <a:latin typeface="Playfair Display"/>
              <a:ea typeface="Playfair Display"/>
              <a:cs typeface="Playfair Display"/>
              <a:sym typeface="Playfair Display"/>
            </a:endParaRPr>
          </a:p>
          <a:p>
            <a:pPr marL="457200" lvl="0" indent="-342900" algn="l" rtl="0">
              <a:spcBef>
                <a:spcPts val="0"/>
              </a:spcBef>
              <a:spcAft>
                <a:spcPts val="0"/>
              </a:spcAft>
              <a:buSzPts val="1800"/>
              <a:buFont typeface="Playfair Display"/>
              <a:buChar char="-"/>
            </a:pPr>
            <a:r>
              <a:rPr lang="it" sz="1800">
                <a:latin typeface="Playfair Display"/>
                <a:ea typeface="Playfair Display"/>
                <a:cs typeface="Playfair Display"/>
                <a:sym typeface="Playfair Display"/>
              </a:rPr>
              <a:t>It does not facilitate science freedom</a:t>
            </a:r>
            <a:endParaRPr sz="1800">
              <a:latin typeface="Playfair Display"/>
              <a:ea typeface="Playfair Display"/>
              <a:cs typeface="Playfair Display"/>
              <a:sym typeface="Playfair Display"/>
            </a:endParaRPr>
          </a:p>
          <a:p>
            <a:pPr marL="0" lvl="0" indent="0" algn="l" rtl="0">
              <a:spcBef>
                <a:spcPts val="0"/>
              </a:spcBef>
              <a:spcAft>
                <a:spcPts val="0"/>
              </a:spcAft>
              <a:buClr>
                <a:schemeClr val="dk2"/>
              </a:buClr>
              <a:buSzPts val="1100"/>
              <a:buFont typeface="Arial"/>
              <a:buNone/>
            </a:pPr>
            <a:endParaRPr>
              <a:latin typeface="Playfair Display"/>
              <a:ea typeface="Playfair Display"/>
              <a:cs typeface="Playfair Display"/>
              <a:sym typeface="Playfair Display"/>
            </a:endParaRPr>
          </a:p>
          <a:p>
            <a:pPr marL="0" lvl="0" indent="0" algn="l" rtl="0">
              <a:spcBef>
                <a:spcPts val="0"/>
              </a:spcBef>
              <a:spcAft>
                <a:spcPts val="0"/>
              </a:spcAft>
              <a:buNone/>
            </a:pPr>
            <a:endParaRPr>
              <a:latin typeface="Playfair Display"/>
              <a:ea typeface="Playfair Display"/>
              <a:cs typeface="Playfair Display"/>
              <a:sym typeface="Playfair Display"/>
            </a:endParaRPr>
          </a:p>
        </p:txBody>
      </p:sp>
      <p:sp>
        <p:nvSpPr>
          <p:cNvPr id="202" name="Google Shape;202;p26"/>
          <p:cNvSpPr txBox="1"/>
          <p:nvPr/>
        </p:nvSpPr>
        <p:spPr>
          <a:xfrm>
            <a:off x="3759350" y="4282350"/>
            <a:ext cx="53016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2"/>
              </a:buClr>
              <a:buSzPts val="1100"/>
              <a:buFont typeface="Arial"/>
              <a:buNone/>
            </a:pPr>
            <a:r>
              <a:rPr lang="it" sz="900">
                <a:latin typeface="Playfair Display"/>
                <a:ea typeface="Playfair Display"/>
                <a:cs typeface="Playfair Display"/>
                <a:sym typeface="Playfair Display"/>
              </a:rPr>
              <a:t>DORA, 2013, </a:t>
            </a:r>
            <a:r>
              <a:rPr lang="it" sz="900" u="sng">
                <a:solidFill>
                  <a:schemeClr val="hlink"/>
                </a:solidFill>
                <a:latin typeface="Playfair Display"/>
                <a:ea typeface="Playfair Display"/>
                <a:cs typeface="Playfair Display"/>
                <a:sym typeface="Playfair Display"/>
                <a:hlinkClick r:id="rId3"/>
              </a:rPr>
              <a:t>https://sfdora.org/read/</a:t>
            </a:r>
            <a:r>
              <a:rPr lang="it"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a:p>
            <a:pPr marL="0" lvl="0" indent="0" algn="l" rtl="0">
              <a:spcBef>
                <a:spcPts val="0"/>
              </a:spcBef>
              <a:spcAft>
                <a:spcPts val="0"/>
              </a:spcAft>
              <a:buClr>
                <a:schemeClr val="dk2"/>
              </a:buClr>
              <a:buSzPts val="1100"/>
              <a:buFont typeface="Arial"/>
              <a:buNone/>
            </a:pPr>
            <a:r>
              <a:rPr lang="it" sz="900">
                <a:latin typeface="Playfair Display"/>
                <a:ea typeface="Playfair Display"/>
                <a:cs typeface="Playfair Display"/>
                <a:sym typeface="Playfair Display"/>
              </a:rPr>
              <a:t>McKiernan, et al, 2019. </a:t>
            </a:r>
            <a:r>
              <a:rPr lang="it" sz="900" u="sng">
                <a:solidFill>
                  <a:schemeClr val="hlink"/>
                </a:solidFill>
                <a:latin typeface="Playfair Display"/>
                <a:ea typeface="Playfair Display"/>
                <a:cs typeface="Playfair Display"/>
                <a:sym typeface="Playfair Display"/>
                <a:hlinkClick r:id="rId4"/>
              </a:rPr>
              <a:t>https://elifesciences.org/articles/47338</a:t>
            </a:r>
            <a:r>
              <a:rPr lang="it"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a:p>
            <a:pPr marL="0" lvl="0" indent="0" algn="l" rtl="0">
              <a:spcBef>
                <a:spcPts val="0"/>
              </a:spcBef>
              <a:spcAft>
                <a:spcPts val="0"/>
              </a:spcAft>
              <a:buClr>
                <a:schemeClr val="dk2"/>
              </a:buClr>
              <a:buSzPts val="1100"/>
              <a:buFont typeface="Arial"/>
              <a:buNone/>
            </a:pPr>
            <a:r>
              <a:rPr lang="it" sz="900">
                <a:latin typeface="Playfair Display"/>
                <a:ea typeface="Playfair Display"/>
                <a:cs typeface="Playfair Display"/>
                <a:sym typeface="Playfair Display"/>
              </a:rPr>
              <a:t>Niles, et al, 2019. </a:t>
            </a:r>
            <a:r>
              <a:rPr lang="it" sz="900" u="sng">
                <a:solidFill>
                  <a:schemeClr val="hlink"/>
                </a:solidFill>
                <a:latin typeface="Playfair Display"/>
                <a:ea typeface="Playfair Display"/>
                <a:cs typeface="Playfair Display"/>
                <a:sym typeface="Playfair Display"/>
                <a:hlinkClick r:id="rId5"/>
              </a:rPr>
              <a:t>https://www.biorxiv.org/content/10.1101/706622v1</a:t>
            </a:r>
            <a:r>
              <a:rPr lang="it"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a:p>
            <a:pPr marL="0" lvl="0" indent="0" algn="l" rtl="0">
              <a:spcBef>
                <a:spcPts val="0"/>
              </a:spcBef>
              <a:spcAft>
                <a:spcPts val="0"/>
              </a:spcAft>
              <a:buClr>
                <a:schemeClr val="dk2"/>
              </a:buClr>
              <a:buSzPts val="1100"/>
              <a:buFont typeface="Arial"/>
              <a:buNone/>
            </a:pPr>
            <a:r>
              <a:rPr lang="it" sz="900">
                <a:latin typeface="Playfair Display"/>
                <a:ea typeface="Playfair Display"/>
                <a:cs typeface="Playfair Display"/>
                <a:sym typeface="Playfair Display"/>
              </a:rPr>
              <a:t>Alder, et al, 2008. </a:t>
            </a:r>
            <a:r>
              <a:rPr lang="it" sz="900" u="sng">
                <a:solidFill>
                  <a:schemeClr val="hlink"/>
                </a:solidFill>
                <a:latin typeface="Playfair Display"/>
                <a:ea typeface="Playfair Display"/>
                <a:cs typeface="Playfair Display"/>
                <a:sym typeface="Playfair Display"/>
                <a:hlinkClick r:id="rId6"/>
              </a:rPr>
              <a:t>https://www.mathunion.org/fileadmin/IMU/Report/CitationStatistics.pdf</a:t>
            </a:r>
            <a:r>
              <a:rPr lang="it"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a:p>
            <a:pPr marL="0" lvl="0" indent="0" algn="l" rtl="0">
              <a:spcBef>
                <a:spcPts val="0"/>
              </a:spcBef>
              <a:spcAft>
                <a:spcPts val="0"/>
              </a:spcAft>
              <a:buNone/>
            </a:pPr>
            <a:endParaRPr sz="900">
              <a:latin typeface="Playfair Display"/>
              <a:ea typeface="Playfair Display"/>
              <a:cs typeface="Playfair Display"/>
              <a:sym typeface="Playfair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7"/>
          <p:cNvSpPr txBox="1">
            <a:spLocks noGrp="1"/>
          </p:cNvSpPr>
          <p:nvPr>
            <p:ph type="title"/>
          </p:nvPr>
        </p:nvSpPr>
        <p:spPr>
          <a:xfrm>
            <a:off x="1041325" y="69150"/>
            <a:ext cx="73353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it" sz="3000"/>
              <a:t>“Researchers will do anything to publish papers in some journals, including even creating fake authors”</a:t>
            </a:r>
            <a:endParaRPr sz="3000"/>
          </a:p>
          <a:p>
            <a:pPr marL="0" marR="0" lvl="0" indent="0" algn="l" rtl="0">
              <a:lnSpc>
                <a:spcPct val="100000"/>
              </a:lnSpc>
              <a:spcBef>
                <a:spcPts val="0"/>
              </a:spcBef>
              <a:spcAft>
                <a:spcPts val="0"/>
              </a:spcAft>
              <a:buNone/>
            </a:pPr>
            <a:endParaRPr sz="3000"/>
          </a:p>
          <a:p>
            <a:pPr marL="0" marR="0" lvl="0" indent="0" algn="l" rtl="0">
              <a:lnSpc>
                <a:spcPct val="100000"/>
              </a:lnSpc>
              <a:spcBef>
                <a:spcPts val="0"/>
              </a:spcBef>
              <a:spcAft>
                <a:spcPts val="0"/>
              </a:spcAft>
              <a:buNone/>
            </a:pPr>
            <a:r>
              <a:rPr lang="it" sz="3000"/>
              <a:t>“ [...] publishing papers in certain journals is </a:t>
            </a:r>
            <a:r>
              <a:rPr lang="it" sz="3000">
                <a:highlight>
                  <a:schemeClr val="dk1"/>
                </a:highlight>
              </a:rPr>
              <a:t>the only way to earn grants, tenure, and promotions</a:t>
            </a:r>
            <a:r>
              <a:rPr lang="it" sz="3000"/>
              <a:t>”</a:t>
            </a:r>
            <a:endParaRPr sz="3000"/>
          </a:p>
        </p:txBody>
      </p:sp>
      <p:sp>
        <p:nvSpPr>
          <p:cNvPr id="208" name="Google Shape;208;p27"/>
          <p:cNvSpPr txBox="1"/>
          <p:nvPr/>
        </p:nvSpPr>
        <p:spPr>
          <a:xfrm>
            <a:off x="171550" y="4494550"/>
            <a:ext cx="7787400" cy="8004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Clr>
                <a:schemeClr val="dk2"/>
              </a:buClr>
              <a:buSzPts val="1100"/>
              <a:buFont typeface="Arial"/>
              <a:buNone/>
            </a:pPr>
            <a:r>
              <a:rPr lang="it">
                <a:solidFill>
                  <a:schemeClr val="lt1"/>
                </a:solidFill>
              </a:rPr>
              <a:t>Gaming the Metrics: Misconduct and Manipulation in Academic Research </a:t>
            </a:r>
            <a:r>
              <a:rPr lang="it" sz="1000" u="sng">
                <a:solidFill>
                  <a:schemeClr val="hlink"/>
                </a:solidFill>
                <a:hlinkClick r:id="rId3"/>
              </a:rPr>
              <a:t>https://direct.mit.edu/books/book/4598/Gaming-the-MetricsMisconduct-and-Manipulation-in</a:t>
            </a:r>
            <a:r>
              <a:rPr lang="it" sz="1000">
                <a:solidFill>
                  <a:schemeClr val="dk2"/>
                </a:solidFill>
              </a:rPr>
              <a:t> </a:t>
            </a:r>
            <a:endParaRPr sz="1000">
              <a:solidFill>
                <a:schemeClr val="dk2"/>
              </a:solidFill>
            </a:endParaRPr>
          </a:p>
          <a:p>
            <a:pPr marL="0" lvl="0" indent="0" algn="l" rtl="0">
              <a:spcBef>
                <a:spcPts val="0"/>
              </a:spcBef>
              <a:spcAft>
                <a:spcPts val="0"/>
              </a:spcAft>
              <a:buNone/>
            </a:pPr>
            <a:endParaRPr sz="1000">
              <a:latin typeface="Playfair Display"/>
              <a:ea typeface="Playfair Display"/>
              <a:cs typeface="Playfair Display"/>
              <a:sym typeface="Playfair Display"/>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1263</Words>
  <Application>Microsoft Office PowerPoint</Application>
  <PresentationFormat>Presentazione su schermo (16:9)</PresentationFormat>
  <Paragraphs>133</Paragraphs>
  <Slides>28</Slides>
  <Notes>28</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28</vt:i4>
      </vt:variant>
    </vt:vector>
  </HeadingPairs>
  <TitlesOfParts>
    <vt:vector size="39" baseType="lpstr">
      <vt:lpstr>Poppins</vt:lpstr>
      <vt:lpstr>Oswald</vt:lpstr>
      <vt:lpstr>Playfair Display</vt:lpstr>
      <vt:lpstr>Roboto</vt:lpstr>
      <vt:lpstr>Raleway</vt:lpstr>
      <vt:lpstr>Lato</vt:lpstr>
      <vt:lpstr>Arial</vt:lpstr>
      <vt:lpstr>Helvetica Neue</vt:lpstr>
      <vt:lpstr>Calibri</vt:lpstr>
      <vt:lpstr>Open Sans</vt:lpstr>
      <vt:lpstr>Streamline</vt:lpstr>
      <vt:lpstr>Open Science  in research projects</vt:lpstr>
      <vt:lpstr>Research evaluation</vt:lpstr>
      <vt:lpstr>Presentazione standard di PowerPoint</vt:lpstr>
      <vt:lpstr>Researcher’s  survival kit?</vt:lpstr>
      <vt:lpstr>The two most important bibliometric indexes</vt:lpstr>
      <vt:lpstr>What do JIF and H-index measure?</vt:lpstr>
      <vt:lpstr>Citation index criticism - part 1</vt:lpstr>
      <vt:lpstr>Citation index criticism - part 2</vt:lpstr>
      <vt:lpstr>“Researchers will do anything to publish papers in some journals, including even creating fake authors”  “ [...] publishing papers in certain journals is the only way to earn grants, tenure, and promotions”</vt:lpstr>
      <vt:lpstr>Not only researchers’ fault</vt:lpstr>
      <vt:lpstr>Yet to many still take  for granted that “prestigious journal = good paper”  Think on the example of hydroxychloroquine in COVID-19 research: high-profile, peer-reviewed journal articles were retracted! </vt:lpstr>
      <vt:lpstr>But….good news!  Things  are changing!</vt:lpstr>
      <vt:lpstr>A change in the approach</vt:lpstr>
      <vt:lpstr>Competition</vt:lpstr>
      <vt:lpstr>Many funders are embracing OS </vt:lpstr>
      <vt:lpstr>Presentazione standard di PowerPoint</vt:lpstr>
      <vt:lpstr>“There is a pressing need to improve the ways in which the output of scientific research is evaluated by funding agencies, academic institutions, and other parties”.</vt:lpstr>
      <vt:lpstr>Basic  principles of DORA recommendations:</vt:lpstr>
      <vt:lpstr>And again… good news!</vt:lpstr>
      <vt:lpstr>What is going on at  European Level</vt:lpstr>
      <vt:lpstr>Two main pillars:</vt:lpstr>
      <vt:lpstr>The European Open Science Cloud</vt:lpstr>
      <vt:lpstr>SRIA - Strategic Research and Innovation Agenda</vt:lpstr>
      <vt:lpstr>What is going on in Italy</vt:lpstr>
      <vt:lpstr>The Italian National Plan for Research 2021-2027</vt:lpstr>
      <vt:lpstr>The Italian National Plan for Research Infrastructures </vt:lpstr>
      <vt:lpstr>The Italian National Plan for Open Science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Science  in research projects</dc:title>
  <dc:creator>Silvia</dc:creator>
  <cp:lastModifiedBy>Silvia</cp:lastModifiedBy>
  <cp:revision>1</cp:revision>
  <dcterms:modified xsi:type="dcterms:W3CDTF">2022-06-13T20:28:08Z</dcterms:modified>
</cp:coreProperties>
</file>