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Poppins SemiBold" panose="020B0604020202020204" charset="0"/>
      <p:regular r:id="rId29"/>
      <p:bold r:id="rId30"/>
      <p:italic r:id="rId31"/>
      <p:boldItalic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  <p:embeddedFont>
      <p:font typeface="Playfair Display" panose="020B0604020202020204" charset="0"/>
      <p:regular r:id="rId37"/>
      <p:bold r:id="rId38"/>
      <p:italic r:id="rId39"/>
      <p:boldItalic r:id="rId40"/>
    </p:embeddedFont>
    <p:embeddedFont>
      <p:font typeface="Raleway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a34ea799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a34ea799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038bc0fd3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0038bc0fd3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038bc0fd3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038bc0fd3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0038bc0fd3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0038bc0fd3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038bc0fd3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038bc0fd3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038bc0fd3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0038bc0fd3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8bc0fd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8bc0fd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038bc0fd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038bc0fd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038bc0fd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038bc0fd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038bc0fd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038bc0fd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0038bc0fd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0038bc0fd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038bc0f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038bc0f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038bc0fd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038bc0fd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038bc0fd3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10038bc0fd3_0_760:notes"/>
          <p:cNvSpPr txBox="1">
            <a:spLocks noGrp="1"/>
          </p:cNvSpPr>
          <p:nvPr>
            <p:ph type="body" idx="1"/>
          </p:nvPr>
        </p:nvSpPr>
        <p:spPr>
          <a:xfrm>
            <a:off x="685963" y="4342743"/>
            <a:ext cx="54861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10038bc0fd3_0_760:notes"/>
          <p:cNvSpPr txBox="1">
            <a:spLocks noGrp="1"/>
          </p:cNvSpPr>
          <p:nvPr>
            <p:ph type="sldNum" idx="12"/>
          </p:nvPr>
        </p:nvSpPr>
        <p:spPr>
          <a:xfrm>
            <a:off x="3883916" y="8685486"/>
            <a:ext cx="29724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038bc0fd3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038bc0fd3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038bc0fd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038bc0fd3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038bc0fd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038bc0fd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038bc0fd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038bc0fd3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038bc0fd3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0038bc0fd3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038bc0fd3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038bc0fd3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038bc0fd3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038bc0fd3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038bc0fd3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038bc0fd3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area science park">
  <p:cSld name="6_area science par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13"/>
          <p:cNvCxnSpPr>
            <a:endCxn id="84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13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 r="60600" b="-7851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Immagine che contiene orologio, segnal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251520" y="1084145"/>
            <a:ext cx="86409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>
            <a:spLocks noGrp="1"/>
          </p:cNvSpPr>
          <p:nvPr>
            <p:ph type="pic" idx="2"/>
          </p:nvPr>
        </p:nvSpPr>
        <p:spPr>
          <a:xfrm>
            <a:off x="6300192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0" name="Google Shape;90;p13"/>
          <p:cNvSpPr>
            <a:spLocks noGrp="1"/>
          </p:cNvSpPr>
          <p:nvPr>
            <p:ph type="pic" idx="3"/>
          </p:nvPr>
        </p:nvSpPr>
        <p:spPr>
          <a:xfrm>
            <a:off x="3270335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1" name="Google Shape;91;p13"/>
          <p:cNvSpPr>
            <a:spLocks noGrp="1"/>
          </p:cNvSpPr>
          <p:nvPr>
            <p:ph type="pic" idx="4"/>
          </p:nvPr>
        </p:nvSpPr>
        <p:spPr>
          <a:xfrm>
            <a:off x="240478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b="10602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3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94" name="Google Shape;94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5" name="Google Shape;95;p13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rea science park">
  <p:cSld name="3_area science par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p14"/>
          <p:cNvCxnSpPr>
            <a:endCxn id="98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14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2">
            <a:alphaModFix/>
          </a:blip>
          <a:srcRect r="60600" b="-7851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 descr="Immagine che contiene orologio, segnal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250825" y="1063625"/>
            <a:ext cx="8642400" cy="3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rgbClr val="3F3F3F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4">
            <a:alphaModFix/>
          </a:blip>
          <a:srcRect b="10602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4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105" name="Google Shape;105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6" name="Google Shape;106;p14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rea science park">
  <p:cSld name="2_area science par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/>
          <p:cNvPicPr preferRelativeResize="0"/>
          <p:nvPr/>
        </p:nvPicPr>
        <p:blipFill rotWithShape="1">
          <a:blip r:embed="rId2">
            <a:alphaModFix/>
          </a:blip>
          <a:srcRect b="10602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5"/>
          <p:cNvCxnSpPr>
            <a:endCxn id="110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" name="Google Shape;110;p15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r="60600" b="-7851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 descr="Immagine che contiene orologio, segn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>
            <a:spLocks noGrp="1"/>
          </p:cNvSpPr>
          <p:nvPr>
            <p:ph type="pic" idx="2"/>
          </p:nvPr>
        </p:nvSpPr>
        <p:spPr>
          <a:xfrm>
            <a:off x="5723830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116" name="Google Shape;116;p15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117" name="Google Shape;117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8" name="Google Shape;118;p15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1" name="Google Shape;12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25" name="Google Shape;125;p16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6" name="Google Shape;126;p16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27;p16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6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33" name="Google Shape;133;p17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4" name="Google Shape;134;p17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17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7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">
  <p:cSld name="SECTION_HEADER_3">
    <p:bg>
      <p:bgPr>
        <a:solidFill>
          <a:schemeClr val="accent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craft?utm_source=unsplash&amp;utm_medium=referral&amp;utm_content=creditCopyText" TargetMode="External"/><Relationship Id="rId4" Type="http://schemas.openxmlformats.org/officeDocument/2006/relationships/hyperlink" Target="https://unsplash.com/@nickkarvounis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unsplash.com/s/photos/strategy?utm_source=unsplash&amp;utm_medium=referral&amp;utm_content=creditCopyText" TargetMode="External"/><Relationship Id="rId4" Type="http://schemas.openxmlformats.org/officeDocument/2006/relationships/hyperlink" Target="https://unsplash.com/@jeshoots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unsplash.com/s/photos/light-house?utm_source=unsplash&amp;utm_medium=referral&amp;utm_content=creditCopyText" TargetMode="External"/><Relationship Id="rId4" Type="http://schemas.openxmlformats.org/officeDocument/2006/relationships/hyperlink" Target="https://unsplash.com/@joshnh?utm_source=unsplash&amp;utm_medium=referral&amp;utm_content=creditCopyTex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vrirlascience.fr/open-scienc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cdi.it/it/attivita/tf-cc" TargetMode="External"/><Relationship Id="rId5" Type="http://schemas.openxmlformats.org/officeDocument/2006/relationships/hyperlink" Target="https://www.ciencia-aberta.pt/home" TargetMode="External"/><Relationship Id="rId4" Type="http://schemas.openxmlformats.org/officeDocument/2006/relationships/hyperlink" Target="https://www.openscience.n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?utm_source=link-attribution&amp;utm_medium=referral&amp;utm_campaign=image&amp;utm_content=6374662" TargetMode="External"/><Relationship Id="rId4" Type="http://schemas.openxmlformats.org/officeDocument/2006/relationships/hyperlink" Target="https://pixabay.com/users/neelam279-9820894/?utm_source=link-attribution&amp;utm_medium=referral&amp;utm_campaign=image&amp;utm_content=637466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gina.pavone@isti.cnr.it" TargetMode="Externa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mailto:emma.lazzeri@garr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5071055#.YYQScJ5Kgq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s://zenodo.org/record/5512638#.YYEIRJ5KhJ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425" y="-510450"/>
            <a:ext cx="9196426" cy="56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>
            <a:spLocks noGrp="1"/>
          </p:cNvSpPr>
          <p:nvPr>
            <p:ph type="ctrTitle"/>
          </p:nvPr>
        </p:nvSpPr>
        <p:spPr>
          <a:xfrm>
            <a:off x="727950" y="150820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accent3"/>
                </a:solidFill>
                <a:highlight>
                  <a:schemeClr val="lt1"/>
                </a:highlight>
              </a:rPr>
              <a:t>Open Science </a:t>
            </a:r>
            <a:endParaRPr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accent3"/>
                </a:solidFill>
                <a:highlight>
                  <a:schemeClr val="lt1"/>
                </a:highlight>
              </a:rPr>
              <a:t>in research projects</a:t>
            </a:r>
            <a:endParaRPr>
              <a:solidFill>
                <a:schemeClr val="accent3"/>
              </a:solidFill>
              <a:highlight>
                <a:schemeClr val="lt1"/>
              </a:highlight>
            </a:endParaRPr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1"/>
          </p:nvPr>
        </p:nvSpPr>
        <p:spPr>
          <a:xfrm>
            <a:off x="805825" y="3325300"/>
            <a:ext cx="7688100" cy="14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50">
                <a:solidFill>
                  <a:schemeClr val="accent3"/>
                </a:solidFill>
                <a:highlight>
                  <a:schemeClr val="lt1"/>
                </a:highlight>
              </a:rPr>
              <a:t>More better, Open Science</a:t>
            </a:r>
            <a:endParaRPr sz="1850"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0"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50">
                <a:solidFill>
                  <a:schemeClr val="accent3"/>
                </a:solidFill>
                <a:highlight>
                  <a:schemeClr val="lt1"/>
                </a:highlight>
              </a:rPr>
              <a:t>module 1.4</a:t>
            </a:r>
            <a:endParaRPr sz="1850">
              <a:solidFill>
                <a:schemeClr val="accent3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3151500" y="4132500"/>
            <a:ext cx="64191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Gina Pavone        </a:t>
            </a:r>
            <a:r>
              <a:rPr lang="it" sz="12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0000-0003-0087-2151</a:t>
            </a:r>
            <a:r>
              <a:rPr lang="it" sz="15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endParaRPr sz="1500">
              <a:solidFill>
                <a:srgbClr val="313131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31313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Emma Lazzeri      </a:t>
            </a:r>
            <a:r>
              <a:rPr lang="it" sz="1200">
                <a:solidFill>
                  <a:srgbClr val="31313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0000-0003-0506-046X</a:t>
            </a:r>
            <a:r>
              <a:rPr lang="it" sz="15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     </a:t>
            </a:r>
            <a:endParaRPr sz="1500">
              <a:solidFill>
                <a:srgbClr val="313131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31313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5  November 2021</a:t>
            </a:r>
            <a:endParaRPr sz="1500">
              <a:solidFill>
                <a:srgbClr val="313131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026" y="4072525"/>
            <a:ext cx="214326" cy="21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8826" y="4301125"/>
            <a:ext cx="214326" cy="21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15450"/>
            <a:ext cx="169545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400" y="1701450"/>
            <a:ext cx="4477275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3614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Competences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000" b="0"/>
              <a:t>Legal and Ethical</a:t>
            </a:r>
            <a:endParaRPr sz="20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000" b="0"/>
              <a:t>Research Data Management, FAIR, DMP</a:t>
            </a:r>
            <a:endParaRPr sz="20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000" b="0"/>
              <a:t>Open Access</a:t>
            </a:r>
            <a:endParaRPr sz="20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000" b="0"/>
              <a:t>Domain and sector specifications</a:t>
            </a:r>
            <a:endParaRPr sz="20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000" b="0"/>
              <a:t>Policy and Strategy</a:t>
            </a:r>
            <a:endParaRPr sz="20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 txBox="1"/>
          <p:nvPr/>
        </p:nvSpPr>
        <p:spPr>
          <a:xfrm>
            <a:off x="4352925" y="4775825"/>
            <a:ext cx="7338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Photo by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Nick Karvounis</a:t>
            </a: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 on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Unsplash</a:t>
            </a:r>
            <a:endParaRPr sz="9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CC already available services and activities</a:t>
            </a:r>
            <a:endParaRPr/>
          </a:p>
        </p:txBody>
      </p:sp>
      <p:sp>
        <p:nvSpPr>
          <p:cNvPr id="216" name="Google Shape;216;p29"/>
          <p:cNvSpPr txBox="1"/>
          <p:nvPr/>
        </p:nvSpPr>
        <p:spPr>
          <a:xfrm>
            <a:off x="729450" y="1988825"/>
            <a:ext cx="73380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Lato"/>
                <a:ea typeface="Lato"/>
                <a:cs typeface="Lato"/>
                <a:sym typeface="Lato"/>
              </a:rPr>
              <a:t>Training</a:t>
            </a:r>
            <a:r>
              <a:rPr lang="it" sz="1800"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Courses for different types of users and for different research communities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Training courses to develop specific skills in different figures (researchers and teachers, research support staff, etc.)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Courses in university curricula (PhD, undergraduates)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Courses for the training of specific professional profiles (data stewards, etc.)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CC already available services and activities</a:t>
            </a:r>
            <a:endParaRPr/>
          </a:p>
        </p:txBody>
      </p:sp>
      <p:sp>
        <p:nvSpPr>
          <p:cNvPr id="222" name="Google Shape;222;p30"/>
          <p:cNvSpPr txBox="1"/>
          <p:nvPr/>
        </p:nvSpPr>
        <p:spPr>
          <a:xfrm>
            <a:off x="781050" y="1901200"/>
            <a:ext cx="73380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Lato"/>
                <a:ea typeface="Lato"/>
                <a:cs typeface="Lato"/>
                <a:sym typeface="Lato"/>
              </a:rPr>
              <a:t>Information events: the Open Science Café series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A monthly event on Open Science topics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Dedicated to the Italian community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Informal, with a cup of coffee in hand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Focus on a specific topic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Previous Cafes recording and material available on ICDI website, GARR TV, GARR Youtube channel and Zenodo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5561700" y="2689675"/>
            <a:ext cx="3582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highlight>
                  <a:schemeClr val="accent3"/>
                </a:highlight>
                <a:latin typeface="Lato"/>
                <a:ea typeface="Lato"/>
                <a:cs typeface="Lato"/>
                <a:sym typeface="Lato"/>
              </a:rPr>
              <a:t>Next date: 2 December</a:t>
            </a:r>
            <a:endParaRPr sz="1600">
              <a:solidFill>
                <a:schemeClr val="lt1"/>
              </a:solidFill>
              <a:highlight>
                <a:schemeClr val="accent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highlight>
                  <a:schemeClr val="accent3"/>
                </a:highlight>
                <a:latin typeface="Lato"/>
                <a:ea typeface="Lato"/>
                <a:cs typeface="Lato"/>
                <a:sym typeface="Lato"/>
              </a:rPr>
              <a:t>Horizon Europe: all you want to know about Research Data Management</a:t>
            </a:r>
            <a:endParaRPr sz="1600">
              <a:solidFill>
                <a:schemeClr val="lt1"/>
              </a:solidFill>
              <a:highlight>
                <a:schemeClr val="accent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30"/>
          <p:cNvSpPr txBox="1"/>
          <p:nvPr/>
        </p:nvSpPr>
        <p:spPr>
          <a:xfrm>
            <a:off x="308600" y="4509400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https://www.icdi.it/it/attivita/tf-cc/open-science-cafe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Institutional Strategy Support</a:t>
            </a:r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subTitle" idx="1"/>
          </p:nvPr>
        </p:nvSpPr>
        <p:spPr>
          <a:xfrm>
            <a:off x="724950" y="2263150"/>
            <a:ext cx="3300900" cy="28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Thanks to the expertise of task force members, CC-ICD offers support to research institutions in defining an institutional strategy for open science: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Policy and regulations</a:t>
            </a:r>
            <a:endParaRPr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Implementation and monitoring tools</a:t>
            </a:r>
            <a:endParaRPr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Guidelines</a:t>
            </a:r>
            <a:endParaRPr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Training</a:t>
            </a:r>
            <a:endParaRPr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Support</a:t>
            </a:r>
            <a:endParaRPr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Synergies with similar, already operating initiatives</a:t>
            </a:r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 l="-1176" r="4744"/>
          <a:stretch/>
        </p:blipFill>
        <p:spPr>
          <a:xfrm>
            <a:off x="4507225" y="457200"/>
            <a:ext cx="4636775" cy="40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4581525" y="4758700"/>
            <a:ext cx="7338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Photo by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JESHOOTS.COM</a:t>
            </a: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 on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Unsplash</a:t>
            </a:r>
            <a:endParaRPr sz="9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Upcoming activities and services</a:t>
            </a:r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subTitle" idx="1"/>
          </p:nvPr>
        </p:nvSpPr>
        <p:spPr>
          <a:xfrm>
            <a:off x="514350" y="2863225"/>
            <a:ext cx="3511500" cy="2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Guides, guidelines and best practices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Collection of use cases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Train-the-trainer courses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Specific tools and services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Easier and more direct way to support and contact CC and experts</a:t>
            </a:r>
            <a:endParaRPr/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773"/>
            <a:ext cx="4572000" cy="512772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2"/>
          <p:cNvSpPr txBox="1"/>
          <p:nvPr/>
        </p:nvSpPr>
        <p:spPr>
          <a:xfrm>
            <a:off x="4663425" y="4884425"/>
            <a:ext cx="7338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Photo by</a:t>
            </a:r>
            <a:r>
              <a:rPr lang="it" sz="900">
                <a:highlight>
                  <a:schemeClr val="lt1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it" sz="900" u="sng">
                <a:solidFill>
                  <a:schemeClr val="hlink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4"/>
              </a:rPr>
              <a:t>Joshua Hibbert</a:t>
            </a:r>
            <a:r>
              <a:rPr lang="it" sz="9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on</a:t>
            </a:r>
            <a:r>
              <a:rPr lang="it" sz="900">
                <a:highlight>
                  <a:schemeClr val="lt1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/>
              </a:rPr>
              <a:t> </a:t>
            </a:r>
            <a:r>
              <a:rPr lang="it" sz="900" u="sng">
                <a:solidFill>
                  <a:schemeClr val="hlink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5"/>
              </a:rPr>
              <a:t>Unsplash</a:t>
            </a:r>
            <a:endParaRPr sz="900" u="sng">
              <a:solidFill>
                <a:schemeClr val="hlink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www.open-science.it</a:t>
            </a:r>
            <a:endParaRPr/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800" y="2006250"/>
            <a:ext cx="5883515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 portal on Open Science in Italian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0"/>
              <a:t>Objective: to inform the Italian community about topics, news and activities on Open Science and its components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0"/>
              <a:t>Reference point to find relevant materials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Italian portal on Open Science</a:t>
            </a:r>
            <a:endParaRPr/>
          </a:p>
        </p:txBody>
      </p:sp>
      <p:sp>
        <p:nvSpPr>
          <p:cNvPr id="257" name="Google Shape;257;p35"/>
          <p:cNvSpPr txBox="1">
            <a:spLocks noGrp="1"/>
          </p:cNvSpPr>
          <p:nvPr>
            <p:ph type="body" idx="2"/>
          </p:nvPr>
        </p:nvSpPr>
        <p:spPr>
          <a:xfrm>
            <a:off x="4937750" y="1318250"/>
            <a:ext cx="3943200" cy="3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6623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50"/>
              <a:t>Idea and first push to the project: Isti-Cnr </a:t>
            </a:r>
            <a:endParaRPr sz="2550"/>
          </a:p>
          <a:p>
            <a:pPr marL="457200" lvl="0" indent="-36623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50"/>
              <a:t>Similar experiences in Europe (</a:t>
            </a:r>
            <a:r>
              <a:rPr lang="it" sz="2550" u="sng">
                <a:solidFill>
                  <a:schemeClr val="hlink"/>
                </a:solidFill>
                <a:hlinkClick r:id="rId3"/>
              </a:rPr>
              <a:t>Franc</a:t>
            </a:r>
            <a:r>
              <a:rPr lang="it" sz="2550"/>
              <a:t>e, </a:t>
            </a:r>
            <a:r>
              <a:rPr lang="it" sz="2550" u="sng">
                <a:solidFill>
                  <a:schemeClr val="hlink"/>
                </a:solidFill>
                <a:hlinkClick r:id="rId4"/>
              </a:rPr>
              <a:t>Netherlands</a:t>
            </a:r>
            <a:r>
              <a:rPr lang="it" sz="2550"/>
              <a:t>, </a:t>
            </a:r>
            <a:r>
              <a:rPr lang="it" sz="2550" u="sng">
                <a:solidFill>
                  <a:schemeClr val="hlink"/>
                </a:solidFill>
                <a:hlinkClick r:id="rId5"/>
              </a:rPr>
              <a:t>Portugal</a:t>
            </a:r>
            <a:r>
              <a:rPr lang="it" sz="2550"/>
              <a:t>, and so on)</a:t>
            </a:r>
            <a:endParaRPr sz="2550"/>
          </a:p>
          <a:p>
            <a:pPr marL="457200" lvl="0" indent="-36623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50"/>
              <a:t>Included in the activities of the </a:t>
            </a:r>
            <a:r>
              <a:rPr lang="it" sz="2550" u="sng">
                <a:solidFill>
                  <a:schemeClr val="hlink"/>
                </a:solidFill>
                <a:hlinkClick r:id="rId6"/>
              </a:rPr>
              <a:t>ICDI Competence Centre </a:t>
            </a:r>
            <a:r>
              <a:rPr lang="it" sz="2550"/>
              <a:t>with a dedicated Editorial Board</a:t>
            </a:r>
            <a:endParaRPr sz="1800"/>
          </a:p>
        </p:txBody>
      </p:sp>
      <p:sp>
        <p:nvSpPr>
          <p:cNvPr id="258" name="Google Shape;258;p35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Made by the community,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for the community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Improve findability of content and materials</a:t>
            </a:r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6094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sz="1800"/>
              <a:t>contents declined from multiple points of view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sz="1800"/>
              <a:t>catalog of resources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/>
          </a:p>
        </p:txBody>
      </p:sp>
      <p:pic>
        <p:nvPicPr>
          <p:cNvPr id="265" name="Google Shape;26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0" y="3105150"/>
            <a:ext cx="7200900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Double navigation menu</a:t>
            </a:r>
            <a:endParaRPr/>
          </a:p>
        </p:txBody>
      </p:sp>
      <p:pic>
        <p:nvPicPr>
          <p:cNvPr id="271" name="Google Shape;2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25" y="1853848"/>
            <a:ext cx="3736088" cy="212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1931525"/>
            <a:ext cx="4646326" cy="29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Capacity building: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3434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The ICDI Competence Centre</a:t>
            </a:r>
            <a:endParaRPr/>
          </a:p>
          <a:p>
            <a:pPr marL="457200" lvl="0" indent="-43434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The Italian portal on Open Science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Variety of contents</a:t>
            </a: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731525" y="1958350"/>
            <a:ext cx="73380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OS/OA basics 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How to…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News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Events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Documents and materials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Resource catalogue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9" name="Google Shape;2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700" y="480050"/>
            <a:ext cx="4945298" cy="466345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/>
          <p:nvPr/>
        </p:nvSpPr>
        <p:spPr>
          <a:xfrm>
            <a:off x="4122425" y="4794875"/>
            <a:ext cx="733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191B26"/>
                </a:solidFill>
                <a:highlight>
                  <a:schemeClr val="lt1"/>
                </a:highlight>
              </a:rPr>
              <a:t>Image by </a:t>
            </a:r>
            <a:r>
              <a:rPr lang="it" sz="1100" u="sng">
                <a:solidFill>
                  <a:srgbClr val="191B26"/>
                </a:solidFill>
                <a:highlight>
                  <a:schemeClr val="lt1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Frauke Riether</a:t>
            </a:r>
            <a:r>
              <a:rPr lang="it" sz="1100">
                <a:solidFill>
                  <a:srgbClr val="191B26"/>
                </a:solidFill>
                <a:highlight>
                  <a:schemeClr val="lt1"/>
                </a:highlight>
              </a:rPr>
              <a:t> from </a:t>
            </a:r>
            <a:r>
              <a:rPr lang="it" sz="1100" u="sng">
                <a:solidFill>
                  <a:srgbClr val="191B26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Pixabay</a:t>
            </a:r>
            <a:r>
              <a:rPr lang="it" sz="1100">
                <a:solidFill>
                  <a:srgbClr val="191B26"/>
                </a:solidFill>
                <a:highlight>
                  <a:schemeClr val="lt1"/>
                </a:highlight>
              </a:rPr>
              <a:t> </a:t>
            </a:r>
            <a:endParaRPr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300" b="0">
                <a:solidFill>
                  <a:srgbClr val="31313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Interact with mentimeter</a:t>
            </a:r>
            <a:endParaRPr sz="3300" b="0">
              <a:solidFill>
                <a:srgbClr val="31313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9"/>
          <p:cNvSpPr txBox="1">
            <a:spLocks noGrp="1"/>
          </p:cNvSpPr>
          <p:nvPr>
            <p:ph type="subTitle" idx="1"/>
          </p:nvPr>
        </p:nvSpPr>
        <p:spPr>
          <a:xfrm>
            <a:off x="729627" y="241935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it" sz="200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Please go to </a:t>
            </a:r>
            <a:r>
              <a:rPr lang="it" sz="2000" b="1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www.menti.com</a:t>
            </a:r>
            <a:r>
              <a:rPr lang="it" sz="200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 and insert code: 9468 8822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it" sz="200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use your mobile/tablet to scan the QR code</a:t>
            </a:r>
            <a:endParaRPr sz="2000"/>
          </a:p>
        </p:txBody>
      </p:sp>
      <p:pic>
        <p:nvPicPr>
          <p:cNvPr id="288" name="Google Shape;28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8950" y="2910950"/>
            <a:ext cx="1851550" cy="18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/>
          <p:nvPr/>
        </p:nvSpPr>
        <p:spPr>
          <a:xfrm>
            <a:off x="789900" y="833450"/>
            <a:ext cx="73479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latin typeface="Playfair Display"/>
                <a:ea typeface="Playfair Display"/>
                <a:cs typeface="Playfair Display"/>
                <a:sym typeface="Playfair Display"/>
              </a:rPr>
              <a:t>Many thanks for your attention!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Gina Pavone - </a:t>
            </a:r>
            <a:r>
              <a:rPr lang="it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gina.pavone@isti.cnr.it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Emma Lazzeri - </a:t>
            </a:r>
            <a:r>
              <a:rPr lang="it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emma.lazzeri@garr.it</a:t>
            </a: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94" name="Google Shape;29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250" y="3670500"/>
            <a:ext cx="1565123" cy="1043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40"/>
          <p:cNvGrpSpPr/>
          <p:nvPr/>
        </p:nvGrpSpPr>
        <p:grpSpPr>
          <a:xfrm>
            <a:off x="5583301" y="3802368"/>
            <a:ext cx="2370124" cy="1043930"/>
            <a:chOff x="6945201" y="3710193"/>
            <a:chExt cx="2370124" cy="1043930"/>
          </a:xfrm>
        </p:grpSpPr>
        <p:sp>
          <p:nvSpPr>
            <p:cNvPr id="296" name="Google Shape;296;p40"/>
            <p:cNvSpPr/>
            <p:nvPr/>
          </p:nvSpPr>
          <p:spPr>
            <a:xfrm>
              <a:off x="6957325" y="3718350"/>
              <a:ext cx="2358000" cy="102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7" name="Google Shape;297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45201" y="3710193"/>
              <a:ext cx="2351201" cy="10439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8" name="Google Shape;29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6525" y="3693637"/>
            <a:ext cx="2522800" cy="12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Italian Computing and Data Infrastructure - ICDI</a:t>
            </a:r>
            <a:endParaRPr/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00" y="2777238"/>
            <a:ext cx="1809750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4572000" y="651500"/>
            <a:ext cx="40461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>
                <a:latin typeface="Lato"/>
                <a:ea typeface="Lato"/>
                <a:cs typeface="Lato"/>
                <a:sym typeface="Lato"/>
              </a:rPr>
              <a:t>A “ working table” created by representatives of some of the main </a:t>
            </a:r>
            <a:r>
              <a:rPr lang="it" sz="1600" u="sng">
                <a:latin typeface="Lato"/>
                <a:ea typeface="Lato"/>
                <a:cs typeface="Lato"/>
                <a:sym typeface="Lato"/>
              </a:rPr>
              <a:t>Italian Research and Digital Infrastructures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>
                <a:latin typeface="Lato"/>
                <a:ea typeface="Lato"/>
                <a:cs typeface="Lato"/>
                <a:sym typeface="Lato"/>
              </a:rPr>
              <a:t>It aims to promote synergies at national level in order to </a:t>
            </a:r>
            <a:r>
              <a:rPr lang="it" sz="1600" u="sng">
                <a:latin typeface="Lato"/>
                <a:ea typeface="Lato"/>
                <a:cs typeface="Lato"/>
                <a:sym typeface="Lato"/>
              </a:rPr>
              <a:t>optimize the Italian participation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 to the current European challenges, including the European Open Science Cloud (EOSC), the European Data Infrastructure (EDI) and HPC (High Performance Computing)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 u="sng">
                <a:latin typeface="Lato"/>
                <a:ea typeface="Lato"/>
                <a:cs typeface="Lato"/>
                <a:sym typeface="Lato"/>
              </a:rPr>
              <a:t>MUR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 is an observer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>
                <a:latin typeface="Lato"/>
                <a:ea typeface="Lato"/>
                <a:cs typeface="Lato"/>
                <a:sym typeface="Lato"/>
              </a:rPr>
              <a:t>In November 2020, ICDI received a mandate from MUR to represent Italy within the EOSC Association, of which ICDI is a founding member.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121925" y="4802500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https://www.icdi.it/it/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ICDI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Competence Centre </a:t>
            </a:r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Nationwide support from Open Science, FAIR, and EOSC experts</a:t>
            </a:r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 rotWithShape="1">
          <a:blip r:embed="rId3">
            <a:alphaModFix/>
          </a:blip>
          <a:srcRect l="14073" r="12816"/>
          <a:stretch/>
        </p:blipFill>
        <p:spPr>
          <a:xfrm>
            <a:off x="4217675" y="0"/>
            <a:ext cx="48996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411475" y="1322450"/>
            <a:ext cx="82467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More than 50 experts involved in the CC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50" b="0">
                <a:latin typeface="Lato"/>
                <a:ea typeface="Lato"/>
                <a:cs typeface="Lato"/>
                <a:sym typeface="Lato"/>
              </a:rPr>
              <a:t>Experts in different fields and affiliated with 23 different institutions</a:t>
            </a:r>
            <a:endParaRPr sz="26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ICDI-CC 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/>
              <a:t>Create a network of experts, initiatives and Research Infrastructures with all the different  competences needed to s</a:t>
            </a:r>
            <a:r>
              <a:rPr lang="it" sz="1800" u="sng"/>
              <a:t>upport the Italian community on Open Science, FAIR principles</a:t>
            </a:r>
            <a:r>
              <a:rPr lang="it" sz="1800"/>
              <a:t> and on the Italian participation to the European Open Science Cloud (</a:t>
            </a:r>
            <a:r>
              <a:rPr lang="it" sz="1800" u="sng"/>
              <a:t>EOSC</a:t>
            </a:r>
            <a:r>
              <a:rPr lang="it" sz="1800"/>
              <a:t>). </a:t>
            </a:r>
            <a:endParaRPr sz="1800"/>
          </a:p>
        </p:txBody>
      </p:sp>
      <p:sp>
        <p:nvSpPr>
          <p:cNvPr id="183" name="Google Shape;183;p24"/>
          <p:cNvSpPr txBox="1"/>
          <p:nvPr/>
        </p:nvSpPr>
        <p:spPr>
          <a:xfrm>
            <a:off x="5174225" y="733650"/>
            <a:ext cx="7338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Mission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Mission, strategy and Action Plan</a:t>
            </a:r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1"/>
          </p:nvPr>
        </p:nvSpPr>
        <p:spPr>
          <a:xfrm>
            <a:off x="724950" y="3005850"/>
            <a:ext cx="3300900" cy="20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/>
              <a:t>Published in June 2021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/>
              <a:t>Italian Version: </a:t>
            </a:r>
            <a:r>
              <a:rPr lang="it" u="sng">
                <a:solidFill>
                  <a:schemeClr val="hlink"/>
                </a:solidFill>
                <a:hlinkClick r:id="rId3"/>
              </a:rPr>
              <a:t>https://zenodo.org/record/5071055#.YYQScJ5Kgq3</a:t>
            </a:r>
            <a:r>
              <a:rPr lang="it"/>
              <a:t>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/>
              <a:t>English version: </a:t>
            </a:r>
            <a:r>
              <a:rPr lang="it" u="sng">
                <a:solidFill>
                  <a:schemeClr val="hlink"/>
                </a:solidFill>
                <a:hlinkClick r:id="rId4"/>
              </a:rPr>
              <a:t>https://zenodo.org/record/5512638#.YYEIRJ5KhJU</a:t>
            </a:r>
            <a:r>
              <a:rPr lang="it"/>
              <a:t> </a:t>
            </a:r>
            <a:endParaRPr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6300" y="304800"/>
            <a:ext cx="3143250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CC as a single national reference point for:</a:t>
            </a:r>
            <a:endParaRPr/>
          </a:p>
        </p:txBody>
      </p:sp>
      <p:sp>
        <p:nvSpPr>
          <p:cNvPr id="196" name="Google Shape;196;p26"/>
          <p:cNvSpPr txBox="1"/>
          <p:nvPr/>
        </p:nvSpPr>
        <p:spPr>
          <a:xfrm>
            <a:off x="577050" y="1802125"/>
            <a:ext cx="83898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it" sz="1500" b="1">
                <a:latin typeface="Lato"/>
                <a:ea typeface="Lato"/>
                <a:cs typeface="Lato"/>
                <a:sym typeface="Lato"/>
              </a:rPr>
              <a:t>training and support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providing support, consultancy and training activities on Open Science, FAIR principles and EOSC.</a:t>
            </a:r>
            <a:endParaRPr sz="1500">
              <a:highlight>
                <a:srgbClr val="FFFFFF"/>
              </a:highlight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it" sz="1500" b="1">
                <a:latin typeface="Lato"/>
                <a:ea typeface="Lato"/>
                <a:cs typeface="Lato"/>
                <a:sym typeface="Lato"/>
              </a:rPr>
              <a:t>empowerment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fostering the integration of Open Science in the daily practice of the different stakeholders, through the acquisition of skills and the awareness of the positive effects.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it" sz="1500" b="1">
                <a:latin typeface="Lato"/>
                <a:ea typeface="Lato"/>
                <a:cs typeface="Lato"/>
                <a:sym typeface="Lato"/>
              </a:rPr>
              <a:t>professionalization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designing and promoting structured training and the introduction of the new professional figure of the data steward into research institutions.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it" sz="1500" b="1">
                <a:latin typeface="Lato"/>
                <a:ea typeface="Lato"/>
                <a:cs typeface="Lato"/>
                <a:sym typeface="Lato"/>
              </a:rPr>
              <a:t>good  practices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promoting the development and dissemination of good practices by making accessible guides, guidelines, standards, training and information resources - also produced by others - on Open Science, FAIR principles and EOSC.</a:t>
            </a:r>
            <a:endParaRPr sz="1500">
              <a:highlight>
                <a:srgbClr val="FFFFFF"/>
              </a:highlight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it" sz="1500" b="1">
                <a:latin typeface="Lato"/>
                <a:ea typeface="Lato"/>
                <a:cs typeface="Lato"/>
                <a:sym typeface="Lato"/>
              </a:rPr>
              <a:t>tools and services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providing access to tools and services to apply Open Science good practices and to enable the FAIR-by-design both by taking into account the peculiarities of the different research communities and by fostering the exchange of experiences between sectors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Involved stakeholders</a:t>
            </a:r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729325" y="1853850"/>
            <a:ext cx="3774300" cy="3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lt1"/>
                </a:solidFill>
                <a:highlight>
                  <a:schemeClr val="accent3"/>
                </a:highlight>
                <a:latin typeface="Arial"/>
                <a:ea typeface="Arial"/>
                <a:cs typeface="Arial"/>
                <a:sym typeface="Arial"/>
              </a:rPr>
              <a:t>Users of CC ICDI services</a:t>
            </a:r>
            <a:endParaRPr sz="1200" b="1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There are serveral categories of end users. Each category will be associated with a specific support and set of services.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Researchers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Governance of public and private institutions, bodies and research centres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administrations, professionals and companies that (re)use or produce data for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and private training and education institutions and agencies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Citizens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body" idx="2"/>
          </p:nvPr>
        </p:nvSpPr>
        <p:spPr>
          <a:xfrm>
            <a:off x="4643600" y="1853850"/>
            <a:ext cx="3774300" cy="29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lt1"/>
                </a:solidFill>
                <a:highlight>
                  <a:schemeClr val="accent3"/>
                </a:highlight>
                <a:latin typeface="Arial"/>
                <a:ea typeface="Arial"/>
                <a:cs typeface="Arial"/>
                <a:sym typeface="Arial"/>
              </a:rPr>
              <a:t>Service providers for CC ICDI</a:t>
            </a:r>
            <a:endParaRPr sz="1200" b="1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Experts</a:t>
            </a: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experts of the CC ICDI network provide their expertise in different areas, develop specific training courses, offer support on issues related to EOSC and Open Science.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Providers: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providers are Research Infrastructures, e-infrastructures, Institutions, Initiatives, Projects and so on. All of them can provide different kind of services and can contribute to the realization of the activities of the competence center.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Microsoft Office PowerPoint</Application>
  <PresentationFormat>Presentazione su schermo (16:9)</PresentationFormat>
  <Paragraphs>143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Lato</vt:lpstr>
      <vt:lpstr>Poppins SemiBold</vt:lpstr>
      <vt:lpstr>Poppins</vt:lpstr>
      <vt:lpstr>Playfair Display</vt:lpstr>
      <vt:lpstr>Arial</vt:lpstr>
      <vt:lpstr>Raleway</vt:lpstr>
      <vt:lpstr>Calibri</vt:lpstr>
      <vt:lpstr>Streamline</vt:lpstr>
      <vt:lpstr>Open Science  in research projects</vt:lpstr>
      <vt:lpstr>Capacity building:  The ICDI Competence Centre The Italian portal on Open Science</vt:lpstr>
      <vt:lpstr>Italian Computing and Data Infrastructure - ICDI</vt:lpstr>
      <vt:lpstr>ICDI  Competence Centre </vt:lpstr>
      <vt:lpstr> More than 50 experts involved in the CC  Experts in different fields and affiliated with 23 different institutions</vt:lpstr>
      <vt:lpstr>ICDI-CC </vt:lpstr>
      <vt:lpstr>Mission, strategy and Action Plan</vt:lpstr>
      <vt:lpstr>CC as a single national reference point for:</vt:lpstr>
      <vt:lpstr>Involved stakeholders</vt:lpstr>
      <vt:lpstr>Competences  Legal and Ethical Research Data Management, FAIR, DMP Open Access Domain and sector specifications Policy and Strategy   </vt:lpstr>
      <vt:lpstr>CC already available services and activities</vt:lpstr>
      <vt:lpstr>CC already available services and activities</vt:lpstr>
      <vt:lpstr>Institutional Strategy Support</vt:lpstr>
      <vt:lpstr>Upcoming activities and services</vt:lpstr>
      <vt:lpstr>www.open-science.it</vt:lpstr>
      <vt:lpstr>A portal on Open Science in Italian   Objective: to inform the Italian community about topics, news and activities on Open Science and its components  Reference point to find relevant materials  </vt:lpstr>
      <vt:lpstr>The Italian portal on Open Science</vt:lpstr>
      <vt:lpstr>Improve findability of content and materials</vt:lpstr>
      <vt:lpstr>Double navigation menu</vt:lpstr>
      <vt:lpstr>Variety of contents</vt:lpstr>
      <vt:lpstr>Interact with mentimeter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 in research projects</dc:title>
  <dc:creator>Silvia</dc:creator>
  <cp:lastModifiedBy>Silvia</cp:lastModifiedBy>
  <cp:revision>1</cp:revision>
  <dcterms:modified xsi:type="dcterms:W3CDTF">2022-06-13T20:31:07Z</dcterms:modified>
</cp:coreProperties>
</file>